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90" r:id="rId2"/>
    <p:sldId id="307" r:id="rId3"/>
    <p:sldId id="306" r:id="rId4"/>
    <p:sldId id="295" r:id="rId5"/>
    <p:sldId id="305" r:id="rId6"/>
    <p:sldId id="296" r:id="rId7"/>
    <p:sldId id="298" r:id="rId8"/>
    <p:sldId id="299" r:id="rId9"/>
    <p:sldId id="297" r:id="rId10"/>
    <p:sldId id="300" r:id="rId11"/>
    <p:sldId id="301" r:id="rId12"/>
    <p:sldId id="302" r:id="rId13"/>
    <p:sldId id="303" r:id="rId14"/>
    <p:sldId id="304" r:id="rId15"/>
  </p:sldIdLst>
  <p:sldSz cx="12192000" cy="6858000"/>
  <p:notesSz cx="7004050" cy="9290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3445A5-0FCA-48B4-80B1-9F6868CDA20D}" v="40" dt="2024-10-04T21:19:29.0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66400" autoAdjust="0"/>
  </p:normalViewPr>
  <p:slideViewPr>
    <p:cSldViewPr snapToGrid="0">
      <p:cViewPr varScale="1">
        <p:scale>
          <a:sx n="53" d="100"/>
          <a:sy n="53" d="100"/>
        </p:scale>
        <p:origin x="53" y="1349"/>
      </p:cViewPr>
      <p:guideLst/>
    </p:cSldViewPr>
  </p:slideViewPr>
  <p:notesTextViewPr>
    <p:cViewPr>
      <p:scale>
        <a:sx n="1" d="1"/>
        <a:sy n="1" d="1"/>
      </p:scale>
      <p:origin x="0" y="0"/>
    </p:cViewPr>
  </p:notesTextViewPr>
  <p:notesViewPr>
    <p:cSldViewPr snapToGrid="0">
      <p:cViewPr varScale="1">
        <p:scale>
          <a:sx n="88" d="100"/>
          <a:sy n="88" d="100"/>
        </p:scale>
        <p:origin x="4090" y="8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6116"/>
          </a:xfrm>
          <a:prstGeom prst="rect">
            <a:avLst/>
          </a:prstGeom>
        </p:spPr>
        <p:txBody>
          <a:bodyPr vert="horz" lIns="93104" tIns="46552" rIns="93104" bIns="46552" rtlCol="0"/>
          <a:lstStyle>
            <a:lvl1pPr algn="l">
              <a:defRPr sz="1200"/>
            </a:lvl1pPr>
          </a:lstStyle>
          <a:p>
            <a:endParaRPr lang="en-US"/>
          </a:p>
        </p:txBody>
      </p:sp>
      <p:sp>
        <p:nvSpPr>
          <p:cNvPr id="3" name="Date Placeholder 2"/>
          <p:cNvSpPr>
            <a:spLocks noGrp="1"/>
          </p:cNvSpPr>
          <p:nvPr>
            <p:ph type="dt" idx="1"/>
          </p:nvPr>
        </p:nvSpPr>
        <p:spPr>
          <a:xfrm>
            <a:off x="3967341" y="0"/>
            <a:ext cx="3035088" cy="466116"/>
          </a:xfrm>
          <a:prstGeom prst="rect">
            <a:avLst/>
          </a:prstGeom>
        </p:spPr>
        <p:txBody>
          <a:bodyPr vert="horz" lIns="93104" tIns="46552" rIns="93104" bIns="46552" rtlCol="0"/>
          <a:lstStyle>
            <a:lvl1pPr algn="r">
              <a:defRPr sz="1200"/>
            </a:lvl1pPr>
          </a:lstStyle>
          <a:p>
            <a:fld id="{CD1FE345-F208-4E34-8F60-56BA3DC308FD}" type="datetimeFigureOut">
              <a:rPr lang="en-US" smtClean="0"/>
              <a:t>10/10/2024</a:t>
            </a:fld>
            <a:endParaRPr lang="en-US"/>
          </a:p>
        </p:txBody>
      </p:sp>
      <p:sp>
        <p:nvSpPr>
          <p:cNvPr id="4" name="Slide Image Placeholder 3"/>
          <p:cNvSpPr>
            <a:spLocks noGrp="1" noRot="1" noChangeAspect="1"/>
          </p:cNvSpPr>
          <p:nvPr>
            <p:ph type="sldImg" idx="2"/>
          </p:nvPr>
        </p:nvSpPr>
        <p:spPr>
          <a:xfrm>
            <a:off x="538163" y="695325"/>
            <a:ext cx="2324100" cy="1306513"/>
          </a:xfrm>
          <a:prstGeom prst="rect">
            <a:avLst/>
          </a:prstGeom>
          <a:noFill/>
          <a:ln w="12700">
            <a:solidFill>
              <a:prstClr val="black"/>
            </a:solidFill>
          </a:ln>
        </p:spPr>
        <p:txBody>
          <a:bodyPr vert="horz" lIns="93104" tIns="46552" rIns="93104" bIns="46552" rtlCol="0" anchor="ctr"/>
          <a:lstStyle/>
          <a:p>
            <a:endParaRPr lang="en-US"/>
          </a:p>
        </p:txBody>
      </p:sp>
      <p:sp>
        <p:nvSpPr>
          <p:cNvPr id="5" name="Notes Placeholder 4"/>
          <p:cNvSpPr>
            <a:spLocks noGrp="1"/>
          </p:cNvSpPr>
          <p:nvPr>
            <p:ph type="body" sz="quarter" idx="3"/>
          </p:nvPr>
        </p:nvSpPr>
        <p:spPr>
          <a:xfrm>
            <a:off x="700405" y="2230579"/>
            <a:ext cx="5603240" cy="6364331"/>
          </a:xfrm>
          <a:prstGeom prst="rect">
            <a:avLst/>
          </a:prstGeom>
        </p:spPr>
        <p:txBody>
          <a:bodyPr vert="horz" lIns="93104" tIns="46552" rIns="93104" bIns="4655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3936"/>
            <a:ext cx="3035088" cy="466115"/>
          </a:xfrm>
          <a:prstGeom prst="rect">
            <a:avLst/>
          </a:prstGeom>
        </p:spPr>
        <p:txBody>
          <a:bodyPr vert="horz" lIns="93104" tIns="46552" rIns="93104" bIns="46552" rtlCol="0" anchor="b"/>
          <a:lstStyle>
            <a:lvl1pPr algn="l">
              <a:defRPr sz="1200"/>
            </a:lvl1pPr>
          </a:lstStyle>
          <a:p>
            <a:endParaRPr lang="en-US"/>
          </a:p>
        </p:txBody>
      </p:sp>
      <p:sp>
        <p:nvSpPr>
          <p:cNvPr id="7" name="Slide Number Placeholder 6"/>
          <p:cNvSpPr>
            <a:spLocks noGrp="1"/>
          </p:cNvSpPr>
          <p:nvPr>
            <p:ph type="sldNum" sz="quarter" idx="5"/>
          </p:nvPr>
        </p:nvSpPr>
        <p:spPr>
          <a:xfrm>
            <a:off x="3967341" y="8823936"/>
            <a:ext cx="3035088" cy="466115"/>
          </a:xfrm>
          <a:prstGeom prst="rect">
            <a:avLst/>
          </a:prstGeom>
        </p:spPr>
        <p:txBody>
          <a:bodyPr vert="horz" lIns="93104" tIns="46552" rIns="93104" bIns="46552" rtlCol="0" anchor="b"/>
          <a:lstStyle>
            <a:lvl1pPr algn="r">
              <a:defRPr sz="1200"/>
            </a:lvl1pPr>
          </a:lstStyle>
          <a:p>
            <a:fld id="{1B30C398-F2C7-4D50-91EA-7B64A4D426C8}" type="slidenum">
              <a:rPr lang="en-US" smtClean="0"/>
              <a:t>‹#›</a:t>
            </a:fld>
            <a:endParaRPr lang="en-US"/>
          </a:p>
        </p:txBody>
      </p:sp>
    </p:spTree>
    <p:extLst>
      <p:ext uri="{BB962C8B-B14F-4D97-AF65-F5344CB8AC3E}">
        <p14:creationId xmlns:p14="http://schemas.microsoft.com/office/powerpoint/2010/main" val="2041234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en.wikipedia.org/wiki/Roman_senate" TargetMode="External"/><Relationship Id="rId13" Type="http://schemas.openxmlformats.org/officeDocument/2006/relationships/hyperlink" Target="https://en.wikipedia.org/wiki/Confarreatio" TargetMode="External"/><Relationship Id="rId3" Type="http://schemas.openxmlformats.org/officeDocument/2006/relationships/hyperlink" Target="https://en.wikipedia.org/wiki/Roman_Republic" TargetMode="External"/><Relationship Id="rId7" Type="http://schemas.openxmlformats.org/officeDocument/2006/relationships/hyperlink" Target="https://en.wikipedia.org/wiki/Roman_census" TargetMode="External"/><Relationship Id="rId12" Type="http://schemas.openxmlformats.org/officeDocument/2006/relationships/hyperlink" Target="https://en.wikipedia.org/wiki/Social_class_in_ancient_Rome#cite_note-:5-8"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en.wikipedia.org/wiki/Social_class_in_ancient_Rome#cite_note-:0-2" TargetMode="External"/><Relationship Id="rId11" Type="http://schemas.openxmlformats.org/officeDocument/2006/relationships/hyperlink" Target="https://en.wikipedia.org/wiki/Coemptio" TargetMode="External"/><Relationship Id="rId5" Type="http://schemas.openxmlformats.org/officeDocument/2006/relationships/hyperlink" Target="https://en.wikipedia.org/wiki/Plebs" TargetMode="External"/><Relationship Id="rId10" Type="http://schemas.openxmlformats.org/officeDocument/2006/relationships/hyperlink" Target="https://en.wikipedia.org/wiki/Patriarchy" TargetMode="External"/><Relationship Id="rId4" Type="http://schemas.openxmlformats.org/officeDocument/2006/relationships/hyperlink" Target="https://en.wikipedia.org/wiki/Patrician_(ancient_Rome)" TargetMode="External"/><Relationship Id="rId9" Type="http://schemas.openxmlformats.org/officeDocument/2006/relationships/hyperlink" Target="https://en.wikipedia.org/wiki/Equestrian_order"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13129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do not love unconditionally,</a:t>
            </a:r>
          </a:p>
          <a:p>
            <a:r>
              <a:rPr lang="en-US" dirty="0"/>
              <a:t>If we have not loved at all</a:t>
            </a:r>
          </a:p>
          <a:p>
            <a:r>
              <a:rPr lang="en-US" dirty="0"/>
              <a:t>WE WILL PERISH</a:t>
            </a:r>
          </a:p>
          <a:p>
            <a:r>
              <a:rPr lang="en-US" dirty="0"/>
              <a:t>WITHOUT EVIDENCE OF REDEMPTION THERE IS NO TRUTH.</a:t>
            </a:r>
          </a:p>
        </p:txBody>
      </p:sp>
      <p:sp>
        <p:nvSpPr>
          <p:cNvPr id="4" name="Slide Number Placeholder 3"/>
          <p:cNvSpPr>
            <a:spLocks noGrp="1"/>
          </p:cNvSpPr>
          <p:nvPr>
            <p:ph type="sldNum" sz="quarter" idx="5"/>
          </p:nvPr>
        </p:nvSpPr>
        <p:spPr/>
        <p:txBody>
          <a:bodyPr/>
          <a:lstStyle/>
          <a:p>
            <a:fld id="{1B30C398-F2C7-4D50-91EA-7B64A4D426C8}" type="slidenum">
              <a:rPr lang="en-US" smtClean="0"/>
              <a:t>13</a:t>
            </a:fld>
            <a:endParaRPr lang="en-US"/>
          </a:p>
        </p:txBody>
      </p:sp>
    </p:spTree>
    <p:extLst>
      <p:ext uri="{BB962C8B-B14F-4D97-AF65-F5344CB8AC3E}">
        <p14:creationId xmlns:p14="http://schemas.microsoft.com/office/powerpoint/2010/main" val="765717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rest of the text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SEVEN reasons James gives for why we should not show partiality.</a:t>
            </a:r>
          </a:p>
          <a:p>
            <a:endParaRPr lang="en-US" dirty="0"/>
          </a:p>
          <a:p>
            <a:endParaRPr lang="en-US" dirty="0"/>
          </a:p>
          <a:p>
            <a:pPr marL="457200" indent="-457200">
              <a:buFont typeface="+mj-lt"/>
              <a:buAutoNum type="arabicPeriod"/>
            </a:pPr>
            <a:r>
              <a:rPr lang="en-US" dirty="0"/>
              <a:t>V 1 Partiality contradicts our faith in Jesus as the Lord of Glory</a:t>
            </a:r>
          </a:p>
          <a:p>
            <a:pPr marL="457200" indent="-457200">
              <a:buFont typeface="+mj-lt"/>
              <a:buAutoNum type="arabicPeriod"/>
            </a:pPr>
            <a:r>
              <a:rPr lang="en-US" dirty="0"/>
              <a:t>V 2-4 Partiality reveals a judgmental heart and behind it evil thinking</a:t>
            </a:r>
          </a:p>
          <a:p>
            <a:pPr marL="457200" indent="-457200">
              <a:buFont typeface="+mj-lt"/>
              <a:buAutoNum type="arabicPeriod"/>
            </a:pPr>
            <a:r>
              <a:rPr lang="en-US" dirty="0"/>
              <a:t>V 5 Partiality is not exhibiting God’s heart because God has chosen to display it to all</a:t>
            </a:r>
          </a:p>
          <a:p>
            <a:pPr marL="457200" indent="-457200">
              <a:buFont typeface="+mj-lt"/>
              <a:buAutoNum type="arabicPeriod"/>
            </a:pPr>
            <a:r>
              <a:rPr lang="en-US" dirty="0"/>
              <a:t>V 6a Partiality takes away what little honor you have</a:t>
            </a:r>
          </a:p>
          <a:p>
            <a:pPr marL="457200" indent="-457200">
              <a:buFont typeface="+mj-lt"/>
              <a:buAutoNum type="arabicPeriod"/>
            </a:pPr>
            <a:r>
              <a:rPr lang="en-US" dirty="0"/>
              <a:t>V 6b-7 Partiality becomes your enemy causing exploitation.</a:t>
            </a:r>
          </a:p>
          <a:p>
            <a:pPr marL="457200" indent="-457200">
              <a:buFont typeface="+mj-lt"/>
              <a:buAutoNum type="arabicPeriod"/>
            </a:pPr>
            <a:r>
              <a:rPr lang="en-US" dirty="0"/>
              <a:t>V 9-11 Partiality makes you a transgressor of the Law of Freedom</a:t>
            </a:r>
          </a:p>
          <a:p>
            <a:pPr marL="457200" indent="-457200">
              <a:buFont typeface="+mj-lt"/>
              <a:buAutoNum type="arabicPeriod"/>
            </a:pPr>
            <a:r>
              <a:rPr lang="en-US" dirty="0"/>
              <a:t>Partiality is not mercy, and without mercy we will perish. </a:t>
            </a:r>
          </a:p>
          <a:p>
            <a:pPr marL="457200" indent="-457200">
              <a:buFont typeface="+mj-lt"/>
              <a:buAutoNum type="arabicPeriod"/>
            </a:pPr>
            <a:endParaRPr lang="en-US" dirty="0"/>
          </a:p>
          <a:p>
            <a:pPr marL="0" indent="0">
              <a:buFont typeface="+mj-lt"/>
              <a:buNone/>
            </a:pPr>
            <a:r>
              <a:rPr lang="en-US" dirty="0"/>
              <a:t>God does not just clean you up</a:t>
            </a:r>
          </a:p>
          <a:p>
            <a:pPr marL="0" indent="0">
              <a:buFont typeface="+mj-lt"/>
              <a:buNone/>
            </a:pPr>
            <a:r>
              <a:rPr lang="en-US" dirty="0"/>
              <a:t>	Forgive your sins</a:t>
            </a:r>
          </a:p>
          <a:p>
            <a:pPr marL="0" indent="0">
              <a:buFont typeface="+mj-lt"/>
              <a:buNone/>
            </a:pPr>
            <a:r>
              <a:rPr lang="en-US" dirty="0"/>
              <a:t>	Justify you to God</a:t>
            </a:r>
          </a:p>
          <a:p>
            <a:pPr marL="0" indent="0">
              <a:buFont typeface="+mj-lt"/>
              <a:buNone/>
            </a:pPr>
            <a:r>
              <a:rPr lang="en-US" dirty="0"/>
              <a:t>	Creates a father son relationship with rights of communication, and new attitudes</a:t>
            </a:r>
          </a:p>
          <a:p>
            <a:pPr marL="0" indent="0">
              <a:buFont typeface="+mj-lt"/>
              <a:buNone/>
            </a:pPr>
            <a:r>
              <a:rPr lang="en-US" dirty="0"/>
              <a:t>AND THEN JUST LETS YOU GO as a spinning top to run down and die.</a:t>
            </a:r>
          </a:p>
          <a:p>
            <a:pPr marL="0" indent="0">
              <a:buFont typeface="+mj-lt"/>
              <a:buNone/>
            </a:pPr>
            <a:endParaRPr lang="en-US" dirty="0"/>
          </a:p>
          <a:p>
            <a:pPr marL="0" indent="0">
              <a:buFont typeface="+mj-lt"/>
              <a:buNone/>
            </a:pPr>
            <a:r>
              <a:rPr lang="en-US" dirty="0"/>
              <a:t>He gives you understanding on how to live life.</a:t>
            </a:r>
          </a:p>
          <a:p>
            <a:pPr marL="0" indent="0">
              <a:buFont typeface="+mj-lt"/>
              <a:buNone/>
            </a:pPr>
            <a:r>
              <a:rPr lang="en-US" dirty="0"/>
              <a:t>He gives you plane instructions, the LAW of LIBERTY</a:t>
            </a:r>
          </a:p>
          <a:p>
            <a:pPr marL="0" indent="0">
              <a:buFont typeface="+mj-lt"/>
              <a:buNone/>
            </a:pPr>
            <a:r>
              <a:rPr lang="en-US" dirty="0"/>
              <a:t>	New reasons for your decisions, attitudes </a:t>
            </a:r>
            <a:r>
              <a:rPr lang="en-US"/>
              <a:t>and actions.</a:t>
            </a:r>
            <a:endParaRPr lang="en-US" dirty="0"/>
          </a:p>
        </p:txBody>
      </p:sp>
      <p:sp>
        <p:nvSpPr>
          <p:cNvPr id="4" name="Slide Number Placeholder 3"/>
          <p:cNvSpPr>
            <a:spLocks noGrp="1"/>
          </p:cNvSpPr>
          <p:nvPr>
            <p:ph type="sldNum" sz="quarter" idx="5"/>
          </p:nvPr>
        </p:nvSpPr>
        <p:spPr/>
        <p:txBody>
          <a:bodyPr/>
          <a:lstStyle/>
          <a:p>
            <a:fld id="{1B30C398-F2C7-4D50-91EA-7B64A4D426C8}" type="slidenum">
              <a:rPr lang="en-US" smtClean="0"/>
              <a:t>14</a:t>
            </a:fld>
            <a:endParaRPr lang="en-US"/>
          </a:p>
        </p:txBody>
      </p:sp>
    </p:spTree>
    <p:extLst>
      <p:ext uri="{BB962C8B-B14F-4D97-AF65-F5344CB8AC3E}">
        <p14:creationId xmlns:p14="http://schemas.microsoft.com/office/powerpoint/2010/main" val="78812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a:p>
            <a:r>
              <a:rPr lang="en-US" sz="1400" dirty="0"/>
              <a:t>Three main ideas found here:</a:t>
            </a:r>
          </a:p>
          <a:p>
            <a:r>
              <a:rPr lang="en-US" sz="1400" dirty="0"/>
              <a:t>And they are found from the bottom up.</a:t>
            </a:r>
          </a:p>
          <a:p>
            <a:endParaRPr lang="en-US" sz="1400" dirty="0"/>
          </a:p>
          <a:p>
            <a:r>
              <a:rPr lang="en-US" sz="1400" dirty="0"/>
              <a:t>The law of freedom in verse 12 </a:t>
            </a:r>
            <a:r>
              <a:rPr lang="en-US" sz="1400" b="1" dirty="0"/>
              <a:t>So speak, and so act, as those </a:t>
            </a:r>
            <a:r>
              <a:rPr lang="en-US" sz="1400" b="1" dirty="0" err="1"/>
              <a:t>hwo</a:t>
            </a:r>
            <a:r>
              <a:rPr lang="en-US" sz="1400" b="1" dirty="0"/>
              <a:t> are to be judged by the law of freedom</a:t>
            </a:r>
          </a:p>
          <a:p>
            <a:r>
              <a:rPr lang="en-US" sz="1400" dirty="0"/>
              <a:t>	That is explained in Verse 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00" dirty="0">
                <a:solidFill>
                  <a:schemeClr val="bg1">
                    <a:lumMod val="95000"/>
                  </a:schemeClr>
                </a:solidFill>
                <a:effectLst/>
                <a:latin typeface="Times New Roman" panose="02020603050405020304" pitchFamily="18" charset="0"/>
                <a:ea typeface="Aptos" panose="020B0004020202020204" pitchFamily="34" charset="0"/>
                <a:cs typeface="Times New Roman" panose="02020603050405020304" pitchFamily="18" charset="0"/>
              </a:rPr>
              <a:t>If, however, you are fulfilling the royal law according to the Scripture, "YOU SHALL LOVE YOUR NEIGHBOR AS YOURSELF," you are doing well.</a:t>
            </a:r>
            <a:endParaRPr lang="en-US" sz="1400" kern="100" dirty="0">
              <a:solidFill>
                <a:schemeClr val="bg1">
                  <a:lumMod val="95000"/>
                </a:schemeClr>
              </a:solidFill>
              <a:effectLst/>
              <a:latin typeface="Aptos" panose="020B0004020202020204" pitchFamily="34" charset="0"/>
              <a:ea typeface="Aptos" panose="020B0004020202020204" pitchFamily="34" charset="0"/>
              <a:cs typeface="Times New Roman" panose="02020603050405020304" pitchFamily="18" charset="0"/>
            </a:endParaRPr>
          </a:p>
          <a:p>
            <a:r>
              <a:rPr lang="en-US" sz="1400" b="1" dirty="0"/>
              <a:t>	</a:t>
            </a:r>
            <a:r>
              <a:rPr lang="en-US" sz="1400" b="0" dirty="0"/>
              <a:t>That requires the Christian to not show favoritism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00" dirty="0">
                <a:solidFill>
                  <a:schemeClr val="bg1">
                    <a:lumMod val="95000"/>
                  </a:schemeClr>
                </a:solidFill>
                <a:effectLst/>
                <a:latin typeface="Times New Roman" panose="02020603050405020304" pitchFamily="18" charset="0"/>
                <a:ea typeface="Aptos" panose="020B0004020202020204" pitchFamily="34" charset="0"/>
                <a:cs typeface="Times New Roman" panose="02020603050405020304" pitchFamily="18" charset="0"/>
              </a:rPr>
              <a:t>1 My brothers and sisters, do not hold your faith in our glorious Lord Jesus Christ with an attitude of personal favoritism. </a:t>
            </a:r>
            <a:endParaRPr lang="en-US" sz="1400" kern="100" dirty="0">
              <a:solidFill>
                <a:schemeClr val="bg1">
                  <a:lumMod val="95000"/>
                </a:schemeClr>
              </a:solidFill>
              <a:effectLst/>
              <a:latin typeface="Aptos" panose="020B0004020202020204" pitchFamily="34" charset="0"/>
              <a:ea typeface="Aptos" panose="020B0004020202020204" pitchFamily="34" charset="0"/>
              <a:cs typeface="Times New Roman" panose="02020603050405020304" pitchFamily="18" charset="0"/>
            </a:endParaRPr>
          </a:p>
          <a:p>
            <a:endParaRPr lang="en-US" sz="1400" b="1" dirty="0"/>
          </a:p>
          <a:p>
            <a:r>
              <a:rPr lang="en-US" sz="1400" b="1" dirty="0"/>
              <a:t>All the rest of this section is supporting arguments for these three most important points. </a:t>
            </a:r>
          </a:p>
          <a:p>
            <a:r>
              <a:rPr lang="en-US" sz="1400" b="1" dirty="0"/>
              <a:t>LOOK each one to help us understand what James was trying to convey to the church</a:t>
            </a:r>
          </a:p>
        </p:txBody>
      </p:sp>
      <p:sp>
        <p:nvSpPr>
          <p:cNvPr id="4" name="Slide Number Placeholder 3"/>
          <p:cNvSpPr>
            <a:spLocks noGrp="1"/>
          </p:cNvSpPr>
          <p:nvPr>
            <p:ph type="sldNum" sz="quarter" idx="5"/>
          </p:nvPr>
        </p:nvSpPr>
        <p:spPr/>
        <p:txBody>
          <a:bodyPr/>
          <a:lstStyle/>
          <a:p>
            <a:fld id="{1B30C398-F2C7-4D50-91EA-7B64A4D426C8}" type="slidenum">
              <a:rPr lang="en-US" smtClean="0"/>
              <a:t>2</a:t>
            </a:fld>
            <a:endParaRPr lang="en-US"/>
          </a:p>
        </p:txBody>
      </p:sp>
    </p:spTree>
    <p:extLst>
      <p:ext uri="{BB962C8B-B14F-4D97-AF65-F5344CB8AC3E}">
        <p14:creationId xmlns:p14="http://schemas.microsoft.com/office/powerpoint/2010/main" val="427842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Difference between Spirituality and Religion.</a:t>
            </a:r>
          </a:p>
          <a:p>
            <a:endParaRPr lang="en-US" dirty="0"/>
          </a:p>
          <a:p>
            <a:r>
              <a:rPr lang="en-US" dirty="0"/>
              <a:t>Follows the triune nature of Man</a:t>
            </a:r>
          </a:p>
          <a:p>
            <a:r>
              <a:rPr lang="en-US" dirty="0"/>
              <a:t>Head knowledge.  What we should know, understand. </a:t>
            </a:r>
          </a:p>
          <a:p>
            <a:r>
              <a:rPr lang="en-US" dirty="0"/>
              <a:t>Spirit understanding. Who am I., reaching for an understanding of God</a:t>
            </a:r>
          </a:p>
          <a:p>
            <a:r>
              <a:rPr lang="en-US" dirty="0"/>
              <a:t>Soul.  The decision maker in the junction.</a:t>
            </a:r>
          </a:p>
          <a:p>
            <a:r>
              <a:rPr lang="en-US" dirty="0"/>
              <a:t>Looked at this last week</a:t>
            </a:r>
          </a:p>
          <a:p>
            <a:endParaRPr lang="en-US" dirty="0"/>
          </a:p>
          <a:p>
            <a:r>
              <a:rPr lang="en-US" dirty="0"/>
              <a:t>The intersection between Religion and Spirituality</a:t>
            </a:r>
          </a:p>
          <a:p>
            <a:endParaRPr lang="en-US" dirty="0"/>
          </a:p>
          <a:p>
            <a:r>
              <a:rPr lang="en-US" dirty="0"/>
              <a:t>One of the things that in the intersection as pointed exampled in the definition of Pure religion or Pure worship</a:t>
            </a:r>
          </a:p>
          <a:p>
            <a:r>
              <a:rPr lang="en-US" dirty="0"/>
              <a:t>Tow things which flow over to the Second chapter.</a:t>
            </a:r>
          </a:p>
          <a:p>
            <a:r>
              <a:rPr lang="en-US" dirty="0"/>
              <a:t>Morality.  The decisions, attitudes, and actions that are not absolutely commanded.</a:t>
            </a:r>
          </a:p>
          <a:p>
            <a:endParaRPr lang="en-US" dirty="0"/>
          </a:p>
          <a:p>
            <a:endParaRPr lang="en-US" dirty="0"/>
          </a:p>
        </p:txBody>
      </p:sp>
      <p:sp>
        <p:nvSpPr>
          <p:cNvPr id="4" name="Slide Number Placeholder 3"/>
          <p:cNvSpPr>
            <a:spLocks noGrp="1"/>
          </p:cNvSpPr>
          <p:nvPr>
            <p:ph type="sldNum" sz="quarter" idx="5"/>
          </p:nvPr>
        </p:nvSpPr>
        <p:spPr/>
        <p:txBody>
          <a:bodyPr/>
          <a:lstStyle/>
          <a:p>
            <a:fld id="{1B30C398-F2C7-4D50-91EA-7B64A4D426C8}" type="slidenum">
              <a:rPr lang="en-US" smtClean="0"/>
              <a:t>4</a:t>
            </a:fld>
            <a:endParaRPr lang="en-US"/>
          </a:p>
        </p:txBody>
      </p:sp>
    </p:spTree>
    <p:extLst>
      <p:ext uri="{BB962C8B-B14F-4D97-AF65-F5344CB8AC3E}">
        <p14:creationId xmlns:p14="http://schemas.microsoft.com/office/powerpoint/2010/main" val="2802762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Background here.</a:t>
            </a:r>
          </a:p>
          <a:p>
            <a:r>
              <a:rPr lang="en-US" dirty="0"/>
              <a:t>According to V1 of Chapter 1 </a:t>
            </a:r>
          </a:p>
          <a:p>
            <a:r>
              <a:rPr lang="en-US" dirty="0"/>
              <a:t>Written to the Christian Jews of the scattered. Or </a:t>
            </a:r>
            <a:r>
              <a:rPr lang="en-US" dirty="0" err="1"/>
              <a:t>Disporia</a:t>
            </a:r>
            <a:r>
              <a:rPr lang="en-US" dirty="0"/>
              <a:t>.</a:t>
            </a:r>
          </a:p>
          <a:p>
            <a:r>
              <a:rPr lang="en-US" dirty="0"/>
              <a:t>	After the return from Babylonian captivity in or about 516 BC.  About 570 years before James was written.</a:t>
            </a:r>
          </a:p>
          <a:p>
            <a:r>
              <a:rPr lang="en-US" dirty="0"/>
              <a:t>	Not all the Jews returned to Judea.  Their houses were occupied, their fields were being tended by others.</a:t>
            </a:r>
          </a:p>
          <a:p>
            <a:r>
              <a:rPr lang="en-US" dirty="0"/>
              <a:t>	There flocks were no being herded by others.</a:t>
            </a:r>
          </a:p>
          <a:p>
            <a:r>
              <a:rPr lang="en-US" dirty="0"/>
              <a:t>So they spread out across the known world.</a:t>
            </a:r>
          </a:p>
          <a:p>
            <a:r>
              <a:rPr lang="en-US" dirty="0"/>
              <a:t>	Rome had been founded in 100 years earlier and was spreading its rule over the Mediterranean</a:t>
            </a:r>
          </a:p>
          <a:p>
            <a:r>
              <a:rPr lang="en-US" dirty="0"/>
              <a:t>		Provided for a merchant class of Jews</a:t>
            </a:r>
          </a:p>
          <a:p>
            <a:r>
              <a:rPr lang="en-US" dirty="0"/>
              <a:t>		</a:t>
            </a:r>
            <a:r>
              <a:rPr lang="en-US" b="0" i="0" dirty="0">
                <a:solidFill>
                  <a:srgbClr val="111111"/>
                </a:solidFill>
                <a:effectLst/>
                <a:latin typeface="Roboto" panose="02000000000000000000" pitchFamily="2" charset="0"/>
              </a:rPr>
              <a:t>Mostly in the service industry. Buying and selling. Not wealthy but better off than most.</a:t>
            </a:r>
            <a:endParaRPr lang="en-US" dirty="0"/>
          </a:p>
          <a:p>
            <a:r>
              <a:rPr lang="en-US" dirty="0"/>
              <a:t>	Closer to the time of James an additional group of Jews were spread across the Roman empire. Slaves from conquests.</a:t>
            </a:r>
          </a:p>
          <a:p>
            <a:endParaRPr lang="en-US" dirty="0"/>
          </a:p>
          <a:p>
            <a:r>
              <a:rPr lang="en-US" dirty="0"/>
              <a:t>With the spread came prejudice.  Jews were seen as strange, in their dress, their religion, there practices, even their language. </a:t>
            </a:r>
          </a:p>
          <a:p>
            <a:r>
              <a:rPr lang="en-US" dirty="0"/>
              <a:t>They had learned Greek but with a heavy accent.</a:t>
            </a:r>
          </a:p>
          <a:p>
            <a:r>
              <a:rPr lang="en-US" dirty="0"/>
              <a:t>They kept to themselves.  Did not want to be defiled by the Gentile world.</a:t>
            </a:r>
          </a:p>
          <a:p>
            <a:r>
              <a:rPr lang="en-US" dirty="0"/>
              <a:t>There was little incentive to become more Roman.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Great cities had specific areas for the Jewish Population. Segregation.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It was not afforded all the best that the Roman people had.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No baths, no running water, the streets were dirt.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In the Greek language these areas were called.</a:t>
            </a:r>
            <a:r>
              <a:rPr lang="en-US" b="0" i="0" dirty="0">
                <a:solidFill>
                  <a:srgbClr val="777777"/>
                </a:solidFill>
                <a:effectLst/>
                <a:latin typeface="Arial" panose="020B0604020202020204" pitchFamily="34" charset="0"/>
              </a:rPr>
              <a:t> </a:t>
            </a:r>
            <a:r>
              <a:rPr lang="en-US" b="0" i="0" dirty="0" err="1">
                <a:solidFill>
                  <a:srgbClr val="777777"/>
                </a:solidFill>
                <a:effectLst/>
                <a:latin typeface="Arial" panose="020B0604020202020204" pitchFamily="34" charset="0"/>
              </a:rPr>
              <a:t>Ftochogeitoniá</a:t>
            </a:r>
            <a:r>
              <a:rPr lang="en-US" b="0" i="0" dirty="0">
                <a:solidFill>
                  <a:srgbClr val="777777"/>
                </a:solidFill>
                <a:effectLst/>
                <a:latin typeface="Arial" panose="020B0604020202020204" pitchFamily="34" charset="0"/>
              </a:rPr>
              <a:t> Place of the poor</a:t>
            </a:r>
            <a:endParaRPr lang="en-US" dirty="0"/>
          </a:p>
          <a:p>
            <a:endParaRPr lang="en-US" dirty="0"/>
          </a:p>
          <a:p>
            <a:r>
              <a:rPr lang="en-US" dirty="0"/>
              <a:t>Prejudice was part of there lives.</a:t>
            </a:r>
          </a:p>
          <a:p>
            <a:r>
              <a:rPr lang="en-US" dirty="0"/>
              <a:t>They had to stick together just to survive. In their alien existence.</a:t>
            </a:r>
          </a:p>
          <a:p>
            <a:r>
              <a:rPr lang="en-US" dirty="0"/>
              <a:t>In the Roman world there was an expected favoritism to Roman citizens and a prejudice toward the Jews.</a:t>
            </a:r>
          </a:p>
          <a:p>
            <a:endParaRPr lang="en-US" dirty="0"/>
          </a:p>
          <a:p>
            <a:r>
              <a:rPr lang="en-US" dirty="0"/>
              <a:t>Here comes Christianity.  Primarily seen as a Jewish religion </a:t>
            </a:r>
          </a:p>
          <a:p>
            <a:r>
              <a:rPr lang="en-US" dirty="0"/>
              <a:t>	Romans were down on the Jews</a:t>
            </a:r>
          </a:p>
          <a:p>
            <a:r>
              <a:rPr lang="en-US" dirty="0"/>
              <a:t>	Now the Jews were down on the Christians</a:t>
            </a:r>
          </a:p>
          <a:p>
            <a:r>
              <a:rPr lang="en-US" dirty="0"/>
              <a:t>Therefore the majority of churches were financially poor.</a:t>
            </a:r>
          </a:p>
          <a:p>
            <a:r>
              <a:rPr lang="en-US" dirty="0"/>
              <a:t>	There were exceptions </a:t>
            </a:r>
          </a:p>
          <a:p>
            <a:r>
              <a:rPr lang="en-US" dirty="0"/>
              <a:t>	 	</a:t>
            </a:r>
            <a:r>
              <a:rPr lang="en-US" b="0" i="0" dirty="0">
                <a:solidFill>
                  <a:srgbClr val="111111"/>
                </a:solidFill>
                <a:effectLst/>
                <a:latin typeface="Roboto" panose="02000000000000000000" pitchFamily="2" charset="0"/>
              </a:rPr>
              <a:t>Within 10 years of the death of Jesus, apostles had attracted enthusiasts for "the Christian Way" from </a:t>
            </a:r>
          </a:p>
          <a:p>
            <a:r>
              <a:rPr lang="en-US" b="0" i="0" dirty="0">
                <a:solidFill>
                  <a:srgbClr val="111111"/>
                </a:solidFill>
                <a:effectLst/>
                <a:latin typeface="Roboto" panose="02000000000000000000" pitchFamily="2" charset="0"/>
              </a:rPr>
              <a:t>		Jerusalem to Antioch, Edessa, Ephesus, Corinth, Thessalonica, Cyprus, Crete, Alexandria and Rome. </a:t>
            </a:r>
          </a:p>
          <a:p>
            <a:r>
              <a:rPr lang="en-US" b="0" i="0" dirty="0">
                <a:solidFill>
                  <a:srgbClr val="111111"/>
                </a:solidFill>
                <a:effectLst/>
                <a:latin typeface="Roboto" panose="02000000000000000000" pitchFamily="2" charset="0"/>
              </a:rPr>
              <a:t>		These big cities attracted the best of the Jews and some rich Greeks.</a:t>
            </a:r>
          </a:p>
          <a:p>
            <a:r>
              <a:rPr lang="en-US" b="0" i="0" dirty="0">
                <a:solidFill>
                  <a:srgbClr val="111111"/>
                </a:solidFill>
                <a:effectLst/>
                <a:latin typeface="Roboto" panose="02000000000000000000" pitchFamily="2" charset="0"/>
              </a:rPr>
              <a:t>THEREFORE</a:t>
            </a:r>
          </a:p>
          <a:p>
            <a:r>
              <a:rPr lang="en-US" b="0" i="0" dirty="0">
                <a:solidFill>
                  <a:srgbClr val="111111"/>
                </a:solidFill>
                <a:effectLst/>
                <a:latin typeface="Roboto" panose="02000000000000000000" pitchFamily="2" charset="0"/>
              </a:rPr>
              <a:t>	If you were a poor Christian to which church would you choose to go to?</a:t>
            </a:r>
          </a:p>
          <a:p>
            <a:r>
              <a:rPr lang="en-US" b="0" i="0" dirty="0">
                <a:solidFill>
                  <a:srgbClr val="111111"/>
                </a:solidFill>
                <a:effectLst/>
                <a:latin typeface="Roboto" panose="02000000000000000000" pitchFamily="2" charset="0"/>
              </a:rPr>
              <a:t>		One with higher Economic status or would you seek out the one where there was nothing more that mud bricks?</a:t>
            </a:r>
          </a:p>
          <a:p>
            <a:endParaRPr lang="en-US" dirty="0"/>
          </a:p>
        </p:txBody>
      </p:sp>
      <p:sp>
        <p:nvSpPr>
          <p:cNvPr id="4" name="Slide Number Placeholder 3"/>
          <p:cNvSpPr>
            <a:spLocks noGrp="1"/>
          </p:cNvSpPr>
          <p:nvPr>
            <p:ph type="sldNum" sz="quarter" idx="5"/>
          </p:nvPr>
        </p:nvSpPr>
        <p:spPr/>
        <p:txBody>
          <a:bodyPr/>
          <a:lstStyle/>
          <a:p>
            <a:fld id="{1B30C398-F2C7-4D50-91EA-7B64A4D426C8}" type="slidenum">
              <a:rPr lang="en-US" smtClean="0"/>
              <a:t>6</a:t>
            </a:fld>
            <a:endParaRPr lang="en-US"/>
          </a:p>
        </p:txBody>
      </p:sp>
    </p:spTree>
    <p:extLst>
      <p:ext uri="{BB962C8B-B14F-4D97-AF65-F5344CB8AC3E}">
        <p14:creationId xmlns:p14="http://schemas.microsoft.com/office/powerpoint/2010/main" val="549453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was the culture of the whole of the Roman empire</a:t>
            </a:r>
          </a:p>
          <a:p>
            <a:r>
              <a:rPr lang="en-US" dirty="0"/>
              <a:t>	It was more than rich and poor</a:t>
            </a:r>
          </a:p>
          <a:p>
            <a:r>
              <a:rPr lang="en-US" dirty="0"/>
              <a:t>	To the roman idea of class there were </a:t>
            </a:r>
          </a:p>
          <a:p>
            <a:r>
              <a:rPr lang="en-US" dirty="0"/>
              <a:t>HOURS in consultation and discovery where you fit.</a:t>
            </a:r>
          </a:p>
          <a:p>
            <a:r>
              <a:rPr lang="en-US" dirty="0"/>
              <a:t>	Your social and economic well being depended upon the class you were a part of.</a:t>
            </a:r>
          </a:p>
          <a:p>
            <a:pPr algn="l"/>
            <a:r>
              <a:rPr lang="en-US" b="0" i="0" dirty="0">
                <a:solidFill>
                  <a:srgbClr val="202122"/>
                </a:solidFill>
                <a:effectLst/>
                <a:latin typeface="Arial" panose="020B0604020202020204" pitchFamily="34" charset="0"/>
              </a:rPr>
              <a:t>The status of freeborn Romans during the </a:t>
            </a:r>
            <a:r>
              <a:rPr lang="en-US" b="0" i="0" u="none" strike="noStrike" dirty="0">
                <a:solidFill>
                  <a:srgbClr val="202122"/>
                </a:solidFill>
                <a:effectLst/>
                <a:latin typeface="Arial" panose="020B0604020202020204" pitchFamily="34" charset="0"/>
                <a:hlinkClick r:id="rId3" tooltip="Roman Republic"/>
              </a:rPr>
              <a:t>Republic</a:t>
            </a:r>
            <a:r>
              <a:rPr lang="en-US" b="0" i="0" dirty="0">
                <a:solidFill>
                  <a:srgbClr val="202122"/>
                </a:solidFill>
                <a:effectLst/>
                <a:latin typeface="Arial" panose="020B0604020202020204" pitchFamily="34" charset="0"/>
              </a:rPr>
              <a:t> was established by:</a:t>
            </a:r>
          </a:p>
          <a:p>
            <a:pPr algn="l">
              <a:buFont typeface="Arial" panose="020B0604020202020204" pitchFamily="34" charset="0"/>
              <a:buChar char="•"/>
            </a:pPr>
            <a:r>
              <a:rPr lang="en-US" b="0" i="0" dirty="0">
                <a:solidFill>
                  <a:srgbClr val="202122"/>
                </a:solidFill>
                <a:effectLst/>
                <a:latin typeface="Arial" panose="020B0604020202020204" pitchFamily="34" charset="0"/>
              </a:rPr>
              <a:t>Ancestry (</a:t>
            </a:r>
            <a:r>
              <a:rPr lang="en-US" b="0" i="0" u="none" strike="noStrike" dirty="0">
                <a:solidFill>
                  <a:srgbClr val="202122"/>
                </a:solidFill>
                <a:effectLst/>
                <a:latin typeface="Arial" panose="020B0604020202020204" pitchFamily="34" charset="0"/>
                <a:hlinkClick r:id="rId4" tooltip="Patrician (ancient Rome)"/>
              </a:rPr>
              <a:t>patrician</a:t>
            </a:r>
            <a:r>
              <a:rPr lang="en-US" b="0" i="0" dirty="0">
                <a:solidFill>
                  <a:srgbClr val="202122"/>
                </a:solidFill>
                <a:effectLst/>
                <a:latin typeface="Arial" panose="020B0604020202020204" pitchFamily="34" charset="0"/>
              </a:rPr>
              <a:t> or </a:t>
            </a:r>
            <a:r>
              <a:rPr lang="en-US" b="0" i="0" u="none" strike="noStrike" dirty="0">
                <a:solidFill>
                  <a:srgbClr val="202122"/>
                </a:solidFill>
                <a:effectLst/>
                <a:latin typeface="Arial" panose="020B0604020202020204" pitchFamily="34" charset="0"/>
                <a:hlinkClick r:id="rId5" tooltip="Plebs"/>
              </a:rPr>
              <a:t>plebeian</a:t>
            </a:r>
            <a:r>
              <a:rPr lang="en-US" b="0" i="0" dirty="0">
                <a:solidFill>
                  <a:srgbClr val="202122"/>
                </a:solidFill>
                <a:effectLst/>
                <a:latin typeface="Arial" panose="020B0604020202020204" pitchFamily="34" charset="0"/>
              </a:rPr>
              <a:t>).</a:t>
            </a:r>
          </a:p>
          <a:p>
            <a:pPr lvl="1" algn="l">
              <a:buFont typeface="Arial" panose="020B0604020202020204" pitchFamily="34" charset="0"/>
              <a:buChar char="•"/>
            </a:pPr>
            <a:r>
              <a:rPr lang="en-US" b="0" i="0" dirty="0">
                <a:solidFill>
                  <a:srgbClr val="202122"/>
                </a:solidFill>
                <a:effectLst/>
                <a:latin typeface="Arial" panose="020B0604020202020204" pitchFamily="34" charset="0"/>
              </a:rPr>
              <a:t>Patrician held 80% of all the wealth in the Roman empire Passed on through generations. </a:t>
            </a:r>
          </a:p>
          <a:p>
            <a:pPr lvl="1" algn="l">
              <a:buFont typeface="Arial" panose="020B0604020202020204" pitchFamily="34" charset="0"/>
              <a:buChar char="•"/>
            </a:pPr>
            <a:r>
              <a:rPr lang="en-US" b="0" i="0" dirty="0">
                <a:solidFill>
                  <a:srgbClr val="202122"/>
                </a:solidFill>
                <a:effectLst/>
                <a:latin typeface="Arial" panose="020B0604020202020204" pitchFamily="34" charset="0"/>
              </a:rPr>
              <a:t>Plebeian were natural born citizens but through disaster, poor business sense they had lost their wealth.  But still could hold office, were respected. </a:t>
            </a:r>
          </a:p>
          <a:p>
            <a:pPr lvl="2" algn="l">
              <a:buFont typeface="Arial" panose="020B0604020202020204" pitchFamily="34" charset="0"/>
              <a:buChar char="•"/>
            </a:pPr>
            <a:r>
              <a:rPr lang="en-US" b="0" i="0" dirty="0">
                <a:solidFill>
                  <a:srgbClr val="202122"/>
                </a:solidFill>
                <a:effectLst/>
                <a:latin typeface="Arial" panose="020B0604020202020204" pitchFamily="34" charset="0"/>
              </a:rPr>
              <a:t>For the most part, however, plebeians remained dependent on those of higher social class for the entirety of the existence of ancient Rome.</a:t>
            </a:r>
            <a:r>
              <a:rPr lang="en-US" b="0" i="0" u="sng" baseline="30000" dirty="0">
                <a:solidFill>
                  <a:srgbClr val="202122"/>
                </a:solidFill>
                <a:effectLst/>
                <a:latin typeface="Arial" panose="020B0604020202020204" pitchFamily="34" charset="0"/>
                <a:hlinkClick r:id="rId6"/>
              </a:rPr>
              <a:t>[</a:t>
            </a:r>
            <a:endParaRPr lang="en-US" b="0" i="0" dirty="0">
              <a:solidFill>
                <a:srgbClr val="202122"/>
              </a:solidFill>
              <a:effectLst/>
              <a:latin typeface="Arial" panose="020B0604020202020204" pitchFamily="34" charset="0"/>
            </a:endParaRPr>
          </a:p>
          <a:p>
            <a:pPr algn="l">
              <a:buFont typeface="Arial" panose="020B0604020202020204" pitchFamily="34" charset="0"/>
              <a:buChar char="•"/>
            </a:pPr>
            <a:r>
              <a:rPr lang="en-US" b="0" i="0" u="none" strike="noStrike" dirty="0">
                <a:solidFill>
                  <a:srgbClr val="202122"/>
                </a:solidFill>
                <a:effectLst/>
                <a:latin typeface="Arial" panose="020B0604020202020204" pitchFamily="34" charset="0"/>
                <a:hlinkClick r:id="rId7" tooltip="Roman census"/>
              </a:rPr>
              <a:t>Census</a:t>
            </a:r>
            <a:r>
              <a:rPr lang="en-US" b="0" i="0" dirty="0">
                <a:solidFill>
                  <a:srgbClr val="202122"/>
                </a:solidFill>
                <a:effectLst/>
                <a:latin typeface="Arial" panose="020B0604020202020204" pitchFamily="34" charset="0"/>
              </a:rPr>
              <a:t> rank (</a:t>
            </a:r>
            <a:r>
              <a:rPr lang="en-US" b="0" i="1" dirty="0">
                <a:solidFill>
                  <a:srgbClr val="202122"/>
                </a:solidFill>
                <a:effectLst/>
                <a:latin typeface="Arial" panose="020B0604020202020204" pitchFamily="34" charset="0"/>
              </a:rPr>
              <a:t>ordo</a:t>
            </a:r>
            <a:r>
              <a:rPr lang="en-US" b="0" i="0" dirty="0">
                <a:solidFill>
                  <a:srgbClr val="202122"/>
                </a:solidFill>
                <a:effectLst/>
                <a:latin typeface="Arial" panose="020B0604020202020204" pitchFamily="34" charset="0"/>
              </a:rPr>
              <a:t>) based on wealth and political privilege, with the </a:t>
            </a:r>
            <a:r>
              <a:rPr lang="en-US" b="0" i="0" u="none" strike="noStrike" dirty="0">
                <a:solidFill>
                  <a:srgbClr val="202122"/>
                </a:solidFill>
                <a:effectLst/>
                <a:latin typeface="Arial" panose="020B0604020202020204" pitchFamily="34" charset="0"/>
                <a:hlinkClick r:id="rId8" tooltip="Roman senate"/>
              </a:rPr>
              <a:t>senatorial</a:t>
            </a:r>
            <a:r>
              <a:rPr lang="en-US" b="0" i="0" dirty="0">
                <a:solidFill>
                  <a:srgbClr val="202122"/>
                </a:solidFill>
                <a:effectLst/>
                <a:latin typeface="Arial" panose="020B0604020202020204" pitchFamily="34" charset="0"/>
              </a:rPr>
              <a:t> and </a:t>
            </a:r>
            <a:r>
              <a:rPr lang="en-US" b="0" i="0" u="none" strike="noStrike" dirty="0">
                <a:solidFill>
                  <a:srgbClr val="202122"/>
                </a:solidFill>
                <a:effectLst/>
                <a:latin typeface="Arial" panose="020B0604020202020204" pitchFamily="34" charset="0"/>
                <a:hlinkClick r:id="rId9" tooltip="Equestrian order"/>
              </a:rPr>
              <a:t>equestrian</a:t>
            </a:r>
            <a:r>
              <a:rPr lang="en-US" b="0" i="0" dirty="0">
                <a:solidFill>
                  <a:srgbClr val="202122"/>
                </a:solidFill>
                <a:effectLst/>
                <a:latin typeface="Arial" panose="020B0604020202020204" pitchFamily="34" charset="0"/>
              </a:rPr>
              <a:t> ranks elevated above the ordinary citizen.</a:t>
            </a:r>
          </a:p>
          <a:p>
            <a:pPr lvl="1" algn="l">
              <a:buFont typeface="Arial" panose="020B0604020202020204" pitchFamily="34" charset="0"/>
              <a:buChar char="•"/>
            </a:pPr>
            <a:r>
              <a:rPr lang="en-US" b="0" i="0" dirty="0">
                <a:solidFill>
                  <a:srgbClr val="202122"/>
                </a:solidFill>
                <a:effectLst/>
                <a:latin typeface="Arial" panose="020B0604020202020204" pitchFamily="34" charset="0"/>
              </a:rPr>
              <a:t>The highest office of senator. The military was included in this class and therefor by rank. </a:t>
            </a:r>
          </a:p>
          <a:p>
            <a:pPr algn="l">
              <a:buFont typeface="Arial" panose="020B0604020202020204" pitchFamily="34" charset="0"/>
              <a:buChar char="•"/>
            </a:pPr>
            <a:r>
              <a:rPr lang="en-US" b="0" i="0" dirty="0">
                <a:solidFill>
                  <a:srgbClr val="202122"/>
                </a:solidFill>
                <a:effectLst/>
                <a:latin typeface="Arial" panose="020B0604020202020204" pitchFamily="34" charset="0"/>
              </a:rPr>
              <a:t>Gender.</a:t>
            </a:r>
          </a:p>
          <a:p>
            <a:pPr lvl="1" algn="l">
              <a:buFont typeface="Arial" panose="020B0604020202020204" pitchFamily="34" charset="0"/>
              <a:buChar char="•"/>
            </a:pPr>
            <a:r>
              <a:rPr lang="en-US" b="0" i="0" dirty="0">
                <a:solidFill>
                  <a:srgbClr val="202122"/>
                </a:solidFill>
                <a:effectLst/>
                <a:latin typeface="Arial" panose="020B0604020202020204" pitchFamily="34" charset="0"/>
              </a:rPr>
              <a:t>Two classes in relationship to gender</a:t>
            </a:r>
          </a:p>
          <a:p>
            <a:pPr lvl="2" algn="l">
              <a:buFont typeface="Arial" panose="020B0604020202020204" pitchFamily="34" charset="0"/>
              <a:buChar char="•"/>
            </a:pPr>
            <a:r>
              <a:rPr lang="en-US" b="0" i="0" dirty="0">
                <a:solidFill>
                  <a:srgbClr val="202122"/>
                </a:solidFill>
                <a:effectLst/>
                <a:latin typeface="Arial" panose="020B0604020202020204" pitchFamily="34" charset="0"/>
              </a:rPr>
              <a:t>Pater </a:t>
            </a:r>
            <a:r>
              <a:rPr lang="en-US" b="1" i="1" dirty="0" err="1">
                <a:solidFill>
                  <a:srgbClr val="101418"/>
                </a:solidFill>
                <a:effectLst/>
                <a:latin typeface="Arial" panose="020B0604020202020204" pitchFamily="34" charset="0"/>
              </a:rPr>
              <a:t>Familias</a:t>
            </a:r>
            <a:r>
              <a:rPr lang="en-US" b="0" i="0" dirty="0">
                <a:solidFill>
                  <a:srgbClr val="202122"/>
                </a:solidFill>
                <a:effectLst/>
                <a:latin typeface="Arial" panose="020B0604020202020204" pitchFamily="34" charset="0"/>
              </a:rPr>
              <a:t> Roman society was </a:t>
            </a:r>
            <a:r>
              <a:rPr lang="en-US" b="0" i="0" u="none" strike="noStrike" dirty="0">
                <a:effectLst/>
                <a:latin typeface="Arial" panose="020B0604020202020204" pitchFamily="34" charset="0"/>
                <a:hlinkClick r:id="rId10" tooltip="Patriarchy"/>
              </a:rPr>
              <a:t>patriarchal</a:t>
            </a:r>
            <a:r>
              <a:rPr lang="en-US" b="0" i="0" dirty="0">
                <a:solidFill>
                  <a:srgbClr val="202122"/>
                </a:solidFill>
                <a:effectLst/>
                <a:latin typeface="Arial" panose="020B0604020202020204" pitchFamily="34" charset="0"/>
              </a:rPr>
              <a:t> in the purest sense; Men ruled.  All children were in subject to the Male head of the family.</a:t>
            </a:r>
          </a:p>
          <a:p>
            <a:pPr lvl="3" algn="l">
              <a:buFont typeface="Arial" panose="020B0604020202020204" pitchFamily="34" charset="0"/>
              <a:buChar char="•"/>
            </a:pPr>
            <a:r>
              <a:rPr lang="en-US" b="0" i="0" dirty="0">
                <a:solidFill>
                  <a:srgbClr val="202122"/>
                </a:solidFill>
                <a:effectLst/>
                <a:latin typeface="Arial" panose="020B0604020202020204" pitchFamily="34" charset="0"/>
              </a:rPr>
              <a:t>All wealth accumulated by the children no matter the age was owed directly to the father.</a:t>
            </a:r>
          </a:p>
          <a:p>
            <a:pPr lvl="2" algn="l">
              <a:buFont typeface="Arial" panose="020B0604020202020204" pitchFamily="34" charset="0"/>
              <a:buChar char="•"/>
            </a:pPr>
            <a:r>
              <a:rPr lang="en-US" b="0" i="0" dirty="0">
                <a:solidFill>
                  <a:srgbClr val="202122"/>
                </a:solidFill>
                <a:effectLst/>
                <a:latin typeface="Arial" panose="020B0604020202020204" pitchFamily="34" charset="0"/>
              </a:rPr>
              <a:t>Woman. Every woman was directly responsible to a man. Father, Husband, Brother.</a:t>
            </a:r>
          </a:p>
          <a:p>
            <a:pPr lvl="2" algn="l">
              <a:buFont typeface="Arial" panose="020B0604020202020204" pitchFamily="34" charset="0"/>
              <a:buChar char="•"/>
            </a:pPr>
            <a:r>
              <a:rPr lang="en-US" b="0" i="0" dirty="0">
                <a:solidFill>
                  <a:srgbClr val="202122"/>
                </a:solidFill>
                <a:effectLst/>
                <a:latin typeface="Arial" panose="020B0604020202020204" pitchFamily="34" charset="0"/>
              </a:rPr>
              <a:t>Three types of marriage</a:t>
            </a:r>
          </a:p>
          <a:p>
            <a:pPr lvl="3" algn="l">
              <a:buFont typeface="Arial" panose="020B0604020202020204" pitchFamily="34" charset="0"/>
              <a:buChar char="•"/>
            </a:pPr>
            <a:r>
              <a:rPr lang="en-US" b="0" i="0" dirty="0">
                <a:solidFill>
                  <a:srgbClr val="202122"/>
                </a:solidFill>
                <a:effectLst/>
                <a:latin typeface="Arial" panose="020B0604020202020204" pitchFamily="34" charset="0"/>
              </a:rPr>
              <a:t>Formal. 5 witnesses, an official and was primarily seen as a business decision – called  </a:t>
            </a:r>
            <a:r>
              <a:rPr lang="en-US" b="0" i="1" u="sng" dirty="0">
                <a:solidFill>
                  <a:srgbClr val="202122"/>
                </a:solidFill>
                <a:effectLst/>
                <a:latin typeface="Arial" panose="020B0604020202020204" pitchFamily="34" charset="0"/>
                <a:hlinkClick r:id="rId11"/>
              </a:rPr>
              <a:t>coemptio</a:t>
            </a:r>
            <a:r>
              <a:rPr lang="en-US" b="0" i="1" u="sng" dirty="0">
                <a:solidFill>
                  <a:srgbClr val="202122"/>
                </a:solidFill>
                <a:effectLst/>
                <a:latin typeface="Arial" panose="020B0604020202020204" pitchFamily="34" charset="0"/>
              </a:rPr>
              <a:t>n</a:t>
            </a:r>
          </a:p>
          <a:p>
            <a:pPr lvl="3" algn="l">
              <a:buFont typeface="Arial" panose="020B0604020202020204" pitchFamily="34" charset="0"/>
              <a:buChar char="•"/>
            </a:pPr>
            <a:r>
              <a:rPr lang="en-US" b="0" i="1" dirty="0">
                <a:solidFill>
                  <a:srgbClr val="202122"/>
                </a:solidFill>
                <a:effectLst/>
                <a:latin typeface="Arial" panose="020B0604020202020204" pitchFamily="34" charset="0"/>
              </a:rPr>
              <a:t>usus,</a:t>
            </a:r>
            <a:r>
              <a:rPr lang="en-US" b="0" i="0" dirty="0">
                <a:solidFill>
                  <a:srgbClr val="202122"/>
                </a:solidFill>
                <a:effectLst/>
                <a:latin typeface="Arial" panose="020B0604020202020204" pitchFamily="34" charset="0"/>
              </a:rPr>
              <a:t> occurred after one year of intimacy between a man and a woman.</a:t>
            </a:r>
            <a:r>
              <a:rPr lang="en-US" b="0" i="0" u="none" strike="noStrike" baseline="30000" dirty="0">
                <a:solidFill>
                  <a:srgbClr val="202122"/>
                </a:solidFill>
                <a:effectLst/>
                <a:latin typeface="Arial" panose="020B0604020202020204" pitchFamily="34" charset="0"/>
                <a:hlinkClick r:id="rId12"/>
              </a:rPr>
              <a:t>[8]</a:t>
            </a:r>
            <a:r>
              <a:rPr lang="en-US" b="0" i="0" dirty="0">
                <a:solidFill>
                  <a:srgbClr val="202122"/>
                </a:solidFill>
                <a:effectLst/>
                <a:latin typeface="Arial" panose="020B0604020202020204" pitchFamily="34" charset="0"/>
              </a:rPr>
              <a:t> If the woman did not leave the man for three nights following the year, she became the man's possession</a:t>
            </a:r>
            <a:endParaRPr lang="en-US" b="0" i="1" u="sng" dirty="0">
              <a:solidFill>
                <a:srgbClr val="202122"/>
              </a:solidFill>
              <a:effectLst/>
              <a:latin typeface="Arial" panose="020B0604020202020204" pitchFamily="34" charset="0"/>
            </a:endParaRPr>
          </a:p>
          <a:p>
            <a:pPr lvl="3" algn="l">
              <a:buFont typeface="Arial" panose="020B0604020202020204" pitchFamily="34" charset="0"/>
              <a:buChar char="•"/>
            </a:pPr>
            <a:r>
              <a:rPr lang="en-US" b="0" i="0" dirty="0">
                <a:solidFill>
                  <a:srgbClr val="202122"/>
                </a:solidFill>
                <a:effectLst/>
                <a:latin typeface="Arial" panose="020B0604020202020204" pitchFamily="34" charset="0"/>
              </a:rPr>
              <a:t> </a:t>
            </a:r>
            <a:r>
              <a:rPr lang="en-US" b="0" i="1" u="none" strike="noStrike" dirty="0" err="1">
                <a:solidFill>
                  <a:srgbClr val="202122"/>
                </a:solidFill>
                <a:effectLst/>
                <a:latin typeface="Arial" panose="020B0604020202020204" pitchFamily="34" charset="0"/>
                <a:hlinkClick r:id="rId13" tooltip="Confarreatio"/>
              </a:rPr>
              <a:t>confarreatio</a:t>
            </a:r>
            <a:r>
              <a:rPr lang="en-US" b="0" i="1" dirty="0">
                <a:solidFill>
                  <a:srgbClr val="202122"/>
                </a:solidFill>
                <a:effectLst/>
                <a:latin typeface="Arial" panose="020B0604020202020204" pitchFamily="34" charset="0"/>
              </a:rPr>
              <a:t>,</a:t>
            </a:r>
            <a:r>
              <a:rPr lang="en-US" b="0" i="0" dirty="0">
                <a:solidFill>
                  <a:srgbClr val="202122"/>
                </a:solidFill>
                <a:effectLst/>
                <a:latin typeface="Arial" panose="020B0604020202020204" pitchFamily="34" charset="0"/>
              </a:rPr>
              <a:t> was the closest to modern marriage. </a:t>
            </a:r>
            <a:r>
              <a:rPr lang="en-US" b="0" i="1" dirty="0" err="1">
                <a:solidFill>
                  <a:srgbClr val="202122"/>
                </a:solidFill>
                <a:effectLst/>
                <a:latin typeface="Arial" panose="020B0604020202020204" pitchFamily="34" charset="0"/>
              </a:rPr>
              <a:t>Confarreatio</a:t>
            </a:r>
            <a:r>
              <a:rPr lang="en-US" b="0" i="0" dirty="0">
                <a:solidFill>
                  <a:srgbClr val="202122"/>
                </a:solidFill>
                <a:effectLst/>
                <a:latin typeface="Arial" panose="020B0604020202020204" pitchFamily="34" charset="0"/>
              </a:rPr>
              <a:t> was a religious ceremony that consisted of the bride and groom sharing bread in front of religious officials and other witnesses.</a:t>
            </a:r>
          </a:p>
          <a:p>
            <a:pPr lvl="3" algn="l">
              <a:buFont typeface="Arial" panose="020B0604020202020204" pitchFamily="34" charset="0"/>
              <a:buChar char="•"/>
            </a:pPr>
            <a:endParaRPr lang="en-US" b="0" i="0" dirty="0">
              <a:solidFill>
                <a:srgbClr val="202122"/>
              </a:solidFill>
              <a:effectLst/>
              <a:latin typeface="Arial" panose="020B0604020202020204" pitchFamily="34" charset="0"/>
            </a:endParaRPr>
          </a:p>
          <a:p>
            <a:pPr algn="l">
              <a:buFont typeface="Arial" panose="020B0604020202020204" pitchFamily="34" charset="0"/>
              <a:buChar char="•"/>
            </a:pPr>
            <a:r>
              <a:rPr lang="en-US" b="0" i="0" u="none" strike="noStrike" dirty="0">
                <a:solidFill>
                  <a:srgbClr val="202122"/>
                </a:solidFill>
                <a:effectLst/>
                <a:latin typeface="Arial" panose="020B0604020202020204" pitchFamily="34" charset="0"/>
              </a:rPr>
              <a:t>Slaves and freedmen</a:t>
            </a:r>
          </a:p>
          <a:p>
            <a:pPr lvl="1" algn="l">
              <a:buFont typeface="Arial" panose="020B0604020202020204" pitchFamily="34" charset="0"/>
              <a:buChar char="•"/>
            </a:pPr>
            <a:r>
              <a:rPr lang="en-US" b="0" i="0" u="none" strike="noStrike" dirty="0">
                <a:solidFill>
                  <a:srgbClr val="202122"/>
                </a:solidFill>
                <a:effectLst/>
                <a:latin typeface="Arial" panose="020B0604020202020204" pitchFamily="34" charset="0"/>
              </a:rPr>
              <a:t>Slaves could be freed at the </a:t>
            </a:r>
            <a:r>
              <a:rPr lang="en-US" b="0" i="0" u="none" strike="noStrike" dirty="0" err="1">
                <a:solidFill>
                  <a:srgbClr val="202122"/>
                </a:solidFill>
                <a:effectLst/>
                <a:latin typeface="Arial" panose="020B0604020202020204" pitchFamily="34" charset="0"/>
              </a:rPr>
              <a:t>discresion</a:t>
            </a:r>
            <a:r>
              <a:rPr lang="en-US" b="0" i="0" u="none" strike="noStrike" dirty="0">
                <a:solidFill>
                  <a:srgbClr val="202122"/>
                </a:solidFill>
                <a:effectLst/>
                <a:latin typeface="Arial" panose="020B0604020202020204" pitchFamily="34" charset="0"/>
              </a:rPr>
              <a:t> of the master. But had no rights.</a:t>
            </a:r>
          </a:p>
          <a:p>
            <a:pPr lvl="1" algn="l">
              <a:buFont typeface="Arial" panose="020B0604020202020204" pitchFamily="34" charset="0"/>
              <a:buChar char="•"/>
            </a:pPr>
            <a:r>
              <a:rPr lang="en-US" b="0" i="0" u="none" strike="noStrike" dirty="0">
                <a:solidFill>
                  <a:srgbClr val="202122"/>
                </a:solidFill>
                <a:effectLst/>
                <a:latin typeface="Arial" panose="020B0604020202020204" pitchFamily="34" charset="0"/>
              </a:rPr>
              <a:t>Freedmen were slaves who after meritorious service were given the rights of any foreigner</a:t>
            </a:r>
          </a:p>
          <a:p>
            <a:pPr lvl="1" algn="l">
              <a:buFont typeface="Arial" panose="020B0604020202020204" pitchFamily="34" charset="0"/>
              <a:buChar char="•"/>
            </a:pPr>
            <a:r>
              <a:rPr lang="en-US" b="0" i="0" u="none" strike="noStrike" dirty="0">
                <a:solidFill>
                  <a:srgbClr val="202122"/>
                </a:solidFill>
                <a:effectLst/>
                <a:latin typeface="Arial" panose="020B0604020202020204" pitchFamily="34" charset="0"/>
              </a:rPr>
              <a:t>Joined the class of the plebeians.</a:t>
            </a:r>
            <a:endParaRPr lang="en-US" b="0" i="0" dirty="0">
              <a:solidFill>
                <a:srgbClr val="202122"/>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B30C398-F2C7-4D50-91EA-7B64A4D426C8}" type="slidenum">
              <a:rPr lang="en-US" smtClean="0"/>
              <a:t>7</a:t>
            </a:fld>
            <a:endParaRPr lang="en-US"/>
          </a:p>
        </p:txBody>
      </p:sp>
    </p:spTree>
    <p:extLst>
      <p:ext uri="{BB962C8B-B14F-4D97-AF65-F5344CB8AC3E}">
        <p14:creationId xmlns:p14="http://schemas.microsoft.com/office/powerpoint/2010/main" val="474387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Personal favoritism NASB</a:t>
            </a:r>
          </a:p>
          <a:p>
            <a:r>
              <a:rPr lang="en-US" sz="1400" dirty="0"/>
              <a:t>Respect of persons KJV</a:t>
            </a:r>
          </a:p>
          <a:p>
            <a:endParaRPr lang="en-US" sz="1400" dirty="0"/>
          </a:p>
          <a:p>
            <a:r>
              <a:rPr lang="en-US" sz="1400" dirty="0"/>
              <a:t>The lack of respect to the worth of all people. </a:t>
            </a:r>
          </a:p>
          <a:p>
            <a:r>
              <a:rPr lang="en-US" sz="1400" dirty="0"/>
              <a:t>	In our own governmental structure it is an enshrined idea. ALL MEN ARE CREATED EQUAL</a:t>
            </a:r>
          </a:p>
          <a:p>
            <a:r>
              <a:rPr lang="en-US" sz="1400" dirty="0"/>
              <a:t>	NO one is better or worse because of perceived differences.</a:t>
            </a:r>
          </a:p>
          <a:p>
            <a:r>
              <a:rPr lang="en-US" sz="1400" dirty="0"/>
              <a:t>To the church James was saying there was a proclivity, a propensity, at preference made to those to which externally displayed the membership of a higher class.</a:t>
            </a:r>
          </a:p>
          <a:p>
            <a:r>
              <a:rPr lang="en-US" sz="1400" dirty="0"/>
              <a:t>The word in the Greek is a direct translation of a Hebrew concept. </a:t>
            </a:r>
          </a:p>
          <a:p>
            <a:r>
              <a:rPr lang="en-US" sz="1400" dirty="0"/>
              <a:t>	TO LIFT UP A PERSON’S FACE AND TO REGARD THEM WITH FAVOR.</a:t>
            </a:r>
          </a:p>
          <a:p>
            <a:r>
              <a:rPr lang="en-US" sz="1400" dirty="0"/>
              <a:t>It became a condemning word for partiality due to a </a:t>
            </a:r>
            <a:r>
              <a:rPr lang="en-US" sz="1400" dirty="0" err="1"/>
              <a:t>mans’</a:t>
            </a:r>
            <a:r>
              <a:rPr lang="en-US" sz="1400" dirty="0"/>
              <a:t> social standing.</a:t>
            </a:r>
          </a:p>
          <a:p>
            <a:endParaRPr lang="en-US" dirty="0"/>
          </a:p>
          <a:p>
            <a:r>
              <a:rPr lang="en-US" sz="1800" dirty="0"/>
              <a:t>Question that seems to be societal assumption</a:t>
            </a:r>
          </a:p>
          <a:p>
            <a:r>
              <a:rPr lang="en-US" sz="1800" b="1" dirty="0"/>
              <a:t>IF a BLACK church is seen as a cultural norm and encouraged by many as a accepted good</a:t>
            </a:r>
          </a:p>
          <a:p>
            <a:r>
              <a:rPr lang="en-US" sz="1800" b="1" dirty="0"/>
              <a:t>The why is a WHITE church seen as an exclusionary accepted bad.</a:t>
            </a:r>
          </a:p>
        </p:txBody>
      </p:sp>
      <p:sp>
        <p:nvSpPr>
          <p:cNvPr id="4" name="Slide Number Placeholder 3"/>
          <p:cNvSpPr>
            <a:spLocks noGrp="1"/>
          </p:cNvSpPr>
          <p:nvPr>
            <p:ph type="sldNum" sz="quarter" idx="5"/>
          </p:nvPr>
        </p:nvSpPr>
        <p:spPr/>
        <p:txBody>
          <a:bodyPr/>
          <a:lstStyle/>
          <a:p>
            <a:fld id="{1B30C398-F2C7-4D50-91EA-7B64A4D426C8}" type="slidenum">
              <a:rPr lang="en-US" smtClean="0"/>
              <a:t>8</a:t>
            </a:fld>
            <a:endParaRPr lang="en-US"/>
          </a:p>
        </p:txBody>
      </p:sp>
    </p:spTree>
    <p:extLst>
      <p:ext uri="{BB962C8B-B14F-4D97-AF65-F5344CB8AC3E}">
        <p14:creationId xmlns:p14="http://schemas.microsoft.com/office/powerpoint/2010/main" val="239783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a:p>
            <a:r>
              <a:rPr lang="en-US" sz="1400" dirty="0"/>
              <a:t>Three main ideas found here:</a:t>
            </a:r>
          </a:p>
          <a:p>
            <a:r>
              <a:rPr lang="en-US" sz="1400" dirty="0"/>
              <a:t>And they are found from the bottom up.</a:t>
            </a:r>
          </a:p>
          <a:p>
            <a:endParaRPr lang="en-US" sz="1400" dirty="0"/>
          </a:p>
          <a:p>
            <a:r>
              <a:rPr lang="en-US" sz="1400" dirty="0"/>
              <a:t>The law of freedom in verse 12 </a:t>
            </a:r>
            <a:r>
              <a:rPr lang="en-US" sz="1400" b="1" dirty="0"/>
              <a:t>So speak, and so act, as those </a:t>
            </a:r>
            <a:r>
              <a:rPr lang="en-US" sz="1400" b="1" dirty="0" err="1"/>
              <a:t>hwo</a:t>
            </a:r>
            <a:r>
              <a:rPr lang="en-US" sz="1400" b="1" dirty="0"/>
              <a:t> are to be judged by the law of freedom</a:t>
            </a:r>
          </a:p>
          <a:p>
            <a:r>
              <a:rPr lang="en-US" sz="1400" dirty="0"/>
              <a:t>	That is explained in Verse 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00" dirty="0">
                <a:solidFill>
                  <a:schemeClr val="bg1">
                    <a:lumMod val="95000"/>
                  </a:schemeClr>
                </a:solidFill>
                <a:effectLst/>
                <a:latin typeface="Times New Roman" panose="02020603050405020304" pitchFamily="18" charset="0"/>
                <a:ea typeface="Aptos" panose="020B0004020202020204" pitchFamily="34" charset="0"/>
                <a:cs typeface="Times New Roman" panose="02020603050405020304" pitchFamily="18" charset="0"/>
              </a:rPr>
              <a:t>If, however, you are fulfilling the royal law according to the Scripture, "YOU SHALL LOVE YOUR NEIGHBOR AS YOURSELF," you are doing well.</a:t>
            </a:r>
            <a:endParaRPr lang="en-US" sz="1400" kern="100" dirty="0">
              <a:solidFill>
                <a:schemeClr val="bg1">
                  <a:lumMod val="95000"/>
                </a:schemeClr>
              </a:solidFill>
              <a:effectLst/>
              <a:latin typeface="Aptos" panose="020B0004020202020204" pitchFamily="34" charset="0"/>
              <a:ea typeface="Aptos" panose="020B0004020202020204" pitchFamily="34" charset="0"/>
              <a:cs typeface="Times New Roman" panose="02020603050405020304" pitchFamily="18" charset="0"/>
            </a:endParaRPr>
          </a:p>
          <a:p>
            <a:r>
              <a:rPr lang="en-US" sz="1400" b="1" dirty="0"/>
              <a:t>	</a:t>
            </a:r>
            <a:r>
              <a:rPr lang="en-US" sz="1400" b="0" dirty="0"/>
              <a:t>That requires the Christian to not show favoritism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00" dirty="0">
                <a:solidFill>
                  <a:schemeClr val="bg1">
                    <a:lumMod val="95000"/>
                  </a:schemeClr>
                </a:solidFill>
                <a:effectLst/>
                <a:latin typeface="Times New Roman" panose="02020603050405020304" pitchFamily="18" charset="0"/>
                <a:ea typeface="Aptos" panose="020B0004020202020204" pitchFamily="34" charset="0"/>
                <a:cs typeface="Times New Roman" panose="02020603050405020304" pitchFamily="18" charset="0"/>
              </a:rPr>
              <a:t>1 My brothers and sisters, do not hold your faith in our glorious Lord Jesus Christ with an attitude of personal favoritism. </a:t>
            </a:r>
            <a:endParaRPr lang="en-US" sz="1400" kern="100" dirty="0">
              <a:solidFill>
                <a:schemeClr val="bg1">
                  <a:lumMod val="95000"/>
                </a:schemeClr>
              </a:solidFill>
              <a:effectLst/>
              <a:latin typeface="Aptos" panose="020B0004020202020204" pitchFamily="34" charset="0"/>
              <a:ea typeface="Aptos" panose="020B0004020202020204" pitchFamily="34" charset="0"/>
              <a:cs typeface="Times New Roman" panose="02020603050405020304" pitchFamily="18" charset="0"/>
            </a:endParaRPr>
          </a:p>
          <a:p>
            <a:endParaRPr lang="en-US" sz="1400" b="1" dirty="0"/>
          </a:p>
          <a:p>
            <a:r>
              <a:rPr lang="en-US" sz="1400" b="1" dirty="0"/>
              <a:t>All the rest of this section is supporting arguments for these three most important points. </a:t>
            </a:r>
          </a:p>
          <a:p>
            <a:r>
              <a:rPr lang="en-US" sz="1400" b="1" dirty="0"/>
              <a:t>LOOK each one to help us understand what James was trying to convey to the church</a:t>
            </a:r>
          </a:p>
        </p:txBody>
      </p:sp>
      <p:sp>
        <p:nvSpPr>
          <p:cNvPr id="4" name="Slide Number Placeholder 3"/>
          <p:cNvSpPr>
            <a:spLocks noGrp="1"/>
          </p:cNvSpPr>
          <p:nvPr>
            <p:ph type="sldNum" sz="quarter" idx="5"/>
          </p:nvPr>
        </p:nvSpPr>
        <p:spPr/>
        <p:txBody>
          <a:bodyPr/>
          <a:lstStyle/>
          <a:p>
            <a:fld id="{1B30C398-F2C7-4D50-91EA-7B64A4D426C8}" type="slidenum">
              <a:rPr lang="en-US" smtClean="0"/>
              <a:t>9</a:t>
            </a:fld>
            <a:endParaRPr lang="en-US"/>
          </a:p>
        </p:txBody>
      </p:sp>
    </p:spTree>
    <p:extLst>
      <p:ext uri="{BB962C8B-B14F-4D97-AF65-F5344CB8AC3E}">
        <p14:creationId xmlns:p14="http://schemas.microsoft.com/office/powerpoint/2010/main" val="1977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LAW of LIBERTY/FREEDOM is not defined directly by JAMES. WE will have to use deduction to figure it out</a:t>
            </a:r>
          </a:p>
          <a:p>
            <a:endParaRPr lang="en-US" dirty="0"/>
          </a:p>
          <a:p>
            <a:pPr marL="228600" indent="-228600">
              <a:buAutoNum type="arabicPeriod"/>
            </a:pPr>
            <a:r>
              <a:rPr lang="en-US" dirty="0"/>
              <a:t>The first assumption is that this dispersed church of primarily Jewish Christians KNEW what it meant.  The church understood.</a:t>
            </a:r>
          </a:p>
          <a:p>
            <a:pPr marL="228600" indent="-228600">
              <a:buAutoNum type="arabicPeriod"/>
            </a:pPr>
            <a:r>
              <a:rPr lang="en-US" dirty="0"/>
              <a:t>The second assumption is that this knowledge had been a part of the culture. </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Law of Moses it was written out, </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it was preached every sabbath, </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it was part of who they were., </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the source of all their ETHICS. </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Mandates, commands, and laws</a:t>
            </a:r>
          </a:p>
          <a:p>
            <a:pPr marL="228600" indent="-228600">
              <a:buAutoNum type="arabicPeriod"/>
            </a:pPr>
            <a:r>
              <a:rPr lang="en-US" dirty="0"/>
              <a:t>They also had because they were part of the church they had an example.  Never in written form until now.</a:t>
            </a:r>
          </a:p>
          <a:p>
            <a:pPr marL="685800" lvl="1" indent="-228600">
              <a:buAutoNum type="arabicPeriod"/>
            </a:pPr>
            <a:r>
              <a:rPr lang="en-US" dirty="0"/>
              <a:t>The great commandments of Jesus</a:t>
            </a:r>
          </a:p>
          <a:p>
            <a:pPr marL="685800" lvl="1" indent="-228600">
              <a:buAutoNum type="arabicPeriod"/>
            </a:pPr>
            <a:r>
              <a:rPr lang="en-US" dirty="0"/>
              <a:t>The life expressed in the decisions, attitudes and actions of Jesus</a:t>
            </a:r>
          </a:p>
          <a:p>
            <a:pPr marL="685800" lvl="1" indent="-228600">
              <a:buAutoNum type="arabicPeriod"/>
            </a:pPr>
            <a:r>
              <a:rPr lang="en-US" dirty="0"/>
              <a:t>Jesus lived the Mosaic law</a:t>
            </a:r>
          </a:p>
          <a:p>
            <a:pPr marL="685800" lvl="1" indent="-228600">
              <a:buAutoNum type="arabicPeriod"/>
            </a:pPr>
            <a:r>
              <a:rPr lang="en-US" dirty="0"/>
              <a:t>To be written down and distributed in a few years after James’ letter</a:t>
            </a:r>
          </a:p>
          <a:p>
            <a:pPr marL="1143000" lvl="2" indent="-228600">
              <a:buAutoNum type="arabicPeriod"/>
            </a:pPr>
            <a:r>
              <a:rPr lang="en-US" dirty="0"/>
              <a:t>By the disciples by word of mouth</a:t>
            </a:r>
          </a:p>
          <a:p>
            <a:pPr marL="1143000" lvl="2" indent="-228600">
              <a:buAutoNum type="arabicPeriod"/>
            </a:pPr>
            <a:r>
              <a:rPr lang="en-US" dirty="0"/>
              <a:t>But they did not convey a new law to be added to the Laws of Moses.</a:t>
            </a:r>
          </a:p>
          <a:p>
            <a:pPr marL="1143000" lvl="2" indent="-228600">
              <a:buAutoNum type="arabicPeriod"/>
            </a:pPr>
            <a:r>
              <a:rPr lang="en-US" dirty="0"/>
              <a:t>No books, no chapters, no verses. </a:t>
            </a:r>
          </a:p>
          <a:p>
            <a:pPr marL="685800" lvl="1" indent="-228600">
              <a:buAutoNum type="arabicPeriod"/>
            </a:pPr>
            <a:r>
              <a:rPr lang="en-US" dirty="0"/>
              <a:t>It was the life of Jesus that made the difference.</a:t>
            </a:r>
          </a:p>
          <a:p>
            <a:pPr marL="1143000" lvl="2" indent="-228600">
              <a:buAutoNum type="arabicPeriod"/>
            </a:pPr>
            <a:r>
              <a:rPr lang="en-US" dirty="0"/>
              <a:t>He laid the path of life, and love. Of justice and forgiveness.</a:t>
            </a:r>
          </a:p>
          <a:p>
            <a:pPr marL="0" lvl="0" indent="0">
              <a:buNone/>
            </a:pPr>
            <a:r>
              <a:rPr lang="en-US" dirty="0"/>
              <a:t>AJ taught not so long ago I John here were commands, here were codes to live by taken from the life of Jesus 85 years after James.</a:t>
            </a:r>
          </a:p>
          <a:p>
            <a:pPr marL="0" lvl="0" indent="0">
              <a:buNone/>
            </a:pPr>
            <a:r>
              <a:rPr lang="en-US" dirty="0"/>
              <a:t>	I John 5:2,3</a:t>
            </a:r>
          </a:p>
        </p:txBody>
      </p:sp>
      <p:sp>
        <p:nvSpPr>
          <p:cNvPr id="4" name="Slide Number Placeholder 3"/>
          <p:cNvSpPr>
            <a:spLocks noGrp="1"/>
          </p:cNvSpPr>
          <p:nvPr>
            <p:ph type="sldNum" sz="quarter" idx="5"/>
          </p:nvPr>
        </p:nvSpPr>
        <p:spPr/>
        <p:txBody>
          <a:bodyPr/>
          <a:lstStyle/>
          <a:p>
            <a:fld id="{1B30C398-F2C7-4D50-91EA-7B64A4D426C8}" type="slidenum">
              <a:rPr lang="en-US" smtClean="0"/>
              <a:t>10</a:t>
            </a:fld>
            <a:endParaRPr lang="en-US"/>
          </a:p>
        </p:txBody>
      </p:sp>
    </p:spTree>
    <p:extLst>
      <p:ext uri="{BB962C8B-B14F-4D97-AF65-F5344CB8AC3E}">
        <p14:creationId xmlns:p14="http://schemas.microsoft.com/office/powerpoint/2010/main" val="1329759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30C398-F2C7-4D50-91EA-7B64A4D426C8}" type="slidenum">
              <a:rPr lang="en-US" smtClean="0"/>
              <a:t>11</a:t>
            </a:fld>
            <a:endParaRPr lang="en-US"/>
          </a:p>
        </p:txBody>
      </p:sp>
    </p:spTree>
    <p:extLst>
      <p:ext uri="{BB962C8B-B14F-4D97-AF65-F5344CB8AC3E}">
        <p14:creationId xmlns:p14="http://schemas.microsoft.com/office/powerpoint/2010/main" val="616528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F590A-D2F1-B7EB-734F-B5C33469A564}"/>
              </a:ext>
            </a:extLst>
          </p:cNvPr>
          <p:cNvSpPr>
            <a:spLocks noGrp="1"/>
          </p:cNvSpPr>
          <p:nvPr>
            <p:ph type="ctrTitle"/>
          </p:nvPr>
        </p:nvSpPr>
        <p:spPr>
          <a:xfrm>
            <a:off x="1524001" y="1122363"/>
            <a:ext cx="9144000" cy="2387600"/>
          </a:xfrm>
        </p:spPr>
        <p:txBody>
          <a:bodyPr anchor="b"/>
          <a:lstStyle>
            <a:lvl1pPr algn="ctr">
              <a:defRPr sz="4774"/>
            </a:lvl1pPr>
          </a:lstStyle>
          <a:p>
            <a:r>
              <a:rPr lang="en-US"/>
              <a:t>Click to edit Master title style</a:t>
            </a:r>
          </a:p>
        </p:txBody>
      </p:sp>
      <p:sp>
        <p:nvSpPr>
          <p:cNvPr id="3" name="Subtitle 2">
            <a:extLst>
              <a:ext uri="{FF2B5EF4-FFF2-40B4-BE49-F238E27FC236}">
                <a16:creationId xmlns:a16="http://schemas.microsoft.com/office/drawing/2014/main" id="{CD20B547-6281-2AF3-1864-D50AD7D084B6}"/>
              </a:ext>
            </a:extLst>
          </p:cNvPr>
          <p:cNvSpPr>
            <a:spLocks noGrp="1"/>
          </p:cNvSpPr>
          <p:nvPr>
            <p:ph type="subTitle" idx="1"/>
          </p:nvPr>
        </p:nvSpPr>
        <p:spPr>
          <a:xfrm>
            <a:off x="1524001" y="3602039"/>
            <a:ext cx="9144000" cy="1655762"/>
          </a:xfrm>
        </p:spPr>
        <p:txBody>
          <a:bodyPr/>
          <a:lstStyle>
            <a:lvl1pPr marL="0" indent="0" algn="ctr">
              <a:buNone/>
              <a:defRPr sz="1910"/>
            </a:lvl1pPr>
            <a:lvl2pPr marL="363755" indent="0" algn="ctr">
              <a:buNone/>
              <a:defRPr sz="1591"/>
            </a:lvl2pPr>
            <a:lvl3pPr marL="727510" indent="0" algn="ctr">
              <a:buNone/>
              <a:defRPr sz="1432"/>
            </a:lvl3pPr>
            <a:lvl4pPr marL="1091265" indent="0" algn="ctr">
              <a:buNone/>
              <a:defRPr sz="1273"/>
            </a:lvl4pPr>
            <a:lvl5pPr marL="1455020" indent="0" algn="ctr">
              <a:buNone/>
              <a:defRPr sz="1273"/>
            </a:lvl5pPr>
            <a:lvl6pPr marL="1818775" indent="0" algn="ctr">
              <a:buNone/>
              <a:defRPr sz="1273"/>
            </a:lvl6pPr>
            <a:lvl7pPr marL="2182529" indent="0" algn="ctr">
              <a:buNone/>
              <a:defRPr sz="1273"/>
            </a:lvl7pPr>
            <a:lvl8pPr marL="2546285" indent="0" algn="ctr">
              <a:buNone/>
              <a:defRPr sz="1273"/>
            </a:lvl8pPr>
            <a:lvl9pPr marL="2910039" indent="0" algn="ctr">
              <a:buNone/>
              <a:defRPr sz="1273"/>
            </a:lvl9pPr>
          </a:lstStyle>
          <a:p>
            <a:r>
              <a:rPr lang="en-US"/>
              <a:t>Click to edit Master subtitle style</a:t>
            </a:r>
          </a:p>
        </p:txBody>
      </p:sp>
      <p:sp>
        <p:nvSpPr>
          <p:cNvPr id="4" name="Date Placeholder 3">
            <a:extLst>
              <a:ext uri="{FF2B5EF4-FFF2-40B4-BE49-F238E27FC236}">
                <a16:creationId xmlns:a16="http://schemas.microsoft.com/office/drawing/2014/main" id="{1A6EAD63-0380-8CA4-23C7-D3698DBDADB6}"/>
              </a:ext>
            </a:extLst>
          </p:cNvPr>
          <p:cNvSpPr>
            <a:spLocks noGrp="1"/>
          </p:cNvSpPr>
          <p:nvPr>
            <p:ph type="dt" sz="half" idx="10"/>
          </p:nvPr>
        </p:nvSpPr>
        <p:spPr/>
        <p:txBody>
          <a:bodyPr/>
          <a:lstStyle/>
          <a:p>
            <a:fld id="{DA01AC07-C505-447B-A0C4-15281648B2DA}" type="datetimeFigureOut">
              <a:rPr lang="en-US" smtClean="0"/>
              <a:t>10/10/2024</a:t>
            </a:fld>
            <a:endParaRPr lang="en-US"/>
          </a:p>
        </p:txBody>
      </p:sp>
      <p:sp>
        <p:nvSpPr>
          <p:cNvPr id="5" name="Footer Placeholder 4">
            <a:extLst>
              <a:ext uri="{FF2B5EF4-FFF2-40B4-BE49-F238E27FC236}">
                <a16:creationId xmlns:a16="http://schemas.microsoft.com/office/drawing/2014/main" id="{FB06DA10-F019-2CC0-E279-A1A2857965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8FB671-3F95-B181-D00E-F49C2EC9D6B5}"/>
              </a:ext>
            </a:extLst>
          </p:cNvPr>
          <p:cNvSpPr>
            <a:spLocks noGrp="1"/>
          </p:cNvSpPr>
          <p:nvPr>
            <p:ph type="sldNum" sz="quarter" idx="12"/>
          </p:nvPr>
        </p:nvSpPr>
        <p:spPr/>
        <p:txBody>
          <a:bodyPr/>
          <a:lstStyle/>
          <a:p>
            <a:fld id="{AC24EEEE-7B21-4162-9379-A2630A2A9510}" type="slidenum">
              <a:rPr lang="en-US" smtClean="0"/>
              <a:t>‹#›</a:t>
            </a:fld>
            <a:endParaRPr lang="en-US"/>
          </a:p>
        </p:txBody>
      </p:sp>
    </p:spTree>
    <p:extLst>
      <p:ext uri="{BB962C8B-B14F-4D97-AF65-F5344CB8AC3E}">
        <p14:creationId xmlns:p14="http://schemas.microsoft.com/office/powerpoint/2010/main" val="722032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B4620-4380-2D0C-D310-2EA794E219A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9D3288-0ACF-D7BE-7BE8-7FC44EDFB5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4AE5E1-4BDE-CC0C-C365-95CF08C05FF1}"/>
              </a:ext>
            </a:extLst>
          </p:cNvPr>
          <p:cNvSpPr>
            <a:spLocks noGrp="1"/>
          </p:cNvSpPr>
          <p:nvPr>
            <p:ph type="dt" sz="half" idx="10"/>
          </p:nvPr>
        </p:nvSpPr>
        <p:spPr/>
        <p:txBody>
          <a:bodyPr/>
          <a:lstStyle/>
          <a:p>
            <a:fld id="{DA01AC07-C505-447B-A0C4-15281648B2DA}" type="datetimeFigureOut">
              <a:rPr lang="en-US" smtClean="0"/>
              <a:t>10/10/2024</a:t>
            </a:fld>
            <a:endParaRPr lang="en-US"/>
          </a:p>
        </p:txBody>
      </p:sp>
      <p:sp>
        <p:nvSpPr>
          <p:cNvPr id="5" name="Footer Placeholder 4">
            <a:extLst>
              <a:ext uri="{FF2B5EF4-FFF2-40B4-BE49-F238E27FC236}">
                <a16:creationId xmlns:a16="http://schemas.microsoft.com/office/drawing/2014/main" id="{FF1435DA-3FE8-CBD1-6DCE-E476BBF2DF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569DA5-64FB-6688-F42B-B3E984238DF0}"/>
              </a:ext>
            </a:extLst>
          </p:cNvPr>
          <p:cNvSpPr>
            <a:spLocks noGrp="1"/>
          </p:cNvSpPr>
          <p:nvPr>
            <p:ph type="sldNum" sz="quarter" idx="12"/>
          </p:nvPr>
        </p:nvSpPr>
        <p:spPr/>
        <p:txBody>
          <a:bodyPr/>
          <a:lstStyle/>
          <a:p>
            <a:fld id="{AC24EEEE-7B21-4162-9379-A2630A2A9510}" type="slidenum">
              <a:rPr lang="en-US" smtClean="0"/>
              <a:t>‹#›</a:t>
            </a:fld>
            <a:endParaRPr lang="en-US"/>
          </a:p>
        </p:txBody>
      </p:sp>
    </p:spTree>
    <p:extLst>
      <p:ext uri="{BB962C8B-B14F-4D97-AF65-F5344CB8AC3E}">
        <p14:creationId xmlns:p14="http://schemas.microsoft.com/office/powerpoint/2010/main" val="4050687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A34CB7-BB96-227F-560B-08B518B0392F}"/>
              </a:ext>
            </a:extLst>
          </p:cNvPr>
          <p:cNvSpPr>
            <a:spLocks noGrp="1"/>
          </p:cNvSpPr>
          <p:nvPr>
            <p:ph type="title" orient="vert"/>
          </p:nvPr>
        </p:nvSpPr>
        <p:spPr>
          <a:xfrm>
            <a:off x="8724900" y="365126"/>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166A8E-3C42-7E36-D3D2-78486C000057}"/>
              </a:ext>
            </a:extLst>
          </p:cNvPr>
          <p:cNvSpPr>
            <a:spLocks noGrp="1"/>
          </p:cNvSpPr>
          <p:nvPr>
            <p:ph type="body" orient="vert" idx="1"/>
          </p:nvPr>
        </p:nvSpPr>
        <p:spPr>
          <a:xfrm>
            <a:off x="838200" y="365126"/>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40B427-0E84-EFD1-BF24-3DCD1D933AD3}"/>
              </a:ext>
            </a:extLst>
          </p:cNvPr>
          <p:cNvSpPr>
            <a:spLocks noGrp="1"/>
          </p:cNvSpPr>
          <p:nvPr>
            <p:ph type="dt" sz="half" idx="10"/>
          </p:nvPr>
        </p:nvSpPr>
        <p:spPr/>
        <p:txBody>
          <a:bodyPr/>
          <a:lstStyle/>
          <a:p>
            <a:fld id="{DA01AC07-C505-447B-A0C4-15281648B2DA}" type="datetimeFigureOut">
              <a:rPr lang="en-US" smtClean="0"/>
              <a:t>10/10/2024</a:t>
            </a:fld>
            <a:endParaRPr lang="en-US"/>
          </a:p>
        </p:txBody>
      </p:sp>
      <p:sp>
        <p:nvSpPr>
          <p:cNvPr id="5" name="Footer Placeholder 4">
            <a:extLst>
              <a:ext uri="{FF2B5EF4-FFF2-40B4-BE49-F238E27FC236}">
                <a16:creationId xmlns:a16="http://schemas.microsoft.com/office/drawing/2014/main" id="{34F66946-990C-D128-0485-E89A585014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1E092C-8B9E-3303-A990-B0796AB4C9D1}"/>
              </a:ext>
            </a:extLst>
          </p:cNvPr>
          <p:cNvSpPr>
            <a:spLocks noGrp="1"/>
          </p:cNvSpPr>
          <p:nvPr>
            <p:ph type="sldNum" sz="quarter" idx="12"/>
          </p:nvPr>
        </p:nvSpPr>
        <p:spPr/>
        <p:txBody>
          <a:bodyPr/>
          <a:lstStyle/>
          <a:p>
            <a:fld id="{AC24EEEE-7B21-4162-9379-A2630A2A9510}" type="slidenum">
              <a:rPr lang="en-US" smtClean="0"/>
              <a:t>‹#›</a:t>
            </a:fld>
            <a:endParaRPr lang="en-US"/>
          </a:p>
        </p:txBody>
      </p:sp>
    </p:spTree>
    <p:extLst>
      <p:ext uri="{BB962C8B-B14F-4D97-AF65-F5344CB8AC3E}">
        <p14:creationId xmlns:p14="http://schemas.microsoft.com/office/powerpoint/2010/main" val="365273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1E941-B0BB-AFDF-62AB-92E18E4C58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9D3372-8C56-6DD7-37C1-73DD87C786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72BA4C-9BAB-8E89-4E11-CFDB148AE03B}"/>
              </a:ext>
            </a:extLst>
          </p:cNvPr>
          <p:cNvSpPr>
            <a:spLocks noGrp="1"/>
          </p:cNvSpPr>
          <p:nvPr>
            <p:ph type="dt" sz="half" idx="10"/>
          </p:nvPr>
        </p:nvSpPr>
        <p:spPr/>
        <p:txBody>
          <a:bodyPr/>
          <a:lstStyle/>
          <a:p>
            <a:fld id="{DA01AC07-C505-447B-A0C4-15281648B2DA}" type="datetimeFigureOut">
              <a:rPr lang="en-US" smtClean="0"/>
              <a:t>10/10/2024</a:t>
            </a:fld>
            <a:endParaRPr lang="en-US"/>
          </a:p>
        </p:txBody>
      </p:sp>
      <p:sp>
        <p:nvSpPr>
          <p:cNvPr id="5" name="Footer Placeholder 4">
            <a:extLst>
              <a:ext uri="{FF2B5EF4-FFF2-40B4-BE49-F238E27FC236}">
                <a16:creationId xmlns:a16="http://schemas.microsoft.com/office/drawing/2014/main" id="{BA2FFB44-7BA7-85E3-595D-A2AA0081EE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165B37-70EB-E8F3-9800-44C5E2BE075A}"/>
              </a:ext>
            </a:extLst>
          </p:cNvPr>
          <p:cNvSpPr>
            <a:spLocks noGrp="1"/>
          </p:cNvSpPr>
          <p:nvPr>
            <p:ph type="sldNum" sz="quarter" idx="12"/>
          </p:nvPr>
        </p:nvSpPr>
        <p:spPr/>
        <p:txBody>
          <a:bodyPr/>
          <a:lstStyle/>
          <a:p>
            <a:fld id="{AC24EEEE-7B21-4162-9379-A2630A2A9510}" type="slidenum">
              <a:rPr lang="en-US" smtClean="0"/>
              <a:t>‹#›</a:t>
            </a:fld>
            <a:endParaRPr lang="en-US"/>
          </a:p>
        </p:txBody>
      </p:sp>
    </p:spTree>
    <p:extLst>
      <p:ext uri="{BB962C8B-B14F-4D97-AF65-F5344CB8AC3E}">
        <p14:creationId xmlns:p14="http://schemas.microsoft.com/office/powerpoint/2010/main" val="3026273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90AA2-C118-2FEA-720B-2DBC7A0E8715}"/>
              </a:ext>
            </a:extLst>
          </p:cNvPr>
          <p:cNvSpPr>
            <a:spLocks noGrp="1"/>
          </p:cNvSpPr>
          <p:nvPr>
            <p:ph type="title"/>
          </p:nvPr>
        </p:nvSpPr>
        <p:spPr>
          <a:xfrm>
            <a:off x="831850" y="1709738"/>
            <a:ext cx="10515600" cy="2852737"/>
          </a:xfrm>
        </p:spPr>
        <p:txBody>
          <a:bodyPr anchor="b"/>
          <a:lstStyle>
            <a:lvl1pPr>
              <a:defRPr sz="4774"/>
            </a:lvl1pPr>
          </a:lstStyle>
          <a:p>
            <a:r>
              <a:rPr lang="en-US"/>
              <a:t>Click to edit Master title style</a:t>
            </a:r>
          </a:p>
        </p:txBody>
      </p:sp>
      <p:sp>
        <p:nvSpPr>
          <p:cNvPr id="3" name="Text Placeholder 2">
            <a:extLst>
              <a:ext uri="{FF2B5EF4-FFF2-40B4-BE49-F238E27FC236}">
                <a16:creationId xmlns:a16="http://schemas.microsoft.com/office/drawing/2014/main" id="{272BAF39-F5CC-90C4-5BEE-693F5673FC8F}"/>
              </a:ext>
            </a:extLst>
          </p:cNvPr>
          <p:cNvSpPr>
            <a:spLocks noGrp="1"/>
          </p:cNvSpPr>
          <p:nvPr>
            <p:ph type="body" idx="1"/>
          </p:nvPr>
        </p:nvSpPr>
        <p:spPr>
          <a:xfrm>
            <a:off x="831850" y="4589464"/>
            <a:ext cx="10515600" cy="1500187"/>
          </a:xfrm>
        </p:spPr>
        <p:txBody>
          <a:bodyPr/>
          <a:lstStyle>
            <a:lvl1pPr marL="0" indent="0">
              <a:buNone/>
              <a:defRPr sz="1910">
                <a:solidFill>
                  <a:schemeClr val="tx1">
                    <a:tint val="82000"/>
                  </a:schemeClr>
                </a:solidFill>
              </a:defRPr>
            </a:lvl1pPr>
            <a:lvl2pPr marL="363755" indent="0">
              <a:buNone/>
              <a:defRPr sz="1591">
                <a:solidFill>
                  <a:schemeClr val="tx1">
                    <a:tint val="82000"/>
                  </a:schemeClr>
                </a:solidFill>
              </a:defRPr>
            </a:lvl2pPr>
            <a:lvl3pPr marL="727510" indent="0">
              <a:buNone/>
              <a:defRPr sz="1432">
                <a:solidFill>
                  <a:schemeClr val="tx1">
                    <a:tint val="82000"/>
                  </a:schemeClr>
                </a:solidFill>
              </a:defRPr>
            </a:lvl3pPr>
            <a:lvl4pPr marL="1091265" indent="0">
              <a:buNone/>
              <a:defRPr sz="1273">
                <a:solidFill>
                  <a:schemeClr val="tx1">
                    <a:tint val="82000"/>
                  </a:schemeClr>
                </a:solidFill>
              </a:defRPr>
            </a:lvl4pPr>
            <a:lvl5pPr marL="1455020" indent="0">
              <a:buNone/>
              <a:defRPr sz="1273">
                <a:solidFill>
                  <a:schemeClr val="tx1">
                    <a:tint val="82000"/>
                  </a:schemeClr>
                </a:solidFill>
              </a:defRPr>
            </a:lvl5pPr>
            <a:lvl6pPr marL="1818775" indent="0">
              <a:buNone/>
              <a:defRPr sz="1273">
                <a:solidFill>
                  <a:schemeClr val="tx1">
                    <a:tint val="82000"/>
                  </a:schemeClr>
                </a:solidFill>
              </a:defRPr>
            </a:lvl6pPr>
            <a:lvl7pPr marL="2182529" indent="0">
              <a:buNone/>
              <a:defRPr sz="1273">
                <a:solidFill>
                  <a:schemeClr val="tx1">
                    <a:tint val="82000"/>
                  </a:schemeClr>
                </a:solidFill>
              </a:defRPr>
            </a:lvl7pPr>
            <a:lvl8pPr marL="2546285" indent="0">
              <a:buNone/>
              <a:defRPr sz="1273">
                <a:solidFill>
                  <a:schemeClr val="tx1">
                    <a:tint val="82000"/>
                  </a:schemeClr>
                </a:solidFill>
              </a:defRPr>
            </a:lvl8pPr>
            <a:lvl9pPr marL="2910039" indent="0">
              <a:buNone/>
              <a:defRPr sz="1273">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6980E5-EDC2-B41C-F389-C5A9B0D7056A}"/>
              </a:ext>
            </a:extLst>
          </p:cNvPr>
          <p:cNvSpPr>
            <a:spLocks noGrp="1"/>
          </p:cNvSpPr>
          <p:nvPr>
            <p:ph type="dt" sz="half" idx="10"/>
          </p:nvPr>
        </p:nvSpPr>
        <p:spPr/>
        <p:txBody>
          <a:bodyPr/>
          <a:lstStyle/>
          <a:p>
            <a:fld id="{DA01AC07-C505-447B-A0C4-15281648B2DA}" type="datetimeFigureOut">
              <a:rPr lang="en-US" smtClean="0"/>
              <a:t>10/10/2024</a:t>
            </a:fld>
            <a:endParaRPr lang="en-US"/>
          </a:p>
        </p:txBody>
      </p:sp>
      <p:sp>
        <p:nvSpPr>
          <p:cNvPr id="5" name="Footer Placeholder 4">
            <a:extLst>
              <a:ext uri="{FF2B5EF4-FFF2-40B4-BE49-F238E27FC236}">
                <a16:creationId xmlns:a16="http://schemas.microsoft.com/office/drawing/2014/main" id="{7517FA65-C542-7C1C-62B9-08655AE4F1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8CCF3D-020C-6A62-05D3-76A8CF404137}"/>
              </a:ext>
            </a:extLst>
          </p:cNvPr>
          <p:cNvSpPr>
            <a:spLocks noGrp="1"/>
          </p:cNvSpPr>
          <p:nvPr>
            <p:ph type="sldNum" sz="quarter" idx="12"/>
          </p:nvPr>
        </p:nvSpPr>
        <p:spPr/>
        <p:txBody>
          <a:bodyPr/>
          <a:lstStyle/>
          <a:p>
            <a:fld id="{AC24EEEE-7B21-4162-9379-A2630A2A9510}" type="slidenum">
              <a:rPr lang="en-US" smtClean="0"/>
              <a:t>‹#›</a:t>
            </a:fld>
            <a:endParaRPr lang="en-US"/>
          </a:p>
        </p:txBody>
      </p:sp>
    </p:spTree>
    <p:extLst>
      <p:ext uri="{BB962C8B-B14F-4D97-AF65-F5344CB8AC3E}">
        <p14:creationId xmlns:p14="http://schemas.microsoft.com/office/powerpoint/2010/main" val="4015208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8358A-8A09-C0EE-46C1-AC002A628A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477001-13A0-F036-2E20-4CAA92CF69FE}"/>
              </a:ext>
            </a:extLst>
          </p:cNvPr>
          <p:cNvSpPr>
            <a:spLocks noGrp="1"/>
          </p:cNvSpPr>
          <p:nvPr>
            <p:ph sz="half" idx="1"/>
          </p:nvPr>
        </p:nvSpPr>
        <p:spPr>
          <a:xfrm>
            <a:off x="838200" y="1825625"/>
            <a:ext cx="518160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3A4356-A884-150B-A9DE-AB889C1DC9CC}"/>
              </a:ext>
            </a:extLst>
          </p:cNvPr>
          <p:cNvSpPr>
            <a:spLocks noGrp="1"/>
          </p:cNvSpPr>
          <p:nvPr>
            <p:ph sz="half" idx="2"/>
          </p:nvPr>
        </p:nvSpPr>
        <p:spPr>
          <a:xfrm>
            <a:off x="6172200" y="1825625"/>
            <a:ext cx="518160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014644-6353-9172-6CC7-9715486478E5}"/>
              </a:ext>
            </a:extLst>
          </p:cNvPr>
          <p:cNvSpPr>
            <a:spLocks noGrp="1"/>
          </p:cNvSpPr>
          <p:nvPr>
            <p:ph type="dt" sz="half" idx="10"/>
          </p:nvPr>
        </p:nvSpPr>
        <p:spPr/>
        <p:txBody>
          <a:bodyPr/>
          <a:lstStyle/>
          <a:p>
            <a:fld id="{DA01AC07-C505-447B-A0C4-15281648B2DA}" type="datetimeFigureOut">
              <a:rPr lang="en-US" smtClean="0"/>
              <a:t>10/10/2024</a:t>
            </a:fld>
            <a:endParaRPr lang="en-US"/>
          </a:p>
        </p:txBody>
      </p:sp>
      <p:sp>
        <p:nvSpPr>
          <p:cNvPr id="6" name="Footer Placeholder 5">
            <a:extLst>
              <a:ext uri="{FF2B5EF4-FFF2-40B4-BE49-F238E27FC236}">
                <a16:creationId xmlns:a16="http://schemas.microsoft.com/office/drawing/2014/main" id="{53EC5612-1DDD-E9D9-462B-C6AADF154F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E83A53-CD2C-6EDD-A959-14B60198A1D9}"/>
              </a:ext>
            </a:extLst>
          </p:cNvPr>
          <p:cNvSpPr>
            <a:spLocks noGrp="1"/>
          </p:cNvSpPr>
          <p:nvPr>
            <p:ph type="sldNum" sz="quarter" idx="12"/>
          </p:nvPr>
        </p:nvSpPr>
        <p:spPr/>
        <p:txBody>
          <a:bodyPr/>
          <a:lstStyle/>
          <a:p>
            <a:fld id="{AC24EEEE-7B21-4162-9379-A2630A2A9510}" type="slidenum">
              <a:rPr lang="en-US" smtClean="0"/>
              <a:t>‹#›</a:t>
            </a:fld>
            <a:endParaRPr lang="en-US"/>
          </a:p>
        </p:txBody>
      </p:sp>
    </p:spTree>
    <p:extLst>
      <p:ext uri="{BB962C8B-B14F-4D97-AF65-F5344CB8AC3E}">
        <p14:creationId xmlns:p14="http://schemas.microsoft.com/office/powerpoint/2010/main" val="544376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52033-1357-939E-9B12-886DFE23408F}"/>
              </a:ext>
            </a:extLst>
          </p:cNvPr>
          <p:cNvSpPr>
            <a:spLocks noGrp="1"/>
          </p:cNvSpPr>
          <p:nvPr>
            <p:ph type="title"/>
          </p:nvPr>
        </p:nvSpPr>
        <p:spPr>
          <a:xfrm>
            <a:off x="839789"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54BFD7-5500-4F05-2970-E413C70970C4}"/>
              </a:ext>
            </a:extLst>
          </p:cNvPr>
          <p:cNvSpPr>
            <a:spLocks noGrp="1"/>
          </p:cNvSpPr>
          <p:nvPr>
            <p:ph type="body" idx="1"/>
          </p:nvPr>
        </p:nvSpPr>
        <p:spPr>
          <a:xfrm>
            <a:off x="839788" y="1681163"/>
            <a:ext cx="5157787" cy="823912"/>
          </a:xfrm>
        </p:spPr>
        <p:txBody>
          <a:bodyPr anchor="b"/>
          <a:lstStyle>
            <a:lvl1pPr marL="0" indent="0">
              <a:buNone/>
              <a:defRPr sz="1910" b="1"/>
            </a:lvl1pPr>
            <a:lvl2pPr marL="363755" indent="0">
              <a:buNone/>
              <a:defRPr sz="1591" b="1"/>
            </a:lvl2pPr>
            <a:lvl3pPr marL="727510" indent="0">
              <a:buNone/>
              <a:defRPr sz="1432" b="1"/>
            </a:lvl3pPr>
            <a:lvl4pPr marL="1091265" indent="0">
              <a:buNone/>
              <a:defRPr sz="1273" b="1"/>
            </a:lvl4pPr>
            <a:lvl5pPr marL="1455020" indent="0">
              <a:buNone/>
              <a:defRPr sz="1273" b="1"/>
            </a:lvl5pPr>
            <a:lvl6pPr marL="1818775" indent="0">
              <a:buNone/>
              <a:defRPr sz="1273" b="1"/>
            </a:lvl6pPr>
            <a:lvl7pPr marL="2182529" indent="0">
              <a:buNone/>
              <a:defRPr sz="1273" b="1"/>
            </a:lvl7pPr>
            <a:lvl8pPr marL="2546285" indent="0">
              <a:buNone/>
              <a:defRPr sz="1273" b="1"/>
            </a:lvl8pPr>
            <a:lvl9pPr marL="2910039" indent="0">
              <a:buNone/>
              <a:defRPr sz="1273" b="1"/>
            </a:lvl9pPr>
          </a:lstStyle>
          <a:p>
            <a:pPr lvl="0"/>
            <a:r>
              <a:rPr lang="en-US"/>
              <a:t>Click to edit Master text styles</a:t>
            </a:r>
          </a:p>
        </p:txBody>
      </p:sp>
      <p:sp>
        <p:nvSpPr>
          <p:cNvPr id="4" name="Content Placeholder 3">
            <a:extLst>
              <a:ext uri="{FF2B5EF4-FFF2-40B4-BE49-F238E27FC236}">
                <a16:creationId xmlns:a16="http://schemas.microsoft.com/office/drawing/2014/main" id="{BF8AE450-EC75-2076-B509-7CE2E88B51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9E8C8B-9DCB-405F-2D23-7D098C46E896}"/>
              </a:ext>
            </a:extLst>
          </p:cNvPr>
          <p:cNvSpPr>
            <a:spLocks noGrp="1"/>
          </p:cNvSpPr>
          <p:nvPr>
            <p:ph type="body" sz="quarter" idx="3"/>
          </p:nvPr>
        </p:nvSpPr>
        <p:spPr>
          <a:xfrm>
            <a:off x="6172200" y="1681163"/>
            <a:ext cx="5183188" cy="823912"/>
          </a:xfrm>
        </p:spPr>
        <p:txBody>
          <a:bodyPr anchor="b"/>
          <a:lstStyle>
            <a:lvl1pPr marL="0" indent="0">
              <a:buNone/>
              <a:defRPr sz="1910" b="1"/>
            </a:lvl1pPr>
            <a:lvl2pPr marL="363755" indent="0">
              <a:buNone/>
              <a:defRPr sz="1591" b="1"/>
            </a:lvl2pPr>
            <a:lvl3pPr marL="727510" indent="0">
              <a:buNone/>
              <a:defRPr sz="1432" b="1"/>
            </a:lvl3pPr>
            <a:lvl4pPr marL="1091265" indent="0">
              <a:buNone/>
              <a:defRPr sz="1273" b="1"/>
            </a:lvl4pPr>
            <a:lvl5pPr marL="1455020" indent="0">
              <a:buNone/>
              <a:defRPr sz="1273" b="1"/>
            </a:lvl5pPr>
            <a:lvl6pPr marL="1818775" indent="0">
              <a:buNone/>
              <a:defRPr sz="1273" b="1"/>
            </a:lvl6pPr>
            <a:lvl7pPr marL="2182529" indent="0">
              <a:buNone/>
              <a:defRPr sz="1273" b="1"/>
            </a:lvl7pPr>
            <a:lvl8pPr marL="2546285" indent="0">
              <a:buNone/>
              <a:defRPr sz="1273" b="1"/>
            </a:lvl8pPr>
            <a:lvl9pPr marL="2910039" indent="0">
              <a:buNone/>
              <a:defRPr sz="1273" b="1"/>
            </a:lvl9pPr>
          </a:lstStyle>
          <a:p>
            <a:pPr lvl="0"/>
            <a:r>
              <a:rPr lang="en-US"/>
              <a:t>Click to edit Master text styles</a:t>
            </a:r>
          </a:p>
        </p:txBody>
      </p:sp>
      <p:sp>
        <p:nvSpPr>
          <p:cNvPr id="6" name="Content Placeholder 5">
            <a:extLst>
              <a:ext uri="{FF2B5EF4-FFF2-40B4-BE49-F238E27FC236}">
                <a16:creationId xmlns:a16="http://schemas.microsoft.com/office/drawing/2014/main" id="{1B167E83-4A1C-CC9D-F0FE-C2EA930022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F87D42-F212-026F-EDCB-E80034EC5DAD}"/>
              </a:ext>
            </a:extLst>
          </p:cNvPr>
          <p:cNvSpPr>
            <a:spLocks noGrp="1"/>
          </p:cNvSpPr>
          <p:nvPr>
            <p:ph type="dt" sz="half" idx="10"/>
          </p:nvPr>
        </p:nvSpPr>
        <p:spPr/>
        <p:txBody>
          <a:bodyPr/>
          <a:lstStyle/>
          <a:p>
            <a:fld id="{DA01AC07-C505-447B-A0C4-15281648B2DA}" type="datetimeFigureOut">
              <a:rPr lang="en-US" smtClean="0"/>
              <a:t>10/10/2024</a:t>
            </a:fld>
            <a:endParaRPr lang="en-US"/>
          </a:p>
        </p:txBody>
      </p:sp>
      <p:sp>
        <p:nvSpPr>
          <p:cNvPr id="8" name="Footer Placeholder 7">
            <a:extLst>
              <a:ext uri="{FF2B5EF4-FFF2-40B4-BE49-F238E27FC236}">
                <a16:creationId xmlns:a16="http://schemas.microsoft.com/office/drawing/2014/main" id="{06017E6B-21DC-0383-367D-F15DDA7ED58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E76C349-DFA3-5460-F24D-1430ED8A688C}"/>
              </a:ext>
            </a:extLst>
          </p:cNvPr>
          <p:cNvSpPr>
            <a:spLocks noGrp="1"/>
          </p:cNvSpPr>
          <p:nvPr>
            <p:ph type="sldNum" sz="quarter" idx="12"/>
          </p:nvPr>
        </p:nvSpPr>
        <p:spPr/>
        <p:txBody>
          <a:bodyPr/>
          <a:lstStyle/>
          <a:p>
            <a:fld id="{AC24EEEE-7B21-4162-9379-A2630A2A9510}" type="slidenum">
              <a:rPr lang="en-US" smtClean="0"/>
              <a:t>‹#›</a:t>
            </a:fld>
            <a:endParaRPr lang="en-US"/>
          </a:p>
        </p:txBody>
      </p:sp>
    </p:spTree>
    <p:extLst>
      <p:ext uri="{BB962C8B-B14F-4D97-AF65-F5344CB8AC3E}">
        <p14:creationId xmlns:p14="http://schemas.microsoft.com/office/powerpoint/2010/main" val="2443877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E4FB6-7203-1502-B1F2-0DF240CA6C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B1DB5E5-65B1-3363-2302-8ADDFDB83C19}"/>
              </a:ext>
            </a:extLst>
          </p:cNvPr>
          <p:cNvSpPr>
            <a:spLocks noGrp="1"/>
          </p:cNvSpPr>
          <p:nvPr>
            <p:ph type="dt" sz="half" idx="10"/>
          </p:nvPr>
        </p:nvSpPr>
        <p:spPr/>
        <p:txBody>
          <a:bodyPr/>
          <a:lstStyle/>
          <a:p>
            <a:fld id="{DA01AC07-C505-447B-A0C4-15281648B2DA}" type="datetimeFigureOut">
              <a:rPr lang="en-US" smtClean="0"/>
              <a:t>10/10/2024</a:t>
            </a:fld>
            <a:endParaRPr lang="en-US"/>
          </a:p>
        </p:txBody>
      </p:sp>
      <p:sp>
        <p:nvSpPr>
          <p:cNvPr id="4" name="Footer Placeholder 3">
            <a:extLst>
              <a:ext uri="{FF2B5EF4-FFF2-40B4-BE49-F238E27FC236}">
                <a16:creationId xmlns:a16="http://schemas.microsoft.com/office/drawing/2014/main" id="{6456C591-C35E-F440-D719-85C0FEA31FF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897FACE-29CF-CF8F-6E14-811B945DBB86}"/>
              </a:ext>
            </a:extLst>
          </p:cNvPr>
          <p:cNvSpPr>
            <a:spLocks noGrp="1"/>
          </p:cNvSpPr>
          <p:nvPr>
            <p:ph type="sldNum" sz="quarter" idx="12"/>
          </p:nvPr>
        </p:nvSpPr>
        <p:spPr/>
        <p:txBody>
          <a:bodyPr/>
          <a:lstStyle/>
          <a:p>
            <a:fld id="{AC24EEEE-7B21-4162-9379-A2630A2A9510}" type="slidenum">
              <a:rPr lang="en-US" smtClean="0"/>
              <a:t>‹#›</a:t>
            </a:fld>
            <a:endParaRPr lang="en-US"/>
          </a:p>
        </p:txBody>
      </p:sp>
    </p:spTree>
    <p:extLst>
      <p:ext uri="{BB962C8B-B14F-4D97-AF65-F5344CB8AC3E}">
        <p14:creationId xmlns:p14="http://schemas.microsoft.com/office/powerpoint/2010/main" val="3454049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D43400-7686-E0A5-4EE8-1455D03B6472}"/>
              </a:ext>
            </a:extLst>
          </p:cNvPr>
          <p:cNvSpPr>
            <a:spLocks noGrp="1"/>
          </p:cNvSpPr>
          <p:nvPr>
            <p:ph type="dt" sz="half" idx="10"/>
          </p:nvPr>
        </p:nvSpPr>
        <p:spPr/>
        <p:txBody>
          <a:bodyPr/>
          <a:lstStyle/>
          <a:p>
            <a:fld id="{DA01AC07-C505-447B-A0C4-15281648B2DA}" type="datetimeFigureOut">
              <a:rPr lang="en-US" smtClean="0"/>
              <a:t>10/10/2024</a:t>
            </a:fld>
            <a:endParaRPr lang="en-US"/>
          </a:p>
        </p:txBody>
      </p:sp>
      <p:sp>
        <p:nvSpPr>
          <p:cNvPr id="3" name="Footer Placeholder 2">
            <a:extLst>
              <a:ext uri="{FF2B5EF4-FFF2-40B4-BE49-F238E27FC236}">
                <a16:creationId xmlns:a16="http://schemas.microsoft.com/office/drawing/2014/main" id="{C120ACBC-9B97-423D-926D-91BB26596B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39A383C-070B-F96E-74AE-EF47A3D545DC}"/>
              </a:ext>
            </a:extLst>
          </p:cNvPr>
          <p:cNvSpPr>
            <a:spLocks noGrp="1"/>
          </p:cNvSpPr>
          <p:nvPr>
            <p:ph type="sldNum" sz="quarter" idx="12"/>
          </p:nvPr>
        </p:nvSpPr>
        <p:spPr/>
        <p:txBody>
          <a:bodyPr/>
          <a:lstStyle/>
          <a:p>
            <a:fld id="{AC24EEEE-7B21-4162-9379-A2630A2A9510}" type="slidenum">
              <a:rPr lang="en-US" smtClean="0"/>
              <a:t>‹#›</a:t>
            </a:fld>
            <a:endParaRPr lang="en-US"/>
          </a:p>
        </p:txBody>
      </p:sp>
    </p:spTree>
    <p:extLst>
      <p:ext uri="{BB962C8B-B14F-4D97-AF65-F5344CB8AC3E}">
        <p14:creationId xmlns:p14="http://schemas.microsoft.com/office/powerpoint/2010/main" val="684402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14319-C028-947F-9853-F2A3B142CD2A}"/>
              </a:ext>
            </a:extLst>
          </p:cNvPr>
          <p:cNvSpPr>
            <a:spLocks noGrp="1"/>
          </p:cNvSpPr>
          <p:nvPr>
            <p:ph type="title"/>
          </p:nvPr>
        </p:nvSpPr>
        <p:spPr>
          <a:xfrm>
            <a:off x="839788" y="457200"/>
            <a:ext cx="3932237" cy="1600200"/>
          </a:xfrm>
        </p:spPr>
        <p:txBody>
          <a:bodyPr anchor="b"/>
          <a:lstStyle>
            <a:lvl1pPr>
              <a:defRPr sz="2546"/>
            </a:lvl1pPr>
          </a:lstStyle>
          <a:p>
            <a:r>
              <a:rPr lang="en-US"/>
              <a:t>Click to edit Master title style</a:t>
            </a:r>
          </a:p>
        </p:txBody>
      </p:sp>
      <p:sp>
        <p:nvSpPr>
          <p:cNvPr id="3" name="Content Placeholder 2">
            <a:extLst>
              <a:ext uri="{FF2B5EF4-FFF2-40B4-BE49-F238E27FC236}">
                <a16:creationId xmlns:a16="http://schemas.microsoft.com/office/drawing/2014/main" id="{9FB0E7BE-7BDC-CEDE-B916-8427F9ABE0F6}"/>
              </a:ext>
            </a:extLst>
          </p:cNvPr>
          <p:cNvSpPr>
            <a:spLocks noGrp="1"/>
          </p:cNvSpPr>
          <p:nvPr>
            <p:ph idx="1"/>
          </p:nvPr>
        </p:nvSpPr>
        <p:spPr>
          <a:xfrm>
            <a:off x="5183188" y="987426"/>
            <a:ext cx="6172200" cy="4873625"/>
          </a:xfrm>
        </p:spPr>
        <p:txBody>
          <a:bodyPr/>
          <a:lstStyle>
            <a:lvl1pPr>
              <a:defRPr sz="2546"/>
            </a:lvl1pPr>
            <a:lvl2pPr>
              <a:defRPr sz="2228"/>
            </a:lvl2pPr>
            <a:lvl3pPr>
              <a:defRPr sz="1910"/>
            </a:lvl3pPr>
            <a:lvl4pPr>
              <a:defRPr sz="1591"/>
            </a:lvl4pPr>
            <a:lvl5pPr>
              <a:defRPr sz="1591"/>
            </a:lvl5pPr>
            <a:lvl6pPr>
              <a:defRPr sz="1591"/>
            </a:lvl6pPr>
            <a:lvl7pPr>
              <a:defRPr sz="1591"/>
            </a:lvl7pPr>
            <a:lvl8pPr>
              <a:defRPr sz="1591"/>
            </a:lvl8pPr>
            <a:lvl9pPr>
              <a:defRPr sz="159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65BDCA-6E4D-2D3A-1068-1D9F0E7BD8F8}"/>
              </a:ext>
            </a:extLst>
          </p:cNvPr>
          <p:cNvSpPr>
            <a:spLocks noGrp="1"/>
          </p:cNvSpPr>
          <p:nvPr>
            <p:ph type="body" sz="half" idx="2"/>
          </p:nvPr>
        </p:nvSpPr>
        <p:spPr>
          <a:xfrm>
            <a:off x="839788" y="2057400"/>
            <a:ext cx="3932237" cy="3811588"/>
          </a:xfrm>
        </p:spPr>
        <p:txBody>
          <a:bodyPr/>
          <a:lstStyle>
            <a:lvl1pPr marL="0" indent="0">
              <a:buNone/>
              <a:defRPr sz="1273"/>
            </a:lvl1pPr>
            <a:lvl2pPr marL="363755" indent="0">
              <a:buNone/>
              <a:defRPr sz="1114"/>
            </a:lvl2pPr>
            <a:lvl3pPr marL="727510" indent="0">
              <a:buNone/>
              <a:defRPr sz="954"/>
            </a:lvl3pPr>
            <a:lvl4pPr marL="1091265" indent="0">
              <a:buNone/>
              <a:defRPr sz="796"/>
            </a:lvl4pPr>
            <a:lvl5pPr marL="1455020" indent="0">
              <a:buNone/>
              <a:defRPr sz="796"/>
            </a:lvl5pPr>
            <a:lvl6pPr marL="1818775" indent="0">
              <a:buNone/>
              <a:defRPr sz="796"/>
            </a:lvl6pPr>
            <a:lvl7pPr marL="2182529" indent="0">
              <a:buNone/>
              <a:defRPr sz="796"/>
            </a:lvl7pPr>
            <a:lvl8pPr marL="2546285" indent="0">
              <a:buNone/>
              <a:defRPr sz="796"/>
            </a:lvl8pPr>
            <a:lvl9pPr marL="2910039" indent="0">
              <a:buNone/>
              <a:defRPr sz="796"/>
            </a:lvl9pPr>
          </a:lstStyle>
          <a:p>
            <a:pPr lvl="0"/>
            <a:r>
              <a:rPr lang="en-US"/>
              <a:t>Click to edit Master text styles</a:t>
            </a:r>
          </a:p>
        </p:txBody>
      </p:sp>
      <p:sp>
        <p:nvSpPr>
          <p:cNvPr id="5" name="Date Placeholder 4">
            <a:extLst>
              <a:ext uri="{FF2B5EF4-FFF2-40B4-BE49-F238E27FC236}">
                <a16:creationId xmlns:a16="http://schemas.microsoft.com/office/drawing/2014/main" id="{C153BB06-87A2-59A6-3FDC-1D7BA396F4CA}"/>
              </a:ext>
            </a:extLst>
          </p:cNvPr>
          <p:cNvSpPr>
            <a:spLocks noGrp="1"/>
          </p:cNvSpPr>
          <p:nvPr>
            <p:ph type="dt" sz="half" idx="10"/>
          </p:nvPr>
        </p:nvSpPr>
        <p:spPr/>
        <p:txBody>
          <a:bodyPr/>
          <a:lstStyle/>
          <a:p>
            <a:fld id="{DA01AC07-C505-447B-A0C4-15281648B2DA}" type="datetimeFigureOut">
              <a:rPr lang="en-US" smtClean="0"/>
              <a:t>10/10/2024</a:t>
            </a:fld>
            <a:endParaRPr lang="en-US"/>
          </a:p>
        </p:txBody>
      </p:sp>
      <p:sp>
        <p:nvSpPr>
          <p:cNvPr id="6" name="Footer Placeholder 5">
            <a:extLst>
              <a:ext uri="{FF2B5EF4-FFF2-40B4-BE49-F238E27FC236}">
                <a16:creationId xmlns:a16="http://schemas.microsoft.com/office/drawing/2014/main" id="{5BF84E4C-9148-486D-8518-8094B7B210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C6DEE7-04D2-9AA7-3184-5D23F6963417}"/>
              </a:ext>
            </a:extLst>
          </p:cNvPr>
          <p:cNvSpPr>
            <a:spLocks noGrp="1"/>
          </p:cNvSpPr>
          <p:nvPr>
            <p:ph type="sldNum" sz="quarter" idx="12"/>
          </p:nvPr>
        </p:nvSpPr>
        <p:spPr/>
        <p:txBody>
          <a:bodyPr/>
          <a:lstStyle/>
          <a:p>
            <a:fld id="{AC24EEEE-7B21-4162-9379-A2630A2A9510}" type="slidenum">
              <a:rPr lang="en-US" smtClean="0"/>
              <a:t>‹#›</a:t>
            </a:fld>
            <a:endParaRPr lang="en-US"/>
          </a:p>
        </p:txBody>
      </p:sp>
    </p:spTree>
    <p:extLst>
      <p:ext uri="{BB962C8B-B14F-4D97-AF65-F5344CB8AC3E}">
        <p14:creationId xmlns:p14="http://schemas.microsoft.com/office/powerpoint/2010/main" val="1913226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5C52C-762B-18C0-B64C-E9424401B8F1}"/>
              </a:ext>
            </a:extLst>
          </p:cNvPr>
          <p:cNvSpPr>
            <a:spLocks noGrp="1"/>
          </p:cNvSpPr>
          <p:nvPr>
            <p:ph type="title"/>
          </p:nvPr>
        </p:nvSpPr>
        <p:spPr>
          <a:xfrm>
            <a:off x="839788" y="457200"/>
            <a:ext cx="3932237" cy="1600200"/>
          </a:xfrm>
        </p:spPr>
        <p:txBody>
          <a:bodyPr anchor="b"/>
          <a:lstStyle>
            <a:lvl1pPr>
              <a:defRPr sz="2546"/>
            </a:lvl1pPr>
          </a:lstStyle>
          <a:p>
            <a:r>
              <a:rPr lang="en-US"/>
              <a:t>Click to edit Master title style</a:t>
            </a:r>
          </a:p>
        </p:txBody>
      </p:sp>
      <p:sp>
        <p:nvSpPr>
          <p:cNvPr id="3" name="Picture Placeholder 2">
            <a:extLst>
              <a:ext uri="{FF2B5EF4-FFF2-40B4-BE49-F238E27FC236}">
                <a16:creationId xmlns:a16="http://schemas.microsoft.com/office/drawing/2014/main" id="{EC1053C8-0971-1BE5-F740-E77A9230EA8A}"/>
              </a:ext>
            </a:extLst>
          </p:cNvPr>
          <p:cNvSpPr>
            <a:spLocks noGrp="1"/>
          </p:cNvSpPr>
          <p:nvPr>
            <p:ph type="pic" idx="1"/>
          </p:nvPr>
        </p:nvSpPr>
        <p:spPr>
          <a:xfrm>
            <a:off x="5183188" y="987426"/>
            <a:ext cx="6172200" cy="4873625"/>
          </a:xfrm>
        </p:spPr>
        <p:txBody>
          <a:bodyPr/>
          <a:lstStyle>
            <a:lvl1pPr marL="0" indent="0">
              <a:buNone/>
              <a:defRPr sz="2546"/>
            </a:lvl1pPr>
            <a:lvl2pPr marL="363755" indent="0">
              <a:buNone/>
              <a:defRPr sz="2228"/>
            </a:lvl2pPr>
            <a:lvl3pPr marL="727510" indent="0">
              <a:buNone/>
              <a:defRPr sz="1910"/>
            </a:lvl3pPr>
            <a:lvl4pPr marL="1091265" indent="0">
              <a:buNone/>
              <a:defRPr sz="1591"/>
            </a:lvl4pPr>
            <a:lvl5pPr marL="1455020" indent="0">
              <a:buNone/>
              <a:defRPr sz="1591"/>
            </a:lvl5pPr>
            <a:lvl6pPr marL="1818775" indent="0">
              <a:buNone/>
              <a:defRPr sz="1591"/>
            </a:lvl6pPr>
            <a:lvl7pPr marL="2182529" indent="0">
              <a:buNone/>
              <a:defRPr sz="1591"/>
            </a:lvl7pPr>
            <a:lvl8pPr marL="2546285" indent="0">
              <a:buNone/>
              <a:defRPr sz="1591"/>
            </a:lvl8pPr>
            <a:lvl9pPr marL="2910039" indent="0">
              <a:buNone/>
              <a:defRPr sz="1591"/>
            </a:lvl9pPr>
          </a:lstStyle>
          <a:p>
            <a:endParaRPr lang="en-US"/>
          </a:p>
        </p:txBody>
      </p:sp>
      <p:sp>
        <p:nvSpPr>
          <p:cNvPr id="4" name="Text Placeholder 3">
            <a:extLst>
              <a:ext uri="{FF2B5EF4-FFF2-40B4-BE49-F238E27FC236}">
                <a16:creationId xmlns:a16="http://schemas.microsoft.com/office/drawing/2014/main" id="{D4BC2E1A-9D3D-EDAD-8BE5-4E845A8FD566}"/>
              </a:ext>
            </a:extLst>
          </p:cNvPr>
          <p:cNvSpPr>
            <a:spLocks noGrp="1"/>
          </p:cNvSpPr>
          <p:nvPr>
            <p:ph type="body" sz="half" idx="2"/>
          </p:nvPr>
        </p:nvSpPr>
        <p:spPr>
          <a:xfrm>
            <a:off x="839788" y="2057400"/>
            <a:ext cx="3932237" cy="3811588"/>
          </a:xfrm>
        </p:spPr>
        <p:txBody>
          <a:bodyPr/>
          <a:lstStyle>
            <a:lvl1pPr marL="0" indent="0">
              <a:buNone/>
              <a:defRPr sz="1273"/>
            </a:lvl1pPr>
            <a:lvl2pPr marL="363755" indent="0">
              <a:buNone/>
              <a:defRPr sz="1114"/>
            </a:lvl2pPr>
            <a:lvl3pPr marL="727510" indent="0">
              <a:buNone/>
              <a:defRPr sz="954"/>
            </a:lvl3pPr>
            <a:lvl4pPr marL="1091265" indent="0">
              <a:buNone/>
              <a:defRPr sz="796"/>
            </a:lvl4pPr>
            <a:lvl5pPr marL="1455020" indent="0">
              <a:buNone/>
              <a:defRPr sz="796"/>
            </a:lvl5pPr>
            <a:lvl6pPr marL="1818775" indent="0">
              <a:buNone/>
              <a:defRPr sz="796"/>
            </a:lvl6pPr>
            <a:lvl7pPr marL="2182529" indent="0">
              <a:buNone/>
              <a:defRPr sz="796"/>
            </a:lvl7pPr>
            <a:lvl8pPr marL="2546285" indent="0">
              <a:buNone/>
              <a:defRPr sz="796"/>
            </a:lvl8pPr>
            <a:lvl9pPr marL="2910039" indent="0">
              <a:buNone/>
              <a:defRPr sz="796"/>
            </a:lvl9pPr>
          </a:lstStyle>
          <a:p>
            <a:pPr lvl="0"/>
            <a:r>
              <a:rPr lang="en-US"/>
              <a:t>Click to edit Master text styles</a:t>
            </a:r>
          </a:p>
        </p:txBody>
      </p:sp>
      <p:sp>
        <p:nvSpPr>
          <p:cNvPr id="5" name="Date Placeholder 4">
            <a:extLst>
              <a:ext uri="{FF2B5EF4-FFF2-40B4-BE49-F238E27FC236}">
                <a16:creationId xmlns:a16="http://schemas.microsoft.com/office/drawing/2014/main" id="{839066E0-5118-6FF0-2FB8-1DA4D8E1ED23}"/>
              </a:ext>
            </a:extLst>
          </p:cNvPr>
          <p:cNvSpPr>
            <a:spLocks noGrp="1"/>
          </p:cNvSpPr>
          <p:nvPr>
            <p:ph type="dt" sz="half" idx="10"/>
          </p:nvPr>
        </p:nvSpPr>
        <p:spPr/>
        <p:txBody>
          <a:bodyPr/>
          <a:lstStyle/>
          <a:p>
            <a:fld id="{DA01AC07-C505-447B-A0C4-15281648B2DA}" type="datetimeFigureOut">
              <a:rPr lang="en-US" smtClean="0"/>
              <a:t>10/10/2024</a:t>
            </a:fld>
            <a:endParaRPr lang="en-US"/>
          </a:p>
        </p:txBody>
      </p:sp>
      <p:sp>
        <p:nvSpPr>
          <p:cNvPr id="6" name="Footer Placeholder 5">
            <a:extLst>
              <a:ext uri="{FF2B5EF4-FFF2-40B4-BE49-F238E27FC236}">
                <a16:creationId xmlns:a16="http://schemas.microsoft.com/office/drawing/2014/main" id="{BAA88CD7-5C3D-338E-2A50-F3EA6FEEA6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F29405-A213-92B2-33C8-807632B28260}"/>
              </a:ext>
            </a:extLst>
          </p:cNvPr>
          <p:cNvSpPr>
            <a:spLocks noGrp="1"/>
          </p:cNvSpPr>
          <p:nvPr>
            <p:ph type="sldNum" sz="quarter" idx="12"/>
          </p:nvPr>
        </p:nvSpPr>
        <p:spPr/>
        <p:txBody>
          <a:bodyPr/>
          <a:lstStyle/>
          <a:p>
            <a:fld id="{AC24EEEE-7B21-4162-9379-A2630A2A9510}" type="slidenum">
              <a:rPr lang="en-US" smtClean="0"/>
              <a:t>‹#›</a:t>
            </a:fld>
            <a:endParaRPr lang="en-US"/>
          </a:p>
        </p:txBody>
      </p:sp>
    </p:spTree>
    <p:extLst>
      <p:ext uri="{BB962C8B-B14F-4D97-AF65-F5344CB8AC3E}">
        <p14:creationId xmlns:p14="http://schemas.microsoft.com/office/powerpoint/2010/main" val="2336054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73A693-7FC1-164A-7A28-377F145E8A13}"/>
              </a:ext>
            </a:extLst>
          </p:cNvPr>
          <p:cNvSpPr>
            <a:spLocks noGrp="1"/>
          </p:cNvSpPr>
          <p:nvPr>
            <p:ph type="title"/>
          </p:nvPr>
        </p:nvSpPr>
        <p:spPr>
          <a:xfrm>
            <a:off x="838201"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B92E2E3-FA46-BF61-7491-19CE1922B6F8}"/>
              </a:ext>
            </a:extLst>
          </p:cNvPr>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8C87F72-EF71-69C9-9A6E-68A9C232FFB7}"/>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954">
                <a:solidFill>
                  <a:schemeClr val="tx1">
                    <a:tint val="82000"/>
                  </a:schemeClr>
                </a:solidFill>
              </a:defRPr>
            </a:lvl1pPr>
          </a:lstStyle>
          <a:p>
            <a:fld id="{DA01AC07-C505-447B-A0C4-15281648B2DA}" type="datetimeFigureOut">
              <a:rPr lang="en-US" smtClean="0"/>
              <a:t>10/10/2024</a:t>
            </a:fld>
            <a:endParaRPr lang="en-US"/>
          </a:p>
        </p:txBody>
      </p:sp>
      <p:sp>
        <p:nvSpPr>
          <p:cNvPr id="5" name="Footer Placeholder 4">
            <a:extLst>
              <a:ext uri="{FF2B5EF4-FFF2-40B4-BE49-F238E27FC236}">
                <a16:creationId xmlns:a16="http://schemas.microsoft.com/office/drawing/2014/main" id="{268E80C1-CAF7-8A79-95D2-DB867F946223}"/>
              </a:ext>
            </a:extLst>
          </p:cNvPr>
          <p:cNvSpPr>
            <a:spLocks noGrp="1"/>
          </p:cNvSpPr>
          <p:nvPr>
            <p:ph type="ftr" sz="quarter" idx="3"/>
          </p:nvPr>
        </p:nvSpPr>
        <p:spPr>
          <a:xfrm>
            <a:off x="4038601" y="6356351"/>
            <a:ext cx="4114800" cy="365125"/>
          </a:xfrm>
          <a:prstGeom prst="rect">
            <a:avLst/>
          </a:prstGeom>
        </p:spPr>
        <p:txBody>
          <a:bodyPr vert="horz" lIns="91440" tIns="45720" rIns="91440" bIns="45720" rtlCol="0" anchor="ctr"/>
          <a:lstStyle>
            <a:lvl1pPr algn="ctr">
              <a:defRPr sz="954">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496C1E6-71C9-B9D9-2ACD-0DC77A5D65CB}"/>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954">
                <a:solidFill>
                  <a:schemeClr val="tx1">
                    <a:tint val="82000"/>
                  </a:schemeClr>
                </a:solidFill>
              </a:defRPr>
            </a:lvl1pPr>
          </a:lstStyle>
          <a:p>
            <a:fld id="{AC24EEEE-7B21-4162-9379-A2630A2A9510}" type="slidenum">
              <a:rPr lang="en-US" smtClean="0"/>
              <a:t>‹#›</a:t>
            </a:fld>
            <a:endParaRPr lang="en-US"/>
          </a:p>
        </p:txBody>
      </p:sp>
    </p:spTree>
    <p:extLst>
      <p:ext uri="{BB962C8B-B14F-4D97-AF65-F5344CB8AC3E}">
        <p14:creationId xmlns:p14="http://schemas.microsoft.com/office/powerpoint/2010/main" val="38243868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27510" rtl="0" eaLnBrk="1" latinLnBrk="0" hangingPunct="1">
        <a:lnSpc>
          <a:spcPct val="90000"/>
        </a:lnSpc>
        <a:spcBef>
          <a:spcPct val="0"/>
        </a:spcBef>
        <a:buNone/>
        <a:defRPr sz="3501" kern="1200">
          <a:solidFill>
            <a:schemeClr val="tx1"/>
          </a:solidFill>
          <a:latin typeface="Arial Black" panose="020B0A04020102020204" pitchFamily="34" charset="0"/>
          <a:ea typeface="+mj-ea"/>
          <a:cs typeface="+mj-cs"/>
        </a:defRPr>
      </a:lvl1pPr>
    </p:titleStyle>
    <p:bodyStyle>
      <a:lvl1pPr marL="181877" indent="-181877" algn="l" defTabSz="727510" rtl="0" eaLnBrk="1" latinLnBrk="0" hangingPunct="1">
        <a:lnSpc>
          <a:spcPct val="90000"/>
        </a:lnSpc>
        <a:spcBef>
          <a:spcPts val="796"/>
        </a:spcBef>
        <a:buFont typeface="Arial" panose="020B0604020202020204" pitchFamily="34" charset="0"/>
        <a:buChar char="•"/>
        <a:defRPr sz="2228" kern="1200">
          <a:solidFill>
            <a:schemeClr val="tx1"/>
          </a:solidFill>
          <a:latin typeface="Arial Black" panose="020B0A04020102020204" pitchFamily="34" charset="0"/>
          <a:ea typeface="+mn-ea"/>
          <a:cs typeface="+mn-cs"/>
        </a:defRPr>
      </a:lvl1pPr>
      <a:lvl2pPr marL="545633" indent="-181877" algn="l" defTabSz="727510" rtl="0" eaLnBrk="1" latinLnBrk="0" hangingPunct="1">
        <a:lnSpc>
          <a:spcPct val="90000"/>
        </a:lnSpc>
        <a:spcBef>
          <a:spcPts val="398"/>
        </a:spcBef>
        <a:buFont typeface="Arial" panose="020B0604020202020204" pitchFamily="34" charset="0"/>
        <a:buChar char="•"/>
        <a:defRPr sz="1910" kern="1200">
          <a:solidFill>
            <a:schemeClr val="tx1"/>
          </a:solidFill>
          <a:latin typeface="Arial Black" panose="020B0A04020102020204" pitchFamily="34" charset="0"/>
          <a:ea typeface="+mn-ea"/>
          <a:cs typeface="+mn-cs"/>
        </a:defRPr>
      </a:lvl2pPr>
      <a:lvl3pPr marL="909387" indent="-181877" algn="l" defTabSz="727510" rtl="0" eaLnBrk="1" latinLnBrk="0" hangingPunct="1">
        <a:lnSpc>
          <a:spcPct val="90000"/>
        </a:lnSpc>
        <a:spcBef>
          <a:spcPts val="398"/>
        </a:spcBef>
        <a:buFont typeface="Arial" panose="020B0604020202020204" pitchFamily="34" charset="0"/>
        <a:buChar char="•"/>
        <a:defRPr sz="1591" kern="1200">
          <a:solidFill>
            <a:schemeClr val="tx1"/>
          </a:solidFill>
          <a:latin typeface="Arial Black" panose="020B0A04020102020204" pitchFamily="34" charset="0"/>
          <a:ea typeface="+mn-ea"/>
          <a:cs typeface="+mn-cs"/>
        </a:defRPr>
      </a:lvl3pPr>
      <a:lvl4pPr marL="1273142" indent="-181877" algn="l" defTabSz="727510" rtl="0" eaLnBrk="1" latinLnBrk="0" hangingPunct="1">
        <a:lnSpc>
          <a:spcPct val="90000"/>
        </a:lnSpc>
        <a:spcBef>
          <a:spcPts val="398"/>
        </a:spcBef>
        <a:buFont typeface="Arial" panose="020B0604020202020204" pitchFamily="34" charset="0"/>
        <a:buChar char="•"/>
        <a:defRPr sz="1432" kern="1200">
          <a:solidFill>
            <a:schemeClr val="tx1"/>
          </a:solidFill>
          <a:latin typeface="Arial Black" panose="020B0A04020102020204" pitchFamily="34" charset="0"/>
          <a:ea typeface="+mn-ea"/>
          <a:cs typeface="+mn-cs"/>
        </a:defRPr>
      </a:lvl4pPr>
      <a:lvl5pPr marL="1636897" indent="-181877" algn="l" defTabSz="727510" rtl="0" eaLnBrk="1" latinLnBrk="0" hangingPunct="1">
        <a:lnSpc>
          <a:spcPct val="90000"/>
        </a:lnSpc>
        <a:spcBef>
          <a:spcPts val="398"/>
        </a:spcBef>
        <a:buFont typeface="Arial" panose="020B0604020202020204" pitchFamily="34" charset="0"/>
        <a:buChar char="•"/>
        <a:defRPr sz="1432" kern="1200">
          <a:solidFill>
            <a:schemeClr val="tx1"/>
          </a:solidFill>
          <a:latin typeface="Arial Black" panose="020B0A04020102020204" pitchFamily="34" charset="0"/>
          <a:ea typeface="+mn-ea"/>
          <a:cs typeface="+mn-cs"/>
        </a:defRPr>
      </a:lvl5pPr>
      <a:lvl6pPr marL="2000652" indent="-181877" algn="l" defTabSz="727510"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6pPr>
      <a:lvl7pPr marL="2364407" indent="-181877" algn="l" defTabSz="727510"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7pPr>
      <a:lvl8pPr marL="2728162" indent="-181877" algn="l" defTabSz="727510"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8pPr>
      <a:lvl9pPr marL="3091916" indent="-181877" algn="l" defTabSz="727510" rtl="0" eaLnBrk="1" latinLnBrk="0" hangingPunct="1">
        <a:lnSpc>
          <a:spcPct val="90000"/>
        </a:lnSpc>
        <a:spcBef>
          <a:spcPts val="398"/>
        </a:spcBef>
        <a:buFont typeface="Arial" panose="020B0604020202020204" pitchFamily="34" charset="0"/>
        <a:buChar char="•"/>
        <a:defRPr sz="1432" kern="1200">
          <a:solidFill>
            <a:schemeClr val="tx1"/>
          </a:solidFill>
          <a:latin typeface="+mn-lt"/>
          <a:ea typeface="+mn-ea"/>
          <a:cs typeface="+mn-cs"/>
        </a:defRPr>
      </a:lvl9pPr>
    </p:bodyStyle>
    <p:otherStyle>
      <a:defPPr>
        <a:defRPr lang="en-US"/>
      </a:defPPr>
      <a:lvl1pPr marL="0" algn="l" defTabSz="727510" rtl="0" eaLnBrk="1" latinLnBrk="0" hangingPunct="1">
        <a:defRPr sz="1432" kern="1200">
          <a:solidFill>
            <a:schemeClr val="tx1"/>
          </a:solidFill>
          <a:latin typeface="+mn-lt"/>
          <a:ea typeface="+mn-ea"/>
          <a:cs typeface="+mn-cs"/>
        </a:defRPr>
      </a:lvl1pPr>
      <a:lvl2pPr marL="363755" algn="l" defTabSz="727510" rtl="0" eaLnBrk="1" latinLnBrk="0" hangingPunct="1">
        <a:defRPr sz="1432" kern="1200">
          <a:solidFill>
            <a:schemeClr val="tx1"/>
          </a:solidFill>
          <a:latin typeface="+mn-lt"/>
          <a:ea typeface="+mn-ea"/>
          <a:cs typeface="+mn-cs"/>
        </a:defRPr>
      </a:lvl2pPr>
      <a:lvl3pPr marL="727510" algn="l" defTabSz="727510" rtl="0" eaLnBrk="1" latinLnBrk="0" hangingPunct="1">
        <a:defRPr sz="1432" kern="1200">
          <a:solidFill>
            <a:schemeClr val="tx1"/>
          </a:solidFill>
          <a:latin typeface="+mn-lt"/>
          <a:ea typeface="+mn-ea"/>
          <a:cs typeface="+mn-cs"/>
        </a:defRPr>
      </a:lvl3pPr>
      <a:lvl4pPr marL="1091265" algn="l" defTabSz="727510" rtl="0" eaLnBrk="1" latinLnBrk="0" hangingPunct="1">
        <a:defRPr sz="1432" kern="1200">
          <a:solidFill>
            <a:schemeClr val="tx1"/>
          </a:solidFill>
          <a:latin typeface="+mn-lt"/>
          <a:ea typeface="+mn-ea"/>
          <a:cs typeface="+mn-cs"/>
        </a:defRPr>
      </a:lvl4pPr>
      <a:lvl5pPr marL="1455020" algn="l" defTabSz="727510" rtl="0" eaLnBrk="1" latinLnBrk="0" hangingPunct="1">
        <a:defRPr sz="1432" kern="1200">
          <a:solidFill>
            <a:schemeClr val="tx1"/>
          </a:solidFill>
          <a:latin typeface="+mn-lt"/>
          <a:ea typeface="+mn-ea"/>
          <a:cs typeface="+mn-cs"/>
        </a:defRPr>
      </a:lvl5pPr>
      <a:lvl6pPr marL="1818775" algn="l" defTabSz="727510" rtl="0" eaLnBrk="1" latinLnBrk="0" hangingPunct="1">
        <a:defRPr sz="1432" kern="1200">
          <a:solidFill>
            <a:schemeClr val="tx1"/>
          </a:solidFill>
          <a:latin typeface="+mn-lt"/>
          <a:ea typeface="+mn-ea"/>
          <a:cs typeface="+mn-cs"/>
        </a:defRPr>
      </a:lvl6pPr>
      <a:lvl7pPr marL="2182529" algn="l" defTabSz="727510" rtl="0" eaLnBrk="1" latinLnBrk="0" hangingPunct="1">
        <a:defRPr sz="1432" kern="1200">
          <a:solidFill>
            <a:schemeClr val="tx1"/>
          </a:solidFill>
          <a:latin typeface="+mn-lt"/>
          <a:ea typeface="+mn-ea"/>
          <a:cs typeface="+mn-cs"/>
        </a:defRPr>
      </a:lvl7pPr>
      <a:lvl8pPr marL="2546285" algn="l" defTabSz="727510" rtl="0" eaLnBrk="1" latinLnBrk="0" hangingPunct="1">
        <a:defRPr sz="1432" kern="1200">
          <a:solidFill>
            <a:schemeClr val="tx1"/>
          </a:solidFill>
          <a:latin typeface="+mn-lt"/>
          <a:ea typeface="+mn-ea"/>
          <a:cs typeface="+mn-cs"/>
        </a:defRPr>
      </a:lvl8pPr>
      <a:lvl9pPr marL="2910039" algn="l" defTabSz="727510" rtl="0" eaLnBrk="1" latinLnBrk="0" hangingPunct="1">
        <a:defRPr sz="143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biblegateway.com/passage/?search=Matthew%2022:36-40&amp;version=NASB#fen-NASB-23909a"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6D731904-7733-45B0-902C-289497204C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4" name="Rectangle 33">
            <a:extLst>
              <a:ext uri="{FF2B5EF4-FFF2-40B4-BE49-F238E27FC236}">
                <a16:creationId xmlns:a16="http://schemas.microsoft.com/office/drawing/2014/main" id="{504E6397-35D7-4AEC-9DA9-B7F6B12B8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421890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0EE1823-E25F-95A2-2ABB-CE45E6D68743}"/>
              </a:ext>
            </a:extLst>
          </p:cNvPr>
          <p:cNvSpPr>
            <a:spLocks noGrp="1"/>
          </p:cNvSpPr>
          <p:nvPr>
            <p:ph type="ctrTitle"/>
          </p:nvPr>
        </p:nvSpPr>
        <p:spPr>
          <a:xfrm>
            <a:off x="1051560" y="4440602"/>
            <a:ext cx="3538728" cy="1645920"/>
          </a:xfrm>
        </p:spPr>
        <p:txBody>
          <a:bodyPr vert="horz" lIns="91440" tIns="45720" rIns="91440" bIns="45720" rtlCol="0" anchor="ctr">
            <a:normAutofit/>
          </a:bodyPr>
          <a:lstStyle/>
          <a:p>
            <a:pPr algn="l" defTabSz="914400"/>
            <a:r>
              <a:rPr lang="en-US" sz="3200" kern="1200">
                <a:solidFill>
                  <a:schemeClr val="tx1"/>
                </a:solidFill>
                <a:latin typeface="+mj-lt"/>
                <a:ea typeface="+mj-ea"/>
                <a:cs typeface="+mj-cs"/>
              </a:rPr>
              <a:t>James</a:t>
            </a:r>
            <a:br>
              <a:rPr lang="en-US" sz="3200" kern="1200">
                <a:solidFill>
                  <a:schemeClr val="tx1"/>
                </a:solidFill>
                <a:latin typeface="+mj-lt"/>
                <a:ea typeface="+mj-ea"/>
                <a:cs typeface="+mj-cs"/>
              </a:rPr>
            </a:br>
            <a:r>
              <a:rPr lang="en-US" sz="3200" kern="1200">
                <a:solidFill>
                  <a:schemeClr val="tx1"/>
                </a:solidFill>
                <a:latin typeface="+mj-lt"/>
                <a:ea typeface="+mj-ea"/>
                <a:cs typeface="+mj-cs"/>
              </a:rPr>
              <a:t>It is time to grow up!</a:t>
            </a:r>
          </a:p>
        </p:txBody>
      </p:sp>
      <p:pic>
        <p:nvPicPr>
          <p:cNvPr id="4" name="Picture 3">
            <a:extLst>
              <a:ext uri="{FF2B5EF4-FFF2-40B4-BE49-F238E27FC236}">
                <a16:creationId xmlns:a16="http://schemas.microsoft.com/office/drawing/2014/main" id="{CB80DD6C-D52E-ACAF-9A3D-9D8D9D4C0D61}"/>
              </a:ext>
            </a:extLst>
          </p:cNvPr>
          <p:cNvPicPr>
            <a:picLocks noChangeAspect="1"/>
          </p:cNvPicPr>
          <p:nvPr/>
        </p:nvPicPr>
        <p:blipFill>
          <a:blip r:embed="rId3"/>
          <a:srcRect t="15011" b="21419"/>
          <a:stretch/>
        </p:blipFill>
        <p:spPr>
          <a:xfrm>
            <a:off x="4065122" y="0"/>
            <a:ext cx="8126872" cy="3709129"/>
          </a:xfrm>
          <a:prstGeom prst="rect">
            <a:avLst/>
          </a:prstGeom>
        </p:spPr>
      </p:pic>
      <p:sp>
        <p:nvSpPr>
          <p:cNvPr id="36" name="Rectangle 35">
            <a:extLst>
              <a:ext uri="{FF2B5EF4-FFF2-40B4-BE49-F238E27FC236}">
                <a16:creationId xmlns:a16="http://schemas.microsoft.com/office/drawing/2014/main" id="{62C5A04F-2AEB-4631-8314-A8B812E1E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491151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8" name="Rectangle 37">
            <a:extLst>
              <a:ext uri="{FF2B5EF4-FFF2-40B4-BE49-F238E27FC236}">
                <a16:creationId xmlns:a16="http://schemas.microsoft.com/office/drawing/2014/main" id="{4B2B1C70-BF3F-41BD-871B-63D8F911F7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525441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B22E0D68-C22B-7E00-0C87-91B23484E522}"/>
              </a:ext>
            </a:extLst>
          </p:cNvPr>
          <p:cNvSpPr>
            <a:spLocks noGrp="1"/>
          </p:cNvSpPr>
          <p:nvPr>
            <p:ph type="subTitle" idx="1"/>
          </p:nvPr>
        </p:nvSpPr>
        <p:spPr>
          <a:xfrm>
            <a:off x="5349240" y="4440602"/>
            <a:ext cx="6007608" cy="1645920"/>
          </a:xfrm>
        </p:spPr>
        <p:txBody>
          <a:bodyPr vert="horz" lIns="91440" tIns="45720" rIns="91440" bIns="45720" rtlCol="0" anchor="ctr">
            <a:normAutofit/>
          </a:bodyPr>
          <a:lstStyle/>
          <a:p>
            <a:pPr indent="-228600" algn="l" defTabSz="914400">
              <a:buFont typeface="Arial" panose="020B0604020202020204" pitchFamily="34" charset="0"/>
              <a:buChar char="•"/>
            </a:pPr>
            <a:r>
              <a:rPr lang="en-US" sz="1800">
                <a:latin typeface="+mn-lt"/>
              </a:rPr>
              <a:t>Men to Men Ministry</a:t>
            </a:r>
          </a:p>
          <a:p>
            <a:pPr indent="-228600" algn="l" defTabSz="914400">
              <a:buFont typeface="Arial" panose="020B0604020202020204" pitchFamily="34" charset="0"/>
              <a:buChar char="•"/>
            </a:pPr>
            <a:r>
              <a:rPr lang="en-US" sz="1800">
                <a:latin typeface="+mn-lt"/>
              </a:rPr>
              <a:t>Lesson 8</a:t>
            </a:r>
          </a:p>
          <a:p>
            <a:pPr indent="-228600" algn="l" defTabSz="914400">
              <a:buFont typeface="Arial" panose="020B0604020202020204" pitchFamily="34" charset="0"/>
              <a:buChar char="•"/>
            </a:pPr>
            <a:r>
              <a:rPr lang="en-US" sz="1800">
                <a:latin typeface="+mn-lt"/>
              </a:rPr>
              <a:t>Partiality</a:t>
            </a:r>
          </a:p>
          <a:p>
            <a:pPr indent="-228600" algn="l" defTabSz="914400">
              <a:buFont typeface="Arial" panose="020B0604020202020204" pitchFamily="34" charset="0"/>
              <a:buChar char="•"/>
            </a:pPr>
            <a:r>
              <a:rPr lang="en-US" sz="1800">
                <a:latin typeface="+mn-lt"/>
              </a:rPr>
              <a:t>James 2:1-13</a:t>
            </a:r>
          </a:p>
          <a:p>
            <a:pPr indent="-228600" algn="l" defTabSz="914400">
              <a:buFont typeface="Arial" panose="020B0604020202020204" pitchFamily="34" charset="0"/>
              <a:buChar char="•"/>
            </a:pPr>
            <a:endParaRPr lang="en-US" sz="1800">
              <a:latin typeface="+mn-lt"/>
            </a:endParaRPr>
          </a:p>
        </p:txBody>
      </p:sp>
      <p:pic>
        <p:nvPicPr>
          <p:cNvPr id="5" name="Picture 4">
            <a:extLst>
              <a:ext uri="{FF2B5EF4-FFF2-40B4-BE49-F238E27FC236}">
                <a16:creationId xmlns:a16="http://schemas.microsoft.com/office/drawing/2014/main" id="{1F81C530-209D-76A9-81D0-403B958736C2}"/>
              </a:ext>
            </a:extLst>
          </p:cNvPr>
          <p:cNvPicPr>
            <a:picLocks noChangeAspect="1"/>
          </p:cNvPicPr>
          <p:nvPr/>
        </p:nvPicPr>
        <p:blipFill>
          <a:blip r:embed="rId4"/>
          <a:srcRect l="6486" r="6920" b="2"/>
          <a:stretch/>
        </p:blipFill>
        <p:spPr>
          <a:xfrm>
            <a:off x="6" y="10"/>
            <a:ext cx="4984199" cy="3747977"/>
          </a:xfrm>
          <a:prstGeom prst="rect">
            <a:avLst/>
          </a:prstGeom>
        </p:spPr>
      </p:pic>
    </p:spTree>
    <p:extLst>
      <p:ext uri="{BB962C8B-B14F-4D97-AF65-F5344CB8AC3E}">
        <p14:creationId xmlns:p14="http://schemas.microsoft.com/office/powerpoint/2010/main" val="2518085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2221B-0557-5792-C99E-4A6A793523F9}"/>
              </a:ext>
            </a:extLst>
          </p:cNvPr>
          <p:cNvSpPr>
            <a:spLocks noGrp="1"/>
          </p:cNvSpPr>
          <p:nvPr>
            <p:ph type="title"/>
          </p:nvPr>
        </p:nvSpPr>
        <p:spPr/>
        <p:txBody>
          <a:bodyPr/>
          <a:lstStyle/>
          <a:p>
            <a:r>
              <a:rPr lang="en-US" dirty="0"/>
              <a:t>Law of freedom/liberty. James 2:12</a:t>
            </a:r>
          </a:p>
        </p:txBody>
      </p:sp>
      <p:sp>
        <p:nvSpPr>
          <p:cNvPr id="3" name="Content Placeholder 2">
            <a:extLst>
              <a:ext uri="{FF2B5EF4-FFF2-40B4-BE49-F238E27FC236}">
                <a16:creationId xmlns:a16="http://schemas.microsoft.com/office/drawing/2014/main" id="{44DE9F40-0DBF-44BF-8DFA-BDB212B6AB7A}"/>
              </a:ext>
            </a:extLst>
          </p:cNvPr>
          <p:cNvSpPr>
            <a:spLocks noGrp="1"/>
          </p:cNvSpPr>
          <p:nvPr>
            <p:ph idx="1"/>
          </p:nvPr>
        </p:nvSpPr>
        <p:spPr>
          <a:xfrm>
            <a:off x="102705" y="1615187"/>
            <a:ext cx="10515600" cy="3084305"/>
          </a:xfrm>
        </p:spPr>
        <p:txBody>
          <a:bodyPr>
            <a:normAutofit fontScale="85000" lnSpcReduction="20000"/>
          </a:bodyPr>
          <a:lstStyle/>
          <a:p>
            <a:pPr marL="0" indent="0">
              <a:buNone/>
            </a:pPr>
            <a:r>
              <a:rPr lang="en-US" sz="3100" b="1" dirty="0"/>
              <a:t>So speak, and so act, as those who are to be judged by the law of freedom.</a:t>
            </a:r>
          </a:p>
          <a:p>
            <a:pPr marL="0" indent="0">
              <a:buNone/>
            </a:pPr>
            <a:endParaRPr lang="en-US" sz="3100" b="1" dirty="0"/>
          </a:p>
          <a:p>
            <a:r>
              <a:rPr lang="en-US" sz="3100" b="1" dirty="0"/>
              <a:t>The concept of the law of freedom/liberty is not defined</a:t>
            </a:r>
          </a:p>
          <a:p>
            <a:pPr lvl="1"/>
            <a:r>
              <a:rPr lang="en-US" sz="3100" b="1" dirty="0"/>
              <a:t>Assumption the church knew what it meant</a:t>
            </a:r>
          </a:p>
          <a:p>
            <a:pPr lvl="1"/>
            <a:r>
              <a:rPr lang="en-US" sz="3100" b="1" dirty="0"/>
              <a:t>Two sources of understanding</a:t>
            </a:r>
          </a:p>
          <a:p>
            <a:pPr lvl="2"/>
            <a:r>
              <a:rPr lang="en-US" sz="2300" b="1" dirty="0"/>
              <a:t>	Jewish understanding of the Law of Moses</a:t>
            </a:r>
          </a:p>
          <a:p>
            <a:pPr lvl="2"/>
            <a:r>
              <a:rPr lang="en-US" sz="2300" b="1" dirty="0"/>
              <a:t>	The understanding of the life and words of Jesus</a:t>
            </a:r>
          </a:p>
          <a:p>
            <a:pPr marL="0" indent="0">
              <a:buNone/>
            </a:pPr>
            <a:r>
              <a:rPr lang="en-US" sz="2400" b="1" dirty="0"/>
              <a:t>	</a:t>
            </a:r>
            <a:endParaRPr lang="en-US" dirty="0"/>
          </a:p>
        </p:txBody>
      </p:sp>
      <p:sp>
        <p:nvSpPr>
          <p:cNvPr id="4" name="TextBox 3">
            <a:extLst>
              <a:ext uri="{FF2B5EF4-FFF2-40B4-BE49-F238E27FC236}">
                <a16:creationId xmlns:a16="http://schemas.microsoft.com/office/drawing/2014/main" id="{56D33441-880A-8ED3-F7B0-4C01EB31AFD9}"/>
              </a:ext>
            </a:extLst>
          </p:cNvPr>
          <p:cNvSpPr txBox="1"/>
          <p:nvPr/>
        </p:nvSpPr>
        <p:spPr>
          <a:xfrm>
            <a:off x="1053732" y="4909929"/>
            <a:ext cx="9894888" cy="1384995"/>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pPr algn="ctr"/>
            <a:r>
              <a:rPr lang="en-US" sz="2800" b="1" dirty="0"/>
              <a:t>The law from which we have freedom comes and is secured </a:t>
            </a:r>
          </a:p>
          <a:p>
            <a:pPr algn="ctr"/>
            <a:r>
              <a:rPr lang="en-US" sz="2800" b="1" dirty="0"/>
              <a:t>within a faith structure or religion which reveals to man  </a:t>
            </a:r>
          </a:p>
          <a:p>
            <a:pPr algn="ctr"/>
            <a:r>
              <a:rPr lang="en-US" sz="2800" b="1" dirty="0"/>
              <a:t>that he is at liberty or freedom from sin. </a:t>
            </a:r>
            <a:endParaRPr lang="en-US" sz="2800" dirty="0"/>
          </a:p>
        </p:txBody>
      </p:sp>
      <p:sp>
        <p:nvSpPr>
          <p:cNvPr id="5" name="TextBox 4">
            <a:extLst>
              <a:ext uri="{FF2B5EF4-FFF2-40B4-BE49-F238E27FC236}">
                <a16:creationId xmlns:a16="http://schemas.microsoft.com/office/drawing/2014/main" id="{377D9827-C6AC-F895-F69D-522F2F9D882C}"/>
              </a:ext>
            </a:extLst>
          </p:cNvPr>
          <p:cNvSpPr txBox="1"/>
          <p:nvPr/>
        </p:nvSpPr>
        <p:spPr>
          <a:xfrm>
            <a:off x="10588487" y="422234"/>
            <a:ext cx="1500808" cy="3770263"/>
          </a:xfrm>
          <a:prstGeom prst="rect">
            <a:avLst/>
          </a:prstGeom>
          <a:noFill/>
        </p:spPr>
        <p:txBody>
          <a:bodyPr wrap="square" rtlCol="0">
            <a:spAutoFit/>
          </a:bodyPr>
          <a:lstStyle/>
          <a:p>
            <a:r>
              <a:rPr lang="en-US" sz="23900" dirty="0"/>
              <a:t>1</a:t>
            </a:r>
          </a:p>
        </p:txBody>
      </p:sp>
    </p:spTree>
    <p:extLst>
      <p:ext uri="{BB962C8B-B14F-4D97-AF65-F5344CB8AC3E}">
        <p14:creationId xmlns:p14="http://schemas.microsoft.com/office/powerpoint/2010/main" val="2669948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D548C-1EBC-C619-24FE-667C0EC880FE}"/>
              </a:ext>
            </a:extLst>
          </p:cNvPr>
          <p:cNvSpPr>
            <a:spLocks noGrp="1"/>
          </p:cNvSpPr>
          <p:nvPr>
            <p:ph type="title"/>
          </p:nvPr>
        </p:nvSpPr>
        <p:spPr/>
        <p:txBody>
          <a:bodyPr/>
          <a:lstStyle/>
          <a:p>
            <a:r>
              <a:rPr lang="en-US" dirty="0"/>
              <a:t>The Law of Liberty from John&amp; Jesus</a:t>
            </a:r>
          </a:p>
        </p:txBody>
      </p:sp>
      <p:sp>
        <p:nvSpPr>
          <p:cNvPr id="3" name="Content Placeholder 2">
            <a:extLst>
              <a:ext uri="{FF2B5EF4-FFF2-40B4-BE49-F238E27FC236}">
                <a16:creationId xmlns:a16="http://schemas.microsoft.com/office/drawing/2014/main" id="{C1425F15-AD06-B2C4-729C-0A375C9212D8}"/>
              </a:ext>
            </a:extLst>
          </p:cNvPr>
          <p:cNvSpPr>
            <a:spLocks noGrp="1"/>
          </p:cNvSpPr>
          <p:nvPr>
            <p:ph idx="1"/>
          </p:nvPr>
        </p:nvSpPr>
        <p:spPr>
          <a:xfrm>
            <a:off x="838199" y="1527451"/>
            <a:ext cx="10515600" cy="4351338"/>
          </a:xfrm>
        </p:spPr>
        <p:txBody>
          <a:bodyPr>
            <a:normAutofit fontScale="92500" lnSpcReduction="10000"/>
          </a:bodyPr>
          <a:lstStyle/>
          <a:p>
            <a:pPr marL="0" indent="0">
              <a:buNone/>
            </a:pPr>
            <a:r>
              <a:rPr lang="en-US" b="1" i="0" dirty="0">
                <a:solidFill>
                  <a:srgbClr val="3D3D3D"/>
                </a:solidFill>
                <a:effectLst/>
                <a:latin typeface="Source Sans Pro" panose="020B0503030403020204" pitchFamily="34" charset="0"/>
              </a:rPr>
              <a:t>I John 5:2, 3 </a:t>
            </a:r>
            <a:r>
              <a:rPr lang="en-US" b="0" i="0" dirty="0">
                <a:solidFill>
                  <a:srgbClr val="000000"/>
                </a:solidFill>
                <a:effectLst/>
                <a:latin typeface="Lato" panose="020F0502020204030203" pitchFamily="34" charset="0"/>
              </a:rPr>
              <a:t>By this we know that we love the children of God, when we love God and follow His commandments.</a:t>
            </a:r>
            <a:r>
              <a:rPr lang="en-US" b="0" i="0" dirty="0">
                <a:solidFill>
                  <a:srgbClr val="3D3D3D"/>
                </a:solidFill>
                <a:effectLst/>
                <a:latin typeface="Georgia" panose="02040502050405020303" pitchFamily="18" charset="0"/>
              </a:rPr>
              <a:t>. </a:t>
            </a:r>
            <a:r>
              <a:rPr lang="en-US" b="1" i="0" dirty="0">
                <a:solidFill>
                  <a:srgbClr val="3D3D3D"/>
                </a:solidFill>
                <a:effectLst/>
                <a:latin typeface="Source Sans Pro" panose="020B0503030403020204" pitchFamily="34" charset="0"/>
              </a:rPr>
              <a:t>3 </a:t>
            </a:r>
            <a:r>
              <a:rPr lang="en-US" b="0" i="0" dirty="0">
                <a:solidFill>
                  <a:srgbClr val="000000"/>
                </a:solidFill>
                <a:effectLst/>
                <a:latin typeface="Lato" panose="020F0502020204030203" pitchFamily="34" charset="0"/>
              </a:rPr>
              <a:t>For this is the love of God, that we keep His commandments; and His commandments are not burdensome.</a:t>
            </a:r>
          </a:p>
          <a:p>
            <a:pPr marL="0" indent="0">
              <a:buNone/>
            </a:pPr>
            <a:r>
              <a:rPr lang="en-US" b="1" dirty="0">
                <a:solidFill>
                  <a:srgbClr val="3D3D3D"/>
                </a:solidFill>
                <a:latin typeface="Source Sans Pro" panose="020B0503030403020204" pitchFamily="34" charset="0"/>
              </a:rPr>
              <a:t>I John 4:21 </a:t>
            </a:r>
            <a:r>
              <a:rPr lang="en-US" b="0" i="0" dirty="0">
                <a:solidFill>
                  <a:srgbClr val="000000"/>
                </a:solidFill>
                <a:effectLst/>
                <a:latin typeface="Lato" panose="020F0502020204030203" pitchFamily="34" charset="0"/>
              </a:rPr>
              <a:t>And this commandment we have from Him, that the one who loves God must also love his brother and sister.</a:t>
            </a:r>
          </a:p>
          <a:p>
            <a:pPr marL="0" indent="0">
              <a:buNone/>
            </a:pPr>
            <a:r>
              <a:rPr lang="en-US" b="1" dirty="0">
                <a:solidFill>
                  <a:srgbClr val="3D3D3D"/>
                </a:solidFill>
                <a:latin typeface="Source Sans Pro" panose="020B0503030403020204" pitchFamily="34" charset="0"/>
              </a:rPr>
              <a:t>I John 3:22-23 </a:t>
            </a:r>
            <a:r>
              <a:rPr lang="en-US" b="0" i="0" dirty="0">
                <a:solidFill>
                  <a:srgbClr val="000000"/>
                </a:solidFill>
                <a:effectLst/>
                <a:latin typeface="Lato" panose="020F0502020204030203" pitchFamily="34" charset="0"/>
              </a:rPr>
              <a:t>and whatever we ask, we receive from Him, because we keep His commandments and do the things that are pleasing in His sight. This is His commandment, that we believe in the name of His Son Jesus Christ, and love one another, just as He commanded us.</a:t>
            </a:r>
            <a:endParaRPr lang="en-US" b="1" dirty="0">
              <a:solidFill>
                <a:srgbClr val="3D3D3D"/>
              </a:solidFill>
              <a:latin typeface="Source Sans Pro" panose="020B0503030403020204" pitchFamily="34" charset="0"/>
            </a:endParaRPr>
          </a:p>
          <a:p>
            <a:pPr marL="0" indent="0">
              <a:buNone/>
            </a:pPr>
            <a:r>
              <a:rPr lang="en-US" b="1" dirty="0">
                <a:solidFill>
                  <a:srgbClr val="3D3D3D"/>
                </a:solidFill>
                <a:latin typeface="Source Sans Pro" panose="020B0503030403020204" pitchFamily="34" charset="0"/>
              </a:rPr>
              <a:t>Matthew 22:38-40 </a:t>
            </a:r>
            <a:r>
              <a:rPr lang="en-US" b="1" i="0" baseline="30000" dirty="0">
                <a:solidFill>
                  <a:srgbClr val="000000"/>
                </a:solidFill>
                <a:effectLst/>
                <a:latin typeface="system-ui"/>
              </a:rPr>
              <a:t>36 </a:t>
            </a:r>
            <a:r>
              <a:rPr lang="en-US" dirty="0">
                <a:solidFill>
                  <a:srgbClr val="000000"/>
                </a:solidFill>
                <a:latin typeface="Lato" panose="020F0502020204030203" pitchFamily="34" charset="0"/>
              </a:rPr>
              <a:t>“Teacher, which is the great commandment in the Law?” 37 And He said to him, “‘You shall love the Lord your God with all your heart, and with all your soul, and with all your mind.’ 38 This is the great and [</a:t>
            </a:r>
            <a:r>
              <a:rPr lang="en-US" dirty="0">
                <a:solidFill>
                  <a:srgbClr val="000000"/>
                </a:solidFill>
                <a:latin typeface="Lato" panose="020F0502020204030203" pitchFamily="34" charset="0"/>
                <a:hlinkClick r:id="rId3" tooltip="See footnote a">
                  <a:extLst>
                    <a:ext uri="{A12FA001-AC4F-418D-AE19-62706E023703}">
                      <ahyp:hlinkClr xmlns:ahyp="http://schemas.microsoft.com/office/drawing/2018/hyperlinkcolor" val="tx"/>
                    </a:ext>
                  </a:extLst>
                </a:hlinkClick>
              </a:rPr>
              <a:t>a</a:t>
            </a:r>
            <a:r>
              <a:rPr lang="en-US" dirty="0">
                <a:solidFill>
                  <a:srgbClr val="000000"/>
                </a:solidFill>
                <a:latin typeface="Lato" panose="020F0502020204030203" pitchFamily="34" charset="0"/>
              </a:rPr>
              <a:t>]foremost commandment. 39 The second is like it, ‘You shall love your neighbor as yourself.’ 40 Upon these two commandments hang the whole Law and the Prophets.”</a:t>
            </a:r>
          </a:p>
        </p:txBody>
      </p:sp>
      <p:sp>
        <p:nvSpPr>
          <p:cNvPr id="4" name="TextBox 3">
            <a:extLst>
              <a:ext uri="{FF2B5EF4-FFF2-40B4-BE49-F238E27FC236}">
                <a16:creationId xmlns:a16="http://schemas.microsoft.com/office/drawing/2014/main" id="{AF8FBE2C-D9DC-99D7-5967-3B9E150B3F12}"/>
              </a:ext>
            </a:extLst>
          </p:cNvPr>
          <p:cNvSpPr txBox="1"/>
          <p:nvPr/>
        </p:nvSpPr>
        <p:spPr>
          <a:xfrm>
            <a:off x="934279" y="5665305"/>
            <a:ext cx="10515600" cy="1077218"/>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sz="3200" dirty="0"/>
              <a:t>The law of liberty is to be judged by a law from a new </a:t>
            </a:r>
          </a:p>
          <a:p>
            <a:pPr algn="ctr"/>
            <a:r>
              <a:rPr lang="en-US" sz="3200" dirty="0"/>
              <a:t>standard of redemption producing freedom</a:t>
            </a:r>
          </a:p>
        </p:txBody>
      </p:sp>
    </p:spTree>
    <p:extLst>
      <p:ext uri="{BB962C8B-B14F-4D97-AF65-F5344CB8AC3E}">
        <p14:creationId xmlns:p14="http://schemas.microsoft.com/office/powerpoint/2010/main" val="1074823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7890C-2DF5-00C1-4F6A-5CF144507179}"/>
              </a:ext>
            </a:extLst>
          </p:cNvPr>
          <p:cNvSpPr>
            <a:spLocks noGrp="1"/>
          </p:cNvSpPr>
          <p:nvPr>
            <p:ph type="title"/>
          </p:nvPr>
        </p:nvSpPr>
        <p:spPr/>
        <p:txBody>
          <a:bodyPr/>
          <a:lstStyle/>
          <a:p>
            <a:r>
              <a:rPr lang="en-US" dirty="0"/>
              <a:t>This law of liberty promotes action </a:t>
            </a:r>
          </a:p>
        </p:txBody>
      </p:sp>
      <p:sp>
        <p:nvSpPr>
          <p:cNvPr id="3" name="Content Placeholder 2">
            <a:extLst>
              <a:ext uri="{FF2B5EF4-FFF2-40B4-BE49-F238E27FC236}">
                <a16:creationId xmlns:a16="http://schemas.microsoft.com/office/drawing/2014/main" id="{723E1B11-C1B8-9E2E-533D-FD5CA5AB7357}"/>
              </a:ext>
            </a:extLst>
          </p:cNvPr>
          <p:cNvSpPr>
            <a:spLocks noGrp="1"/>
          </p:cNvSpPr>
          <p:nvPr>
            <p:ph idx="1"/>
          </p:nvPr>
        </p:nvSpPr>
        <p:spPr>
          <a:xfrm>
            <a:off x="838201" y="1825625"/>
            <a:ext cx="9392477" cy="4351338"/>
          </a:xfrm>
        </p:spPr>
        <p:txBody>
          <a:bodyPr>
            <a:normAutofit/>
          </a:bodyPr>
          <a:lstStyle/>
          <a:p>
            <a:pPr marL="0" indent="0">
              <a:buNone/>
            </a:pPr>
            <a:r>
              <a:rPr lang="en-US" sz="28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8 If, however, you are fulfilling the royal law according to the Scripture, "YOU SHALL LOVE YOUR NEIGHBOR AS YOURSELF," you are doing well.</a:t>
            </a:r>
          </a:p>
          <a:p>
            <a:r>
              <a:rPr lang="en-US" sz="2800" kern="100" dirty="0">
                <a:latin typeface="Times New Roman" panose="02020603050405020304" pitchFamily="18" charset="0"/>
                <a:ea typeface="Aptos" panose="020B0004020202020204" pitchFamily="34" charset="0"/>
                <a:cs typeface="Times New Roman" panose="02020603050405020304" pitchFamily="18" charset="0"/>
              </a:rPr>
              <a:t>This unique law produces, new decisions, new attitudes and new actions.</a:t>
            </a:r>
          </a:p>
          <a:p>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Paul would agree: </a:t>
            </a:r>
            <a:r>
              <a:rPr lang="en-US" sz="2800" kern="100" dirty="0">
                <a:latin typeface="Times New Roman" panose="02020603050405020304" pitchFamily="18" charset="0"/>
                <a:ea typeface="Aptos" panose="020B0004020202020204" pitchFamily="34" charset="0"/>
                <a:cs typeface="Times New Roman" panose="02020603050405020304" pitchFamily="18" charset="0"/>
              </a:rPr>
              <a:t>Galatians 5:8 </a:t>
            </a:r>
            <a:r>
              <a:rPr lang="en-US" sz="2400" b="1" i="0" baseline="30000" dirty="0">
                <a:solidFill>
                  <a:srgbClr val="000000"/>
                </a:solidFill>
                <a:effectLst/>
                <a:latin typeface="system-ui"/>
              </a:rPr>
              <a:t> </a:t>
            </a:r>
            <a:r>
              <a:rPr lang="en-US" sz="2400" b="1" i="0" dirty="0">
                <a:solidFill>
                  <a:srgbClr val="000000"/>
                </a:solidFill>
                <a:effectLst/>
                <a:latin typeface="system-ui"/>
              </a:rPr>
              <a:t>For you were called to freedom, brothers </a:t>
            </a:r>
            <a:r>
              <a:rPr lang="en-US" sz="2400" b="1" i="1" dirty="0">
                <a:solidFill>
                  <a:srgbClr val="000000"/>
                </a:solidFill>
                <a:effectLst/>
                <a:latin typeface="system-ui"/>
              </a:rPr>
              <a:t>and sisters</a:t>
            </a:r>
            <a:r>
              <a:rPr lang="en-US" sz="2400" b="1" i="0" dirty="0">
                <a:solidFill>
                  <a:srgbClr val="000000"/>
                </a:solidFill>
                <a:effectLst/>
                <a:latin typeface="system-ui"/>
              </a:rPr>
              <a:t>; only </a:t>
            </a:r>
            <a:r>
              <a:rPr lang="en-US" sz="2400" b="1" i="1" dirty="0">
                <a:solidFill>
                  <a:srgbClr val="000000"/>
                </a:solidFill>
                <a:effectLst/>
                <a:latin typeface="system-ui"/>
              </a:rPr>
              <a:t>do</a:t>
            </a:r>
            <a:r>
              <a:rPr lang="en-US" sz="2400" b="1" i="0" dirty="0">
                <a:solidFill>
                  <a:srgbClr val="000000"/>
                </a:solidFill>
                <a:effectLst/>
                <a:latin typeface="system-ui"/>
              </a:rPr>
              <a:t> not </a:t>
            </a:r>
            <a:r>
              <a:rPr lang="en-US" sz="2400" b="1" i="1" dirty="0">
                <a:solidFill>
                  <a:srgbClr val="000000"/>
                </a:solidFill>
                <a:effectLst/>
                <a:latin typeface="system-ui"/>
              </a:rPr>
              <a:t>turn</a:t>
            </a:r>
            <a:r>
              <a:rPr lang="en-US" sz="2400" b="1" i="0" dirty="0">
                <a:solidFill>
                  <a:srgbClr val="000000"/>
                </a:solidFill>
                <a:effectLst/>
                <a:latin typeface="system-ui"/>
              </a:rPr>
              <a:t> your freedom into an opportunity for the flesh, but serve one another through love.</a:t>
            </a:r>
          </a:p>
          <a:p>
            <a:r>
              <a:rPr lang="en-US" sz="2800" kern="100" dirty="0">
                <a:latin typeface="Times New Roman" panose="02020603050405020304" pitchFamily="18" charset="0"/>
                <a:cs typeface="Times New Roman" panose="02020603050405020304" pitchFamily="18" charset="0"/>
              </a:rPr>
              <a:t>Love is the product of the Law of Liberty. </a:t>
            </a:r>
          </a:p>
          <a:p>
            <a:r>
              <a:rPr lang="en-US" sz="2800" kern="100" dirty="0">
                <a:latin typeface="Times New Roman" panose="02020603050405020304" pitchFamily="18" charset="0"/>
                <a:cs typeface="Times New Roman" panose="02020603050405020304" pitchFamily="18" charset="0"/>
              </a:rPr>
              <a:t>Love is the result of our redemption</a:t>
            </a:r>
          </a:p>
          <a:p>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sz="2400" dirty="0"/>
          </a:p>
        </p:txBody>
      </p:sp>
      <p:sp>
        <p:nvSpPr>
          <p:cNvPr id="4" name="TextBox 3">
            <a:extLst>
              <a:ext uri="{FF2B5EF4-FFF2-40B4-BE49-F238E27FC236}">
                <a16:creationId xmlns:a16="http://schemas.microsoft.com/office/drawing/2014/main" id="{D714EE8F-C327-D640-D640-B4614EAA8A6A}"/>
              </a:ext>
            </a:extLst>
          </p:cNvPr>
          <p:cNvSpPr txBox="1"/>
          <p:nvPr/>
        </p:nvSpPr>
        <p:spPr>
          <a:xfrm>
            <a:off x="10230678" y="521625"/>
            <a:ext cx="1500808" cy="3770263"/>
          </a:xfrm>
          <a:prstGeom prst="rect">
            <a:avLst/>
          </a:prstGeom>
          <a:noFill/>
        </p:spPr>
        <p:txBody>
          <a:bodyPr wrap="square" rtlCol="0">
            <a:spAutoFit/>
          </a:bodyPr>
          <a:lstStyle/>
          <a:p>
            <a:r>
              <a:rPr lang="en-US" sz="23900" dirty="0"/>
              <a:t>2</a:t>
            </a:r>
          </a:p>
        </p:txBody>
      </p:sp>
    </p:spTree>
    <p:extLst>
      <p:ext uri="{BB962C8B-B14F-4D97-AF65-F5344CB8AC3E}">
        <p14:creationId xmlns:p14="http://schemas.microsoft.com/office/powerpoint/2010/main" val="1273754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7890C-2DF5-00C1-4F6A-5CF144507179}"/>
              </a:ext>
            </a:extLst>
          </p:cNvPr>
          <p:cNvSpPr>
            <a:spLocks noGrp="1"/>
          </p:cNvSpPr>
          <p:nvPr>
            <p:ph type="title"/>
          </p:nvPr>
        </p:nvSpPr>
        <p:spPr/>
        <p:txBody>
          <a:bodyPr/>
          <a:lstStyle/>
          <a:p>
            <a:r>
              <a:rPr lang="en-US" dirty="0"/>
              <a:t>This law of liberty promotes action </a:t>
            </a:r>
          </a:p>
        </p:txBody>
      </p:sp>
      <p:sp>
        <p:nvSpPr>
          <p:cNvPr id="3" name="Content Placeholder 2">
            <a:extLst>
              <a:ext uri="{FF2B5EF4-FFF2-40B4-BE49-F238E27FC236}">
                <a16:creationId xmlns:a16="http://schemas.microsoft.com/office/drawing/2014/main" id="{723E1B11-C1B8-9E2E-533D-FD5CA5AB7357}"/>
              </a:ext>
            </a:extLst>
          </p:cNvPr>
          <p:cNvSpPr>
            <a:spLocks noGrp="1"/>
          </p:cNvSpPr>
          <p:nvPr>
            <p:ph idx="1"/>
          </p:nvPr>
        </p:nvSpPr>
        <p:spPr>
          <a:xfrm>
            <a:off x="838201" y="1825625"/>
            <a:ext cx="9392477" cy="4351338"/>
          </a:xfrm>
        </p:spPr>
        <p:txBody>
          <a:bodyPr>
            <a:normAutofit/>
          </a:bodyPr>
          <a:lstStyle/>
          <a:p>
            <a:pPr marL="0" indent="0">
              <a:buNone/>
            </a:pPr>
            <a:r>
              <a:rPr lang="en-US" sz="2800"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8 If, however, you are fulfilling the royal law according to the Scripture, "YOU SHALL LOVE YOUR NEIGHBOR AS YOURSELF," you are doing well.</a:t>
            </a:r>
          </a:p>
          <a:p>
            <a:r>
              <a:rPr lang="en-US" sz="2800" kern="100" dirty="0">
                <a:latin typeface="Times New Roman" panose="02020603050405020304" pitchFamily="18" charset="0"/>
                <a:ea typeface="Aptos" panose="020B0004020202020204" pitchFamily="34" charset="0"/>
                <a:cs typeface="Times New Roman" panose="02020603050405020304" pitchFamily="18" charset="0"/>
              </a:rPr>
              <a:t>This unique law produces, new decisions, new attitudes and new actions.</a:t>
            </a:r>
          </a:p>
          <a:p>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Paul would agree: </a:t>
            </a:r>
            <a:r>
              <a:rPr lang="en-US" sz="2800" kern="100" dirty="0">
                <a:latin typeface="Times New Roman" panose="02020603050405020304" pitchFamily="18" charset="0"/>
                <a:ea typeface="Aptos" panose="020B0004020202020204" pitchFamily="34" charset="0"/>
                <a:cs typeface="Times New Roman" panose="02020603050405020304" pitchFamily="18" charset="0"/>
              </a:rPr>
              <a:t>Galatians 5:8 </a:t>
            </a:r>
            <a:r>
              <a:rPr lang="en-US" sz="2400" b="1" i="0" baseline="30000" dirty="0">
                <a:solidFill>
                  <a:srgbClr val="000000"/>
                </a:solidFill>
                <a:effectLst/>
                <a:latin typeface="system-ui"/>
              </a:rPr>
              <a:t> </a:t>
            </a:r>
            <a:r>
              <a:rPr lang="en-US" sz="2400" b="1" i="0" dirty="0">
                <a:solidFill>
                  <a:srgbClr val="000000"/>
                </a:solidFill>
                <a:effectLst/>
                <a:latin typeface="system-ui"/>
              </a:rPr>
              <a:t>For you were called to freedom, brothers </a:t>
            </a:r>
            <a:r>
              <a:rPr lang="en-US" sz="2400" b="1" i="1" dirty="0">
                <a:solidFill>
                  <a:srgbClr val="000000"/>
                </a:solidFill>
                <a:effectLst/>
                <a:latin typeface="system-ui"/>
              </a:rPr>
              <a:t>and sisters</a:t>
            </a:r>
            <a:r>
              <a:rPr lang="en-US" sz="2400" b="1" i="0" dirty="0">
                <a:solidFill>
                  <a:srgbClr val="000000"/>
                </a:solidFill>
                <a:effectLst/>
                <a:latin typeface="system-ui"/>
              </a:rPr>
              <a:t>; only </a:t>
            </a:r>
            <a:r>
              <a:rPr lang="en-US" sz="2400" b="1" i="1" dirty="0">
                <a:solidFill>
                  <a:srgbClr val="000000"/>
                </a:solidFill>
                <a:effectLst/>
                <a:latin typeface="system-ui"/>
              </a:rPr>
              <a:t>do</a:t>
            </a:r>
            <a:r>
              <a:rPr lang="en-US" sz="2400" b="1" i="0" dirty="0">
                <a:solidFill>
                  <a:srgbClr val="000000"/>
                </a:solidFill>
                <a:effectLst/>
                <a:latin typeface="system-ui"/>
              </a:rPr>
              <a:t> not </a:t>
            </a:r>
            <a:r>
              <a:rPr lang="en-US" sz="2400" b="1" i="1" dirty="0">
                <a:solidFill>
                  <a:srgbClr val="000000"/>
                </a:solidFill>
                <a:effectLst/>
                <a:latin typeface="system-ui"/>
              </a:rPr>
              <a:t>turn</a:t>
            </a:r>
            <a:r>
              <a:rPr lang="en-US" sz="2400" b="1" i="0" dirty="0">
                <a:solidFill>
                  <a:srgbClr val="000000"/>
                </a:solidFill>
                <a:effectLst/>
                <a:latin typeface="system-ui"/>
              </a:rPr>
              <a:t> your freedom into an opportunity for the flesh, but serve one another through love.</a:t>
            </a:r>
          </a:p>
          <a:p>
            <a:r>
              <a:rPr lang="en-US" sz="2800" kern="100" dirty="0">
                <a:latin typeface="Times New Roman" panose="02020603050405020304" pitchFamily="18" charset="0"/>
                <a:cs typeface="Times New Roman" panose="02020603050405020304" pitchFamily="18" charset="0"/>
              </a:rPr>
              <a:t>Love is the product of the Law of Liberty. </a:t>
            </a:r>
          </a:p>
          <a:p>
            <a:r>
              <a:rPr lang="en-US" sz="2800" kern="100" dirty="0">
                <a:latin typeface="Times New Roman" panose="02020603050405020304" pitchFamily="18" charset="0"/>
                <a:cs typeface="Times New Roman" panose="02020603050405020304" pitchFamily="18" charset="0"/>
              </a:rPr>
              <a:t>Love is the result of our redemption</a:t>
            </a:r>
          </a:p>
          <a:p>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sz="2400" dirty="0"/>
          </a:p>
        </p:txBody>
      </p:sp>
      <p:sp>
        <p:nvSpPr>
          <p:cNvPr id="4" name="TextBox 3">
            <a:extLst>
              <a:ext uri="{FF2B5EF4-FFF2-40B4-BE49-F238E27FC236}">
                <a16:creationId xmlns:a16="http://schemas.microsoft.com/office/drawing/2014/main" id="{D714EE8F-C327-D640-D640-B4614EAA8A6A}"/>
              </a:ext>
            </a:extLst>
          </p:cNvPr>
          <p:cNvSpPr txBox="1"/>
          <p:nvPr/>
        </p:nvSpPr>
        <p:spPr>
          <a:xfrm>
            <a:off x="10230678" y="521625"/>
            <a:ext cx="1500808" cy="3770263"/>
          </a:xfrm>
          <a:prstGeom prst="rect">
            <a:avLst/>
          </a:prstGeom>
          <a:noFill/>
        </p:spPr>
        <p:txBody>
          <a:bodyPr wrap="square" rtlCol="0">
            <a:spAutoFit/>
          </a:bodyPr>
          <a:lstStyle/>
          <a:p>
            <a:r>
              <a:rPr lang="en-US" sz="23900" dirty="0"/>
              <a:t>3</a:t>
            </a:r>
          </a:p>
        </p:txBody>
      </p:sp>
    </p:spTree>
    <p:extLst>
      <p:ext uri="{BB962C8B-B14F-4D97-AF65-F5344CB8AC3E}">
        <p14:creationId xmlns:p14="http://schemas.microsoft.com/office/powerpoint/2010/main" val="618927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1CCB7-FB58-2B97-79F0-AEA778ACA37D}"/>
              </a:ext>
            </a:extLst>
          </p:cNvPr>
          <p:cNvSpPr>
            <a:spLocks noGrp="1"/>
          </p:cNvSpPr>
          <p:nvPr>
            <p:ph type="title"/>
          </p:nvPr>
        </p:nvSpPr>
        <p:spPr/>
        <p:txBody>
          <a:bodyPr/>
          <a:lstStyle/>
          <a:p>
            <a:r>
              <a:rPr lang="en-US" dirty="0"/>
              <a:t>SEVEN THOUGHTS OF SUPPORT</a:t>
            </a:r>
          </a:p>
        </p:txBody>
      </p:sp>
      <p:sp>
        <p:nvSpPr>
          <p:cNvPr id="3" name="Content Placeholder 2">
            <a:extLst>
              <a:ext uri="{FF2B5EF4-FFF2-40B4-BE49-F238E27FC236}">
                <a16:creationId xmlns:a16="http://schemas.microsoft.com/office/drawing/2014/main" id="{7E0915B2-4E68-CFB6-449D-EEC184A2E7AF}"/>
              </a:ext>
            </a:extLst>
          </p:cNvPr>
          <p:cNvSpPr>
            <a:spLocks noGrp="1"/>
          </p:cNvSpPr>
          <p:nvPr>
            <p:ph idx="1"/>
          </p:nvPr>
        </p:nvSpPr>
        <p:spPr/>
        <p:txBody>
          <a:bodyPr/>
          <a:lstStyle/>
          <a:p>
            <a:pPr marL="457200" indent="-457200">
              <a:buFont typeface="+mj-lt"/>
              <a:buAutoNum type="arabicPeriod"/>
            </a:pPr>
            <a:r>
              <a:rPr lang="en-US" dirty="0"/>
              <a:t>V 1 Partiality contradicts our faith in Jesus as the Lord of Glory</a:t>
            </a:r>
          </a:p>
          <a:p>
            <a:pPr marL="457200" indent="-457200">
              <a:buFont typeface="+mj-lt"/>
              <a:buAutoNum type="arabicPeriod"/>
            </a:pPr>
            <a:r>
              <a:rPr lang="en-US" dirty="0"/>
              <a:t>V 2-4 Partiality reveals a judgmental heart and behind it evil thinking</a:t>
            </a:r>
          </a:p>
          <a:p>
            <a:pPr marL="457200" indent="-457200">
              <a:buFont typeface="+mj-lt"/>
              <a:buAutoNum type="arabicPeriod"/>
            </a:pPr>
            <a:r>
              <a:rPr lang="en-US" dirty="0"/>
              <a:t>V 5 Partiality is not exhibiting God’s heart because God has chosen to display it to all</a:t>
            </a:r>
          </a:p>
          <a:p>
            <a:pPr marL="457200" indent="-457200">
              <a:buFont typeface="+mj-lt"/>
              <a:buAutoNum type="arabicPeriod"/>
            </a:pPr>
            <a:r>
              <a:rPr lang="en-US" dirty="0"/>
              <a:t>V 6a Partiality takes away what little honor you have</a:t>
            </a:r>
          </a:p>
          <a:p>
            <a:pPr marL="457200" indent="-457200">
              <a:buFont typeface="+mj-lt"/>
              <a:buAutoNum type="arabicPeriod"/>
            </a:pPr>
            <a:r>
              <a:rPr lang="en-US" dirty="0"/>
              <a:t>V 6b-7 Partiality becomes your enemy causing exploitation.</a:t>
            </a:r>
          </a:p>
          <a:p>
            <a:pPr marL="457200" indent="-457200">
              <a:buFont typeface="+mj-lt"/>
              <a:buAutoNum type="arabicPeriod"/>
            </a:pPr>
            <a:r>
              <a:rPr lang="en-US" dirty="0"/>
              <a:t>V 9-11 Partiality makes you a transgressor of the Law of Freedom</a:t>
            </a:r>
          </a:p>
          <a:p>
            <a:pPr marL="457200" indent="-457200">
              <a:buFont typeface="+mj-lt"/>
              <a:buAutoNum type="arabicPeriod"/>
            </a:pPr>
            <a:r>
              <a:rPr lang="en-US" dirty="0"/>
              <a:t>Partiality is not mercy, and without mercy we will perish. </a:t>
            </a:r>
          </a:p>
        </p:txBody>
      </p:sp>
    </p:spTree>
    <p:extLst>
      <p:ext uri="{BB962C8B-B14F-4D97-AF65-F5344CB8AC3E}">
        <p14:creationId xmlns:p14="http://schemas.microsoft.com/office/powerpoint/2010/main" val="678295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5A9611-693B-3045-35ED-E286D8475B0F}"/>
              </a:ext>
            </a:extLst>
          </p:cNvPr>
          <p:cNvSpPr>
            <a:spLocks noGrp="1"/>
          </p:cNvSpPr>
          <p:nvPr>
            <p:ph idx="1"/>
          </p:nvPr>
        </p:nvSpPr>
        <p:spPr>
          <a:xfrm>
            <a:off x="356063" y="211974"/>
            <a:ext cx="10515600" cy="6434051"/>
          </a:xfrm>
          <a:solidFill>
            <a:schemeClr val="tx1">
              <a:lumMod val="95000"/>
              <a:lumOff val="5000"/>
            </a:schemeClr>
          </a:solidFill>
        </p:spPr>
        <p:txBody>
          <a:bodyPr>
            <a:normAutofit/>
          </a:bodyPr>
          <a:lstStyle/>
          <a:p>
            <a:pPr marL="0" marR="0" indent="0">
              <a:spcBef>
                <a:spcPts val="0"/>
              </a:spcBef>
              <a:spcAft>
                <a:spcPts val="0"/>
              </a:spcAft>
              <a:buNone/>
            </a:pPr>
            <a:r>
              <a:rPr lang="en-US" sz="2000" b="1" kern="100" dirty="0">
                <a:solidFill>
                  <a:schemeClr val="bg1">
                    <a:lumMod val="95000"/>
                  </a:schemeClr>
                </a:solidFill>
                <a:effectLst/>
                <a:latin typeface="Times New Roman" panose="02020603050405020304" pitchFamily="18" charset="0"/>
                <a:ea typeface="Aptos" panose="020B0004020202020204" pitchFamily="34" charset="0"/>
                <a:cs typeface="Times New Roman" panose="02020603050405020304" pitchFamily="18" charset="0"/>
              </a:rPr>
              <a:t>1 My brothers and sisters, do not hold your faith in our glorious Lord Jesus Christ with an attitude of personal favoritism. </a:t>
            </a:r>
            <a:endParaRPr lang="en-US" sz="2000" kern="100" dirty="0">
              <a:solidFill>
                <a:schemeClr val="bg1">
                  <a:lumMod val="9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0" marR="0" indent="0">
              <a:spcBef>
                <a:spcPts val="0"/>
              </a:spcBef>
              <a:spcAft>
                <a:spcPts val="0"/>
              </a:spcAft>
              <a:buNone/>
            </a:pPr>
            <a:r>
              <a:rPr lang="en-US" sz="2000" b="1" kern="100" dirty="0">
                <a:solidFill>
                  <a:schemeClr val="bg1">
                    <a:lumMod val="95000"/>
                  </a:schemeClr>
                </a:solidFill>
                <a:effectLst/>
                <a:latin typeface="Times New Roman" panose="02020603050405020304" pitchFamily="18" charset="0"/>
                <a:ea typeface="Aptos" panose="020B0004020202020204" pitchFamily="34" charset="0"/>
                <a:cs typeface="Times New Roman" panose="02020603050405020304" pitchFamily="18" charset="0"/>
              </a:rPr>
              <a:t>2 For if a man comes into your assembly with a gold ring and is dressed in bright clothes, and a poor man in dirty clothes also comes in,</a:t>
            </a:r>
            <a:endParaRPr lang="en-US" sz="2000" kern="100" dirty="0">
              <a:solidFill>
                <a:schemeClr val="bg1">
                  <a:lumMod val="9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0" marR="0" indent="0">
              <a:spcBef>
                <a:spcPts val="0"/>
              </a:spcBef>
              <a:spcAft>
                <a:spcPts val="0"/>
              </a:spcAft>
              <a:buNone/>
            </a:pPr>
            <a:r>
              <a:rPr lang="en-US" sz="2000" b="1" kern="100" dirty="0">
                <a:solidFill>
                  <a:schemeClr val="bg1">
                    <a:lumMod val="95000"/>
                  </a:schemeClr>
                </a:solidFill>
                <a:effectLst/>
                <a:latin typeface="Times New Roman" panose="02020603050405020304" pitchFamily="18" charset="0"/>
                <a:ea typeface="Aptos" panose="020B0004020202020204" pitchFamily="34" charset="0"/>
                <a:cs typeface="Times New Roman" panose="02020603050405020304" pitchFamily="18" charset="0"/>
              </a:rPr>
              <a:t>3 and you pay special attention to the one who is wearing the bright clothes, and say, "You sit here in a good place," and you say to the poor man, "You stand over there, or sit down by my footstool," </a:t>
            </a:r>
            <a:endParaRPr lang="en-US" sz="2000" kern="100" dirty="0">
              <a:solidFill>
                <a:schemeClr val="bg1">
                  <a:lumMod val="9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0" marR="0" indent="0">
              <a:spcBef>
                <a:spcPts val="0"/>
              </a:spcBef>
              <a:spcAft>
                <a:spcPts val="0"/>
              </a:spcAft>
              <a:buNone/>
            </a:pPr>
            <a:r>
              <a:rPr lang="en-US" sz="2000" b="1" kern="100" dirty="0">
                <a:solidFill>
                  <a:schemeClr val="bg1">
                    <a:lumMod val="95000"/>
                  </a:schemeClr>
                </a:solidFill>
                <a:effectLst/>
                <a:latin typeface="Times New Roman" panose="02020603050405020304" pitchFamily="18" charset="0"/>
                <a:ea typeface="Aptos" panose="020B0004020202020204" pitchFamily="34" charset="0"/>
                <a:cs typeface="Times New Roman" panose="02020603050405020304" pitchFamily="18" charset="0"/>
              </a:rPr>
              <a:t>4 have you not made distinctions among yourselves, and become judges with evil motives?</a:t>
            </a:r>
            <a:endParaRPr lang="en-US" sz="2000" kern="100" dirty="0">
              <a:solidFill>
                <a:schemeClr val="bg1">
                  <a:lumMod val="9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0" marR="0" indent="0">
              <a:spcBef>
                <a:spcPts val="0"/>
              </a:spcBef>
              <a:spcAft>
                <a:spcPts val="0"/>
              </a:spcAft>
              <a:buNone/>
            </a:pPr>
            <a:r>
              <a:rPr lang="en-US" sz="2000" b="1" kern="100" dirty="0">
                <a:solidFill>
                  <a:schemeClr val="bg1">
                    <a:lumMod val="95000"/>
                  </a:schemeClr>
                </a:solidFill>
                <a:effectLst/>
                <a:latin typeface="Times New Roman" panose="02020603050405020304" pitchFamily="18" charset="0"/>
                <a:ea typeface="Aptos" panose="020B0004020202020204" pitchFamily="34" charset="0"/>
                <a:cs typeface="Times New Roman" panose="02020603050405020304" pitchFamily="18" charset="0"/>
              </a:rPr>
              <a:t>5 Listen, my beloved brothers and sisters: did God not choose the poor of this world to be rich in faith and heirs of the kingdom which He promised to those who love Him?</a:t>
            </a:r>
            <a:endParaRPr lang="en-US" sz="2000" kern="100" dirty="0">
              <a:solidFill>
                <a:schemeClr val="bg1">
                  <a:lumMod val="9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0" marR="0" indent="0">
              <a:spcBef>
                <a:spcPts val="0"/>
              </a:spcBef>
              <a:spcAft>
                <a:spcPts val="0"/>
              </a:spcAft>
              <a:buNone/>
            </a:pPr>
            <a:r>
              <a:rPr lang="en-US" sz="2000" b="1" kern="100" dirty="0">
                <a:solidFill>
                  <a:schemeClr val="bg1">
                    <a:lumMod val="95000"/>
                  </a:schemeClr>
                </a:solidFill>
                <a:effectLst/>
                <a:latin typeface="Times New Roman" panose="02020603050405020304" pitchFamily="18" charset="0"/>
                <a:ea typeface="Aptos" panose="020B0004020202020204" pitchFamily="34" charset="0"/>
                <a:cs typeface="Times New Roman" panose="02020603050405020304" pitchFamily="18" charset="0"/>
              </a:rPr>
              <a:t>6 But you have dishonored the poor man. Is it not the rich who oppress you and personally drag you into court?</a:t>
            </a:r>
            <a:endParaRPr lang="en-US" sz="2000" kern="100" dirty="0">
              <a:solidFill>
                <a:schemeClr val="bg1">
                  <a:lumMod val="9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0" marR="0" indent="0">
              <a:spcBef>
                <a:spcPts val="0"/>
              </a:spcBef>
              <a:spcAft>
                <a:spcPts val="0"/>
              </a:spcAft>
              <a:buNone/>
            </a:pPr>
            <a:r>
              <a:rPr lang="en-US" sz="2000" b="1" kern="100" dirty="0">
                <a:solidFill>
                  <a:schemeClr val="bg1">
                    <a:lumMod val="95000"/>
                  </a:schemeClr>
                </a:solidFill>
                <a:effectLst/>
                <a:latin typeface="Times New Roman" panose="02020603050405020304" pitchFamily="18" charset="0"/>
                <a:ea typeface="Aptos" panose="020B0004020202020204" pitchFamily="34" charset="0"/>
                <a:cs typeface="Times New Roman" panose="02020603050405020304" pitchFamily="18" charset="0"/>
              </a:rPr>
              <a:t>7 Do they not blaspheme the good name by which you have been called? </a:t>
            </a:r>
            <a:endParaRPr lang="en-US" sz="2000" kern="100" dirty="0">
              <a:solidFill>
                <a:schemeClr val="bg1">
                  <a:lumMod val="9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0" marR="0" indent="0">
              <a:spcBef>
                <a:spcPts val="0"/>
              </a:spcBef>
              <a:spcAft>
                <a:spcPts val="0"/>
              </a:spcAft>
              <a:buNone/>
            </a:pPr>
            <a:r>
              <a:rPr lang="en-US" sz="2000" b="1" kern="100" dirty="0">
                <a:solidFill>
                  <a:schemeClr val="bg1">
                    <a:lumMod val="95000"/>
                  </a:schemeClr>
                </a:solidFill>
                <a:effectLst/>
                <a:latin typeface="Times New Roman" panose="02020603050405020304" pitchFamily="18" charset="0"/>
                <a:ea typeface="Aptos" panose="020B0004020202020204" pitchFamily="34" charset="0"/>
                <a:cs typeface="Times New Roman" panose="02020603050405020304" pitchFamily="18" charset="0"/>
              </a:rPr>
              <a:t>8 If, however, you are fulfilling the royal law according to the Scripture, "YOU SHALL LOVE YOUR NEIGHBOR AS YOURSELF," you are doing well.</a:t>
            </a:r>
            <a:endParaRPr lang="en-US" sz="2000" kern="100" dirty="0">
              <a:solidFill>
                <a:schemeClr val="bg1">
                  <a:lumMod val="9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0" marR="0" indent="0">
              <a:spcBef>
                <a:spcPts val="0"/>
              </a:spcBef>
              <a:spcAft>
                <a:spcPts val="0"/>
              </a:spcAft>
              <a:buNone/>
            </a:pPr>
            <a:r>
              <a:rPr lang="en-US" sz="2000" b="1" kern="100" dirty="0">
                <a:solidFill>
                  <a:schemeClr val="bg1">
                    <a:lumMod val="95000"/>
                  </a:schemeClr>
                </a:solidFill>
                <a:effectLst/>
                <a:latin typeface="Times New Roman" panose="02020603050405020304" pitchFamily="18" charset="0"/>
                <a:ea typeface="Aptos" panose="020B0004020202020204" pitchFamily="34" charset="0"/>
                <a:cs typeface="Times New Roman" panose="02020603050405020304" pitchFamily="18" charset="0"/>
              </a:rPr>
              <a:t>9 But if you show partiality, you are committing sin and are convicted by the Law as violators.</a:t>
            </a:r>
            <a:endParaRPr lang="en-US" sz="2000" kern="100" dirty="0">
              <a:solidFill>
                <a:schemeClr val="bg1">
                  <a:lumMod val="9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0" marR="0" indent="0">
              <a:spcBef>
                <a:spcPts val="0"/>
              </a:spcBef>
              <a:spcAft>
                <a:spcPts val="0"/>
              </a:spcAft>
              <a:buNone/>
            </a:pPr>
            <a:r>
              <a:rPr lang="en-US" sz="2000" b="1" kern="100" dirty="0">
                <a:solidFill>
                  <a:schemeClr val="bg1">
                    <a:lumMod val="95000"/>
                  </a:schemeClr>
                </a:solidFill>
                <a:effectLst/>
                <a:latin typeface="Times New Roman" panose="02020603050405020304" pitchFamily="18" charset="0"/>
                <a:ea typeface="Aptos" panose="020B0004020202020204" pitchFamily="34" charset="0"/>
                <a:cs typeface="Times New Roman" panose="02020603050405020304" pitchFamily="18" charset="0"/>
              </a:rPr>
              <a:t>10 For whoever keeps the whole Law, yet stumbles in one point, has become guilty of all.</a:t>
            </a:r>
            <a:endParaRPr lang="en-US" sz="2000" kern="100" dirty="0">
              <a:solidFill>
                <a:schemeClr val="bg1">
                  <a:lumMod val="9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0" marR="0" indent="0">
              <a:spcBef>
                <a:spcPts val="0"/>
              </a:spcBef>
              <a:spcAft>
                <a:spcPts val="0"/>
              </a:spcAft>
              <a:buNone/>
            </a:pPr>
            <a:r>
              <a:rPr lang="en-US" sz="2000" b="1" kern="100" dirty="0">
                <a:solidFill>
                  <a:schemeClr val="bg1">
                    <a:lumMod val="95000"/>
                  </a:schemeClr>
                </a:solidFill>
                <a:effectLst/>
                <a:latin typeface="Times New Roman" panose="02020603050405020304" pitchFamily="18" charset="0"/>
                <a:ea typeface="Aptos" panose="020B0004020202020204" pitchFamily="34" charset="0"/>
                <a:cs typeface="Times New Roman" panose="02020603050405020304" pitchFamily="18" charset="0"/>
              </a:rPr>
              <a:t>11 For He who said, "DO NOT COMMIT ADULTERY," also said, "DO NOT MURDER." Now if you do not commit adultery, but do murder, you have become a violator of the Law.</a:t>
            </a:r>
            <a:endParaRPr lang="en-US" sz="2000" kern="100" dirty="0">
              <a:solidFill>
                <a:schemeClr val="bg1">
                  <a:lumMod val="9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0" marR="0" indent="0">
              <a:spcBef>
                <a:spcPts val="0"/>
              </a:spcBef>
              <a:spcAft>
                <a:spcPts val="0"/>
              </a:spcAft>
              <a:buNone/>
            </a:pPr>
            <a:r>
              <a:rPr lang="en-US" sz="2000" b="1" kern="100" dirty="0">
                <a:solidFill>
                  <a:schemeClr val="bg1">
                    <a:lumMod val="95000"/>
                  </a:schemeClr>
                </a:solidFill>
                <a:effectLst/>
                <a:latin typeface="Times New Roman" panose="02020603050405020304" pitchFamily="18" charset="0"/>
                <a:ea typeface="Aptos" panose="020B0004020202020204" pitchFamily="34" charset="0"/>
                <a:cs typeface="Times New Roman" panose="02020603050405020304" pitchFamily="18" charset="0"/>
              </a:rPr>
              <a:t>12 So speak, and so act, as those who are to be judged by the law of freedom.</a:t>
            </a:r>
            <a:endParaRPr lang="en-US" sz="2000" kern="100" dirty="0">
              <a:solidFill>
                <a:schemeClr val="bg1">
                  <a:lumMod val="9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0" marR="0" indent="0">
              <a:spcBef>
                <a:spcPts val="0"/>
              </a:spcBef>
              <a:spcAft>
                <a:spcPts val="0"/>
              </a:spcAft>
              <a:buNone/>
            </a:pPr>
            <a:r>
              <a:rPr lang="en-US" sz="2000" b="1" kern="100" dirty="0">
                <a:solidFill>
                  <a:schemeClr val="bg1">
                    <a:lumMod val="95000"/>
                  </a:schemeClr>
                </a:solidFill>
                <a:effectLst/>
                <a:latin typeface="Times New Roman" panose="02020603050405020304" pitchFamily="18" charset="0"/>
                <a:ea typeface="Aptos" panose="020B0004020202020204" pitchFamily="34" charset="0"/>
                <a:cs typeface="Times New Roman" panose="02020603050405020304" pitchFamily="18" charset="0"/>
              </a:rPr>
              <a:t>13 For judgment will be merciless to one who has shown no mercy; mercy triumphs over judgment.</a:t>
            </a:r>
            <a:endParaRPr lang="en-US" sz="2000" kern="100" dirty="0">
              <a:solidFill>
                <a:schemeClr val="bg1">
                  <a:lumMod val="9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F7BA3430-2A02-390B-5377-1E05E831193E}"/>
              </a:ext>
            </a:extLst>
          </p:cNvPr>
          <p:cNvSpPr txBox="1"/>
          <p:nvPr/>
        </p:nvSpPr>
        <p:spPr>
          <a:xfrm rot="5400000">
            <a:off x="9597150" y="2576947"/>
            <a:ext cx="3646576" cy="830997"/>
          </a:xfrm>
          <a:prstGeom prst="rect">
            <a:avLst/>
          </a:prstGeom>
          <a:noFill/>
        </p:spPr>
        <p:txBody>
          <a:bodyPr wrap="none" rtlCol="0">
            <a:spAutoFit/>
          </a:bodyPr>
          <a:lstStyle/>
          <a:p>
            <a:r>
              <a:rPr lang="en-US" sz="4800" dirty="0"/>
              <a:t>James 2:1-13</a:t>
            </a:r>
          </a:p>
        </p:txBody>
      </p:sp>
    </p:spTree>
    <p:extLst>
      <p:ext uri="{BB962C8B-B14F-4D97-AF65-F5344CB8AC3E}">
        <p14:creationId xmlns:p14="http://schemas.microsoft.com/office/powerpoint/2010/main" val="3638789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08952-4AAC-DDB0-C5E3-C062F01FFF63}"/>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549F456E-AA58-7C90-F5E9-9CA2B9CBBCF6}"/>
              </a:ext>
            </a:extLst>
          </p:cNvPr>
          <p:cNvSpPr>
            <a:spLocks noGrp="1"/>
          </p:cNvSpPr>
          <p:nvPr>
            <p:ph idx="1"/>
          </p:nvPr>
        </p:nvSpPr>
        <p:spPr/>
        <p:txBody>
          <a:bodyPr/>
          <a:lstStyle/>
          <a:p>
            <a:r>
              <a:rPr lang="en-US" dirty="0"/>
              <a:t>Review</a:t>
            </a:r>
          </a:p>
          <a:p>
            <a:pPr lvl="1"/>
            <a:r>
              <a:rPr lang="en-US" dirty="0"/>
              <a:t>Last major section Quick to hear, Slow to speak, Slow to anger.</a:t>
            </a:r>
          </a:p>
          <a:p>
            <a:pPr lvl="1"/>
            <a:r>
              <a:rPr lang="en-US" dirty="0"/>
              <a:t>Each of these conscious decisions are MORAL. They are moral because there is well written and expressed law, command, or statute setting each of these as mandated.</a:t>
            </a:r>
          </a:p>
          <a:p>
            <a:pPr lvl="1"/>
            <a:r>
              <a:rPr lang="en-US" dirty="0"/>
              <a:t>Each places an expected moral limit on reaction to someone else</a:t>
            </a:r>
          </a:p>
          <a:p>
            <a:pPr lvl="1"/>
            <a:r>
              <a:rPr lang="en-US" dirty="0"/>
              <a:t>James 1:26 If anyone thinks himself to be religious yet does not bridle his tongue but deceives his own heart, this person's religion is worthless.</a:t>
            </a:r>
          </a:p>
          <a:p>
            <a:r>
              <a:rPr lang="en-US" dirty="0"/>
              <a:t>Background</a:t>
            </a:r>
          </a:p>
          <a:p>
            <a:pPr lvl="1"/>
            <a:r>
              <a:rPr lang="en-US" dirty="0"/>
              <a:t>James seems to be extremely disturbed by the moral and emotional actions by the Christian Jewish church. </a:t>
            </a:r>
          </a:p>
        </p:txBody>
      </p:sp>
    </p:spTree>
    <p:extLst>
      <p:ext uri="{BB962C8B-B14F-4D97-AF65-F5344CB8AC3E}">
        <p14:creationId xmlns:p14="http://schemas.microsoft.com/office/powerpoint/2010/main" val="3221128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9195BE27-C6F0-DC3F-B84C-4ED487C6752D}"/>
              </a:ext>
            </a:extLst>
          </p:cNvPr>
          <p:cNvSpPr/>
          <p:nvPr/>
        </p:nvSpPr>
        <p:spPr>
          <a:xfrm>
            <a:off x="4873487" y="419097"/>
            <a:ext cx="5496339" cy="5496339"/>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sz="3200"/>
          </a:p>
        </p:txBody>
      </p:sp>
      <p:sp>
        <p:nvSpPr>
          <p:cNvPr id="16" name="Oval 15">
            <a:extLst>
              <a:ext uri="{FF2B5EF4-FFF2-40B4-BE49-F238E27FC236}">
                <a16:creationId xmlns:a16="http://schemas.microsoft.com/office/drawing/2014/main" id="{CBF8872A-C6E5-09A9-119B-A88F79D72A89}"/>
              </a:ext>
            </a:extLst>
          </p:cNvPr>
          <p:cNvSpPr/>
          <p:nvPr/>
        </p:nvSpPr>
        <p:spPr>
          <a:xfrm>
            <a:off x="1547191" y="419097"/>
            <a:ext cx="5496339" cy="5496339"/>
          </a:xfrm>
          <a:prstGeom prst="ellipse">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path path="circle">
              <a:fillToRect r="100000" b="100000"/>
            </a:path>
            <a:tileRect l="-100000" t="-100000"/>
          </a:gra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5DC26D4-2A32-097C-84D9-7D692F7C2D6E}"/>
              </a:ext>
            </a:extLst>
          </p:cNvPr>
          <p:cNvSpPr/>
          <p:nvPr/>
        </p:nvSpPr>
        <p:spPr>
          <a:xfrm>
            <a:off x="4880113" y="419098"/>
            <a:ext cx="5496339" cy="5496339"/>
          </a:xfrm>
          <a:prstGeom prst="ellipse">
            <a:avLst/>
          </a:prstGeom>
          <a:no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42771C-C811-2417-0875-9A0F66A36A27}"/>
              </a:ext>
            </a:extLst>
          </p:cNvPr>
          <p:cNvSpPr txBox="1"/>
          <p:nvPr/>
        </p:nvSpPr>
        <p:spPr>
          <a:xfrm>
            <a:off x="2050774" y="1751493"/>
            <a:ext cx="2782956" cy="584775"/>
          </a:xfrm>
          <a:prstGeom prst="rect">
            <a:avLst/>
          </a:prstGeom>
          <a:noFill/>
        </p:spPr>
        <p:txBody>
          <a:bodyPr wrap="square" rtlCol="0">
            <a:spAutoFit/>
          </a:bodyPr>
          <a:lstStyle/>
          <a:p>
            <a:pPr algn="ctr"/>
            <a:r>
              <a:rPr lang="en-US" sz="3200" dirty="0"/>
              <a:t>Spirituality</a:t>
            </a:r>
          </a:p>
        </p:txBody>
      </p:sp>
      <p:sp>
        <p:nvSpPr>
          <p:cNvPr id="19" name="TextBox 18">
            <a:extLst>
              <a:ext uri="{FF2B5EF4-FFF2-40B4-BE49-F238E27FC236}">
                <a16:creationId xmlns:a16="http://schemas.microsoft.com/office/drawing/2014/main" id="{FBB8327A-4C00-DCB3-9453-4AC768032B51}"/>
              </a:ext>
            </a:extLst>
          </p:cNvPr>
          <p:cNvSpPr txBox="1"/>
          <p:nvPr/>
        </p:nvSpPr>
        <p:spPr>
          <a:xfrm>
            <a:off x="7075999" y="1751493"/>
            <a:ext cx="2782956" cy="584775"/>
          </a:xfrm>
          <a:prstGeom prst="rect">
            <a:avLst/>
          </a:prstGeom>
          <a:noFill/>
        </p:spPr>
        <p:txBody>
          <a:bodyPr wrap="square" rtlCol="0">
            <a:spAutoFit/>
          </a:bodyPr>
          <a:lstStyle/>
          <a:p>
            <a:pPr algn="ctr"/>
            <a:r>
              <a:rPr lang="en-US" sz="3200" dirty="0"/>
              <a:t>Religion</a:t>
            </a:r>
          </a:p>
        </p:txBody>
      </p:sp>
      <p:sp>
        <p:nvSpPr>
          <p:cNvPr id="20" name="TextBox 19">
            <a:extLst>
              <a:ext uri="{FF2B5EF4-FFF2-40B4-BE49-F238E27FC236}">
                <a16:creationId xmlns:a16="http://schemas.microsoft.com/office/drawing/2014/main" id="{930CE074-97E1-408F-9B6C-F7B273A8BF90}"/>
              </a:ext>
            </a:extLst>
          </p:cNvPr>
          <p:cNvSpPr txBox="1"/>
          <p:nvPr/>
        </p:nvSpPr>
        <p:spPr>
          <a:xfrm>
            <a:off x="1815548" y="2412602"/>
            <a:ext cx="3253409" cy="2862322"/>
          </a:xfrm>
          <a:prstGeom prst="rect">
            <a:avLst/>
          </a:prstGeom>
          <a:noFill/>
        </p:spPr>
        <p:txBody>
          <a:bodyPr wrap="square" rtlCol="0">
            <a:spAutoFit/>
          </a:bodyPr>
          <a:lstStyle/>
          <a:p>
            <a:r>
              <a:rPr lang="en-US" sz="2000" dirty="0"/>
              <a:t>Where do I find meaning?</a:t>
            </a:r>
          </a:p>
          <a:p>
            <a:r>
              <a:rPr lang="en-US" sz="2000" dirty="0"/>
              <a:t>How do I feel connected?</a:t>
            </a:r>
          </a:p>
          <a:p>
            <a:r>
              <a:rPr lang="en-US" sz="2000" dirty="0"/>
              <a:t>How shall I live?</a:t>
            </a:r>
          </a:p>
          <a:p>
            <a:r>
              <a:rPr lang="en-US" sz="2000" dirty="0"/>
              <a:t>Is there something more?</a:t>
            </a:r>
          </a:p>
          <a:p>
            <a:r>
              <a:rPr lang="en-US" sz="2000" dirty="0"/>
              <a:t>What is beauty?</a:t>
            </a:r>
          </a:p>
          <a:p>
            <a:r>
              <a:rPr lang="en-US" sz="2000" dirty="0"/>
              <a:t>What is Love?</a:t>
            </a:r>
          </a:p>
          <a:p>
            <a:r>
              <a:rPr lang="en-US" sz="2000" dirty="0"/>
              <a:t>What is truth?</a:t>
            </a:r>
          </a:p>
          <a:p>
            <a:endParaRPr lang="en-US" sz="2000" dirty="0"/>
          </a:p>
          <a:p>
            <a:endParaRPr lang="en-US" sz="2000" dirty="0"/>
          </a:p>
        </p:txBody>
      </p:sp>
      <p:sp>
        <p:nvSpPr>
          <p:cNvPr id="21" name="TextBox 20">
            <a:extLst>
              <a:ext uri="{FF2B5EF4-FFF2-40B4-BE49-F238E27FC236}">
                <a16:creationId xmlns:a16="http://schemas.microsoft.com/office/drawing/2014/main" id="{F7C4BE32-6E35-D910-F4ED-8CC3B686E680}"/>
              </a:ext>
            </a:extLst>
          </p:cNvPr>
          <p:cNvSpPr txBox="1"/>
          <p:nvPr/>
        </p:nvSpPr>
        <p:spPr>
          <a:xfrm>
            <a:off x="7123045" y="2415180"/>
            <a:ext cx="3253409" cy="1938992"/>
          </a:xfrm>
          <a:prstGeom prst="rect">
            <a:avLst/>
          </a:prstGeom>
          <a:noFill/>
        </p:spPr>
        <p:txBody>
          <a:bodyPr wrap="square" rtlCol="0">
            <a:spAutoFit/>
          </a:bodyPr>
          <a:lstStyle/>
          <a:p>
            <a:r>
              <a:rPr lang="en-US" sz="2000" dirty="0"/>
              <a:t>What practices should I do?</a:t>
            </a:r>
          </a:p>
          <a:p>
            <a:r>
              <a:rPr lang="en-US" sz="2000" dirty="0"/>
              <a:t>What is my ethical responsibility?</a:t>
            </a:r>
          </a:p>
          <a:p>
            <a:r>
              <a:rPr lang="en-US" sz="2000" dirty="0"/>
              <a:t>What is good and bad?</a:t>
            </a:r>
          </a:p>
          <a:p>
            <a:r>
              <a:rPr lang="en-US" sz="2000" dirty="0"/>
              <a:t>Ritual</a:t>
            </a:r>
          </a:p>
          <a:p>
            <a:r>
              <a:rPr lang="en-US" sz="2000" dirty="0"/>
              <a:t>Organization</a:t>
            </a:r>
          </a:p>
        </p:txBody>
      </p:sp>
      <p:sp>
        <p:nvSpPr>
          <p:cNvPr id="24" name="TextBox 23">
            <a:extLst>
              <a:ext uri="{FF2B5EF4-FFF2-40B4-BE49-F238E27FC236}">
                <a16:creationId xmlns:a16="http://schemas.microsoft.com/office/drawing/2014/main" id="{3A1FD9BC-23FE-5833-EAA9-6953D613B663}"/>
              </a:ext>
            </a:extLst>
          </p:cNvPr>
          <p:cNvSpPr txBox="1"/>
          <p:nvPr/>
        </p:nvSpPr>
        <p:spPr>
          <a:xfrm>
            <a:off x="5148472" y="1568500"/>
            <a:ext cx="1633992" cy="2246769"/>
          </a:xfrm>
          <a:prstGeom prst="rect">
            <a:avLst/>
          </a:prstGeom>
          <a:noFill/>
        </p:spPr>
        <p:txBody>
          <a:bodyPr wrap="square" rtlCol="0">
            <a:spAutoFit/>
          </a:bodyPr>
          <a:lstStyle/>
          <a:p>
            <a:pPr algn="ctr"/>
            <a:r>
              <a:rPr lang="en-US" sz="2000" dirty="0"/>
              <a:t>Belief</a:t>
            </a:r>
          </a:p>
          <a:p>
            <a:pPr algn="ctr"/>
            <a:r>
              <a:rPr lang="en-US" sz="2000" dirty="0"/>
              <a:t>Faith</a:t>
            </a:r>
          </a:p>
          <a:p>
            <a:pPr algn="ctr"/>
            <a:r>
              <a:rPr lang="en-US" sz="2000" dirty="0"/>
              <a:t>Reflection</a:t>
            </a:r>
          </a:p>
          <a:p>
            <a:pPr algn="ctr"/>
            <a:r>
              <a:rPr lang="en-US" sz="2000" dirty="0"/>
              <a:t>Awe</a:t>
            </a:r>
          </a:p>
          <a:p>
            <a:pPr algn="ctr"/>
            <a:r>
              <a:rPr lang="en-US" sz="2000" dirty="0"/>
              <a:t>Worship</a:t>
            </a:r>
          </a:p>
          <a:p>
            <a:pPr algn="ctr"/>
            <a:r>
              <a:rPr lang="en-US" sz="2000" dirty="0"/>
              <a:t>Service</a:t>
            </a:r>
          </a:p>
          <a:p>
            <a:pPr algn="ctr"/>
            <a:r>
              <a:rPr lang="en-US" sz="2000" dirty="0"/>
              <a:t>Holiness</a:t>
            </a:r>
          </a:p>
        </p:txBody>
      </p:sp>
      <p:sp>
        <p:nvSpPr>
          <p:cNvPr id="2" name="TextBox 1">
            <a:extLst>
              <a:ext uri="{FF2B5EF4-FFF2-40B4-BE49-F238E27FC236}">
                <a16:creationId xmlns:a16="http://schemas.microsoft.com/office/drawing/2014/main" id="{2971A1E8-412E-13DC-8699-C03ABF6D783A}"/>
              </a:ext>
            </a:extLst>
          </p:cNvPr>
          <p:cNvSpPr txBox="1"/>
          <p:nvPr/>
        </p:nvSpPr>
        <p:spPr>
          <a:xfrm>
            <a:off x="7156174" y="4681111"/>
            <a:ext cx="3253409" cy="769441"/>
          </a:xfrm>
          <a:prstGeom prst="rect">
            <a:avLst/>
          </a:prstGeom>
          <a:noFill/>
        </p:spPr>
        <p:txBody>
          <a:bodyPr wrap="square" rtlCol="0">
            <a:spAutoFit/>
          </a:bodyPr>
          <a:lstStyle/>
          <a:p>
            <a:r>
              <a:rPr lang="en-US" sz="4400" dirty="0"/>
              <a:t>Ethics</a:t>
            </a:r>
          </a:p>
        </p:txBody>
      </p:sp>
      <p:sp>
        <p:nvSpPr>
          <p:cNvPr id="3" name="TextBox 2">
            <a:extLst>
              <a:ext uri="{FF2B5EF4-FFF2-40B4-BE49-F238E27FC236}">
                <a16:creationId xmlns:a16="http://schemas.microsoft.com/office/drawing/2014/main" id="{AAC6192D-CC7D-0BE4-8EBE-037045D4A8B2}"/>
              </a:ext>
            </a:extLst>
          </p:cNvPr>
          <p:cNvSpPr txBox="1"/>
          <p:nvPr/>
        </p:nvSpPr>
        <p:spPr>
          <a:xfrm>
            <a:off x="4991103" y="3722675"/>
            <a:ext cx="3253409" cy="769441"/>
          </a:xfrm>
          <a:prstGeom prst="rect">
            <a:avLst/>
          </a:prstGeom>
          <a:noFill/>
        </p:spPr>
        <p:txBody>
          <a:bodyPr wrap="square" rtlCol="0">
            <a:spAutoFit/>
          </a:bodyPr>
          <a:lstStyle/>
          <a:p>
            <a:r>
              <a:rPr lang="en-US" sz="4400" dirty="0"/>
              <a:t>Morals</a:t>
            </a:r>
          </a:p>
        </p:txBody>
      </p:sp>
    </p:spTree>
    <p:extLst>
      <p:ext uri="{BB962C8B-B14F-4D97-AF65-F5344CB8AC3E}">
        <p14:creationId xmlns:p14="http://schemas.microsoft.com/office/powerpoint/2010/main" val="2578819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F9E5E0-6FB6-2C3C-DDDA-5C6C4999E103}"/>
              </a:ext>
            </a:extLst>
          </p:cNvPr>
          <p:cNvSpPr>
            <a:spLocks noGrp="1"/>
          </p:cNvSpPr>
          <p:nvPr>
            <p:ph idx="1"/>
          </p:nvPr>
        </p:nvSpPr>
        <p:spPr>
          <a:xfrm>
            <a:off x="631724" y="454025"/>
            <a:ext cx="10515600" cy="5828788"/>
          </a:xfrm>
        </p:spPr>
        <p:txBody>
          <a:bodyPr/>
          <a:lstStyle/>
          <a:p>
            <a:pPr marL="457200" indent="-457200">
              <a:buFont typeface="+mj-lt"/>
              <a:buAutoNum type="arabicPeriod"/>
            </a:pPr>
            <a:r>
              <a:rPr lang="en-US" sz="3200" dirty="0"/>
              <a:t>Proclivity – </a:t>
            </a:r>
            <a:r>
              <a:rPr lang="en-US" sz="3200" dirty="0">
                <a:solidFill>
                  <a:srgbClr val="252528"/>
                </a:solidFill>
                <a:latin typeface="LFT Etica"/>
              </a:rPr>
              <a:t>A tendency to choose or do something regularly; an inclination or predisposition toward a particular thing.</a:t>
            </a:r>
          </a:p>
          <a:p>
            <a:pPr marL="457200" indent="-457200" algn="l">
              <a:buFont typeface="+mj-lt"/>
              <a:buAutoNum type="arabicPeriod"/>
            </a:pPr>
            <a:r>
              <a:rPr lang="en-US" sz="3200" dirty="0"/>
              <a:t>Preference – </a:t>
            </a:r>
            <a:r>
              <a:rPr lang="en-US" sz="3200" b="0" i="0" dirty="0">
                <a:solidFill>
                  <a:srgbClr val="252528"/>
                </a:solidFill>
                <a:effectLst/>
                <a:latin typeface="LFT Etica"/>
              </a:rPr>
              <a:t>A practical advantage given to one over others. The favoring of one country or group of countries or peoples by granting special advantages over others</a:t>
            </a:r>
          </a:p>
          <a:p>
            <a:pPr marL="457200" indent="-457200">
              <a:buFont typeface="+mj-lt"/>
              <a:buAutoNum type="arabicPeriod"/>
            </a:pPr>
            <a:r>
              <a:rPr lang="en-US" sz="3200" dirty="0"/>
              <a:t>Favoritism – </a:t>
            </a:r>
            <a:r>
              <a:rPr lang="en-US" sz="3200" dirty="0">
                <a:solidFill>
                  <a:srgbClr val="252528"/>
                </a:solidFill>
                <a:latin typeface="LFT Etica"/>
              </a:rPr>
              <a:t>The practice of giving unfair preferential treatment to one person or group at the expense of another.</a:t>
            </a:r>
          </a:p>
          <a:p>
            <a:pPr marL="457200" indent="-457200">
              <a:buFont typeface="+mj-lt"/>
              <a:buAutoNum type="arabicPeriod"/>
            </a:pPr>
            <a:r>
              <a:rPr lang="en-US" sz="3200" dirty="0"/>
              <a:t>Partiality – </a:t>
            </a:r>
            <a:r>
              <a:rPr lang="en-US" sz="3200" dirty="0">
                <a:solidFill>
                  <a:srgbClr val="252528"/>
                </a:solidFill>
                <a:latin typeface="LFT Etica"/>
              </a:rPr>
              <a:t>An unfair bias in favor of one thing or person compared with another.</a:t>
            </a:r>
          </a:p>
          <a:p>
            <a:endParaRPr lang="en-US" dirty="0"/>
          </a:p>
        </p:txBody>
      </p:sp>
    </p:spTree>
    <p:extLst>
      <p:ext uri="{BB962C8B-B14F-4D97-AF65-F5344CB8AC3E}">
        <p14:creationId xmlns:p14="http://schemas.microsoft.com/office/powerpoint/2010/main" val="4187162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E61B563-A4B2-5783-81AF-A2A053D747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5352229"/>
            <a:ext cx="12192000" cy="1519356"/>
            <a:chOff x="0" y="-29768"/>
            <a:chExt cx="12202174" cy="1519356"/>
          </a:xfrm>
        </p:grpSpPr>
        <p:sp>
          <p:nvSpPr>
            <p:cNvPr id="10" name="Rectangle 9">
              <a:extLst>
                <a:ext uri="{FF2B5EF4-FFF2-40B4-BE49-F238E27FC236}">
                  <a16:creationId xmlns:a16="http://schemas.microsoft.com/office/drawing/2014/main" id="{40633BBC-8C60-7DC4-F0CC-CE32251096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CC98078-F2A2-725C-ED61-320B63B69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289101" y="-1429602"/>
              <a:ext cx="1507122" cy="4319024"/>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1CD4C03-24F0-57A9-530E-8F2ABABDC5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880884" y="-2910652"/>
              <a:ext cx="1519356" cy="7281123"/>
            </a:xfrm>
            <a:prstGeom prst="rect">
              <a:avLst/>
            </a:prstGeom>
            <a:gradFill>
              <a:gsLst>
                <a:gs pos="29000">
                  <a:schemeClr val="accent5">
                    <a:lumMod val="60000"/>
                    <a:lumOff val="40000"/>
                    <a:alpha val="0"/>
                  </a:schemeClr>
                </a:gs>
                <a:gs pos="100000">
                  <a:schemeClr val="accent5">
                    <a:lumMod val="75000"/>
                    <a:alpha val="70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0007DAF6-98E6-3EAE-B13B-7D2B841E39CF}"/>
              </a:ext>
            </a:extLst>
          </p:cNvPr>
          <p:cNvSpPr>
            <a:spLocks noGrp="1"/>
          </p:cNvSpPr>
          <p:nvPr>
            <p:ph type="title"/>
          </p:nvPr>
        </p:nvSpPr>
        <p:spPr>
          <a:xfrm>
            <a:off x="838200" y="5609902"/>
            <a:ext cx="6924026" cy="913975"/>
          </a:xfrm>
        </p:spPr>
        <p:txBody>
          <a:bodyPr vert="horz" lIns="91440" tIns="45720" rIns="91440" bIns="45720" rtlCol="0" anchor="ctr">
            <a:normAutofit/>
          </a:bodyPr>
          <a:lstStyle/>
          <a:p>
            <a:pPr defTabSz="914400"/>
            <a:r>
              <a:rPr lang="en-US" sz="3200">
                <a:solidFill>
                  <a:srgbClr val="FFFFFF"/>
                </a:solidFill>
                <a:latin typeface="+mj-lt"/>
              </a:rPr>
              <a:t>Historical view of the Diaspora</a:t>
            </a:r>
          </a:p>
        </p:txBody>
      </p:sp>
      <p:pic>
        <p:nvPicPr>
          <p:cNvPr id="4" name="Content Placeholder 3">
            <a:extLst>
              <a:ext uri="{FF2B5EF4-FFF2-40B4-BE49-F238E27FC236}">
                <a16:creationId xmlns:a16="http://schemas.microsoft.com/office/drawing/2014/main" id="{8B23E570-01EF-A589-16EA-3542B6103921}"/>
              </a:ext>
            </a:extLst>
          </p:cNvPr>
          <p:cNvPicPr>
            <a:picLocks noGrp="1" noChangeAspect="1"/>
          </p:cNvPicPr>
          <p:nvPr>
            <p:ph idx="1"/>
          </p:nvPr>
        </p:nvPicPr>
        <p:blipFill>
          <a:blip r:embed="rId3"/>
          <a:srcRect t="3518"/>
          <a:stretch/>
        </p:blipFill>
        <p:spPr>
          <a:xfrm>
            <a:off x="1" y="10"/>
            <a:ext cx="12191998" cy="5352218"/>
          </a:xfrm>
          <a:prstGeom prst="rect">
            <a:avLst/>
          </a:prstGeom>
        </p:spPr>
      </p:pic>
      <p:sp>
        <p:nvSpPr>
          <p:cNvPr id="3" name="TextBox 2">
            <a:extLst>
              <a:ext uri="{FF2B5EF4-FFF2-40B4-BE49-F238E27FC236}">
                <a16:creationId xmlns:a16="http://schemas.microsoft.com/office/drawing/2014/main" id="{0E17A7DA-CE26-A57D-5B52-B785786730ED}"/>
              </a:ext>
            </a:extLst>
          </p:cNvPr>
          <p:cNvSpPr txBox="1"/>
          <p:nvPr/>
        </p:nvSpPr>
        <p:spPr>
          <a:xfrm>
            <a:off x="838200" y="536713"/>
            <a:ext cx="10611678" cy="1477328"/>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a:t>James 1:1,2 introduces those who were to receive these words of encouragement, warning, and Joy</a:t>
            </a:r>
          </a:p>
          <a:p>
            <a:endParaRPr lang="en-US" dirty="0"/>
          </a:p>
          <a:p>
            <a:r>
              <a:rPr lang="en-US" dirty="0"/>
              <a:t>James, a bond-servant of God and of the Lord Jesus Christ, to the twelve tribes who are dispersed abroad, greetings. Consider it all joy, by </a:t>
            </a:r>
            <a:r>
              <a:rPr lang="en-US" dirty="0" err="1"/>
              <a:t>breatheren</a:t>
            </a:r>
            <a:r>
              <a:rPr lang="en-US" dirty="0"/>
              <a:t>, when you encounter various trials.</a:t>
            </a:r>
          </a:p>
          <a:p>
            <a:endParaRPr lang="en-US" dirty="0"/>
          </a:p>
        </p:txBody>
      </p:sp>
      <p:sp>
        <p:nvSpPr>
          <p:cNvPr id="5" name="TextBox 4">
            <a:extLst>
              <a:ext uri="{FF2B5EF4-FFF2-40B4-BE49-F238E27FC236}">
                <a16:creationId xmlns:a16="http://schemas.microsoft.com/office/drawing/2014/main" id="{B758B38D-5760-B274-9D7A-4D7641D177DE}"/>
              </a:ext>
            </a:extLst>
          </p:cNvPr>
          <p:cNvSpPr txBox="1"/>
          <p:nvPr/>
        </p:nvSpPr>
        <p:spPr>
          <a:xfrm>
            <a:off x="1321904" y="3279913"/>
            <a:ext cx="9044609" cy="83099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800" dirty="0"/>
              <a:t>The dispersed = Diaspora</a:t>
            </a:r>
          </a:p>
        </p:txBody>
      </p:sp>
    </p:spTree>
    <p:extLst>
      <p:ext uri="{BB962C8B-B14F-4D97-AF65-F5344CB8AC3E}">
        <p14:creationId xmlns:p14="http://schemas.microsoft.com/office/powerpoint/2010/main" val="3365308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8" name="Rectangle 103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ROMAN REPUBLIC ROMAN EMPIRE UNIT 11 FALL OF">
            <a:extLst>
              <a:ext uri="{FF2B5EF4-FFF2-40B4-BE49-F238E27FC236}">
                <a16:creationId xmlns:a16="http://schemas.microsoft.com/office/drawing/2014/main" id="{318F461F-5683-0D3B-3C9A-93F505292D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436"/>
          <a:stretch/>
        </p:blipFill>
        <p:spPr bwMode="auto">
          <a:xfrm>
            <a:off x="4660389" y="681037"/>
            <a:ext cx="7252249" cy="5376840"/>
          </a:xfrm>
          <a:prstGeom prst="rect">
            <a:avLst/>
          </a:prstGeom>
          <a:noFill/>
          <a:extLst>
            <a:ext uri="{909E8E84-426E-40DD-AFC4-6F175D3DCCD1}">
              <a14:hiddenFill xmlns:a14="http://schemas.microsoft.com/office/drawing/2010/main">
                <a:solidFill>
                  <a:srgbClr val="FFFFFF"/>
                </a:solidFill>
              </a14:hiddenFill>
            </a:ext>
          </a:extLst>
        </p:spPr>
      </p:pic>
      <p:sp>
        <p:nvSpPr>
          <p:cNvPr id="1040" name="Rectangle 103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DF13C1A-9828-3755-CBFE-DC49D82332A0}"/>
              </a:ext>
            </a:extLst>
          </p:cNvPr>
          <p:cNvSpPr>
            <a:spLocks noGrp="1"/>
          </p:cNvSpPr>
          <p:nvPr>
            <p:ph type="title"/>
          </p:nvPr>
        </p:nvSpPr>
        <p:spPr>
          <a:xfrm>
            <a:off x="838200" y="365125"/>
            <a:ext cx="3822189" cy="1899912"/>
          </a:xfrm>
        </p:spPr>
        <p:txBody>
          <a:bodyPr>
            <a:normAutofit/>
          </a:bodyPr>
          <a:lstStyle/>
          <a:p>
            <a:r>
              <a:rPr lang="en-US" sz="3100" dirty="0"/>
              <a:t>Class in the Roman Empire in the time of James</a:t>
            </a:r>
          </a:p>
        </p:txBody>
      </p:sp>
      <p:sp>
        <p:nvSpPr>
          <p:cNvPr id="3" name="Content Placeholder 2">
            <a:extLst>
              <a:ext uri="{FF2B5EF4-FFF2-40B4-BE49-F238E27FC236}">
                <a16:creationId xmlns:a16="http://schemas.microsoft.com/office/drawing/2014/main" id="{6F372A54-BD05-B450-1DF4-B7A70824BA64}"/>
              </a:ext>
            </a:extLst>
          </p:cNvPr>
          <p:cNvSpPr>
            <a:spLocks noGrp="1"/>
          </p:cNvSpPr>
          <p:nvPr>
            <p:ph idx="1"/>
          </p:nvPr>
        </p:nvSpPr>
        <p:spPr>
          <a:xfrm>
            <a:off x="838200" y="2434201"/>
            <a:ext cx="3822189" cy="3742762"/>
          </a:xfrm>
        </p:spPr>
        <p:txBody>
          <a:bodyPr>
            <a:normAutofit/>
          </a:bodyPr>
          <a:lstStyle/>
          <a:p>
            <a:r>
              <a:rPr lang="en-US" sz="1400"/>
              <a:t>Society was ultra sensitive to Class.</a:t>
            </a:r>
          </a:p>
          <a:p>
            <a:r>
              <a:rPr lang="en-US" sz="1400"/>
              <a:t>ANCESTRY</a:t>
            </a:r>
          </a:p>
          <a:p>
            <a:pPr lvl="1"/>
            <a:r>
              <a:rPr lang="en-US" sz="1400"/>
              <a:t>Patrician</a:t>
            </a:r>
          </a:p>
          <a:p>
            <a:pPr lvl="1"/>
            <a:r>
              <a:rPr lang="en-US" sz="1400"/>
              <a:t>Plebeian</a:t>
            </a:r>
          </a:p>
          <a:p>
            <a:r>
              <a:rPr lang="en-US" sz="1400"/>
              <a:t>ORDER</a:t>
            </a:r>
          </a:p>
          <a:p>
            <a:pPr lvl="1"/>
            <a:r>
              <a:rPr lang="en-US" sz="1400"/>
              <a:t>Wealth</a:t>
            </a:r>
          </a:p>
          <a:p>
            <a:pPr lvl="1"/>
            <a:r>
              <a:rPr lang="en-US" sz="1400"/>
              <a:t>Citizenship</a:t>
            </a:r>
          </a:p>
          <a:p>
            <a:pPr lvl="1"/>
            <a:r>
              <a:rPr lang="en-US" sz="1400"/>
              <a:t>Military</a:t>
            </a:r>
          </a:p>
          <a:p>
            <a:r>
              <a:rPr lang="en-US" sz="1400"/>
              <a:t>GENDER</a:t>
            </a:r>
          </a:p>
          <a:p>
            <a:pPr lvl="1"/>
            <a:r>
              <a:rPr lang="en-US" sz="1400"/>
              <a:t>Pater Familias</a:t>
            </a:r>
          </a:p>
          <a:p>
            <a:r>
              <a:rPr lang="en-US" sz="1400"/>
              <a:t>SLAVE</a:t>
            </a:r>
          </a:p>
          <a:p>
            <a:r>
              <a:rPr lang="en-US" sz="1400"/>
              <a:t>FREEDMEN</a:t>
            </a:r>
          </a:p>
          <a:p>
            <a:endParaRPr lang="en-US" sz="1400" dirty="0"/>
          </a:p>
        </p:txBody>
      </p:sp>
    </p:spTree>
    <p:extLst>
      <p:ext uri="{BB962C8B-B14F-4D97-AF65-F5344CB8AC3E}">
        <p14:creationId xmlns:p14="http://schemas.microsoft.com/office/powerpoint/2010/main" val="2955545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1449F-A2B4-A938-11D4-E96A816A0BA7}"/>
              </a:ext>
            </a:extLst>
          </p:cNvPr>
          <p:cNvSpPr>
            <a:spLocks noGrp="1"/>
          </p:cNvSpPr>
          <p:nvPr>
            <p:ph type="title"/>
          </p:nvPr>
        </p:nvSpPr>
        <p:spPr>
          <a:xfrm>
            <a:off x="481012" y="3752849"/>
            <a:ext cx="3742969" cy="2767221"/>
          </a:xfrm>
        </p:spPr>
        <p:txBody>
          <a:bodyPr anchor="ctr">
            <a:normAutofit/>
          </a:bodyPr>
          <a:lstStyle/>
          <a:p>
            <a:r>
              <a:rPr lang="en-US" sz="4400" dirty="0"/>
              <a:t>What is partiality</a:t>
            </a:r>
            <a:br>
              <a:rPr lang="en-US" sz="4400" dirty="0"/>
            </a:br>
            <a:r>
              <a:rPr lang="en-US" sz="4400" dirty="0"/>
              <a:t>/favoritism</a:t>
            </a:r>
            <a:br>
              <a:rPr lang="en-US" sz="4400" dirty="0"/>
            </a:br>
            <a:r>
              <a:rPr lang="en-US" sz="4400" dirty="0"/>
              <a:t>/prejudice?</a:t>
            </a:r>
          </a:p>
        </p:txBody>
      </p:sp>
      <p:pic>
        <p:nvPicPr>
          <p:cNvPr id="5" name="Picture 4" descr="A close-up of words&#10;&#10;Description automatically generated">
            <a:extLst>
              <a:ext uri="{FF2B5EF4-FFF2-40B4-BE49-F238E27FC236}">
                <a16:creationId xmlns:a16="http://schemas.microsoft.com/office/drawing/2014/main" id="{AFCF0A4B-B01C-2BB9-A479-B3F281583D3F}"/>
              </a:ext>
            </a:extLst>
          </p:cNvPr>
          <p:cNvPicPr>
            <a:picLocks noChangeAspect="1"/>
          </p:cNvPicPr>
          <p:nvPr/>
        </p:nvPicPr>
        <p:blipFill>
          <a:blip r:embed="rId3">
            <a:extLst>
              <a:ext uri="{28A0092B-C50C-407E-A947-70E740481C1C}">
                <a14:useLocalDpi xmlns:a14="http://schemas.microsoft.com/office/drawing/2010/main" val="0"/>
              </a:ext>
            </a:extLst>
          </a:blip>
          <a:srcRect t="13064" b="29781"/>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4674D0DD-AFE8-B7A3-DF11-4ACC4596FDA0}"/>
              </a:ext>
            </a:extLst>
          </p:cNvPr>
          <p:cNvSpPr>
            <a:spLocks noGrp="1"/>
          </p:cNvSpPr>
          <p:nvPr>
            <p:ph idx="1"/>
          </p:nvPr>
        </p:nvSpPr>
        <p:spPr>
          <a:xfrm>
            <a:off x="4223982" y="3752850"/>
            <a:ext cx="7485413" cy="3105150"/>
          </a:xfrm>
        </p:spPr>
        <p:txBody>
          <a:bodyPr anchor="ctr">
            <a:normAutofit lnSpcReduction="10000"/>
          </a:bodyPr>
          <a:lstStyle/>
          <a:p>
            <a:r>
              <a:rPr lang="en-US" sz="1100" dirty="0"/>
              <a:t>A treatment, attitude or action that should not be made, based upon a personal perception that not in the eyes of God.</a:t>
            </a:r>
          </a:p>
          <a:p>
            <a:r>
              <a:rPr lang="en-US" sz="1100" dirty="0"/>
              <a:t>It is a moral decision</a:t>
            </a:r>
          </a:p>
          <a:p>
            <a:r>
              <a:rPr lang="en-US" sz="1100" dirty="0"/>
              <a:t>Here in James, it is an attitude toward the rich and the poor.</a:t>
            </a:r>
          </a:p>
          <a:p>
            <a:r>
              <a:rPr lang="en-US" sz="1100" dirty="0"/>
              <a:t>But it is more than that.  It is a principal. </a:t>
            </a:r>
          </a:p>
          <a:p>
            <a:pPr lvl="1"/>
            <a:r>
              <a:rPr lang="en-US" sz="1100" dirty="0"/>
              <a:t>Romans 2:11 But glory and honor an </a:t>
            </a:r>
            <a:r>
              <a:rPr lang="en-US" sz="1100" dirty="0" err="1"/>
              <a:t>dpeace</a:t>
            </a:r>
            <a:r>
              <a:rPr lang="en-US" sz="1100" dirty="0"/>
              <a:t> for everyone who does good; first for the Jew, then for the Gentile, FOR GOD DOES NOT SHOW FAVORITISM.</a:t>
            </a:r>
          </a:p>
          <a:p>
            <a:pPr lvl="1"/>
            <a:r>
              <a:rPr lang="en-US" sz="1100" dirty="0"/>
              <a:t>This idea goes further.</a:t>
            </a:r>
          </a:p>
          <a:p>
            <a:pPr lvl="2"/>
            <a:r>
              <a:rPr lang="en-US" sz="1100" dirty="0"/>
              <a:t>Black or Asian</a:t>
            </a:r>
          </a:p>
          <a:p>
            <a:pPr lvl="2"/>
            <a:r>
              <a:rPr lang="en-US" sz="1100" dirty="0"/>
              <a:t>Canadian or Mexican</a:t>
            </a:r>
          </a:p>
          <a:p>
            <a:pPr lvl="2"/>
            <a:r>
              <a:rPr lang="en-US" sz="1100" dirty="0"/>
              <a:t>Irish or Polish</a:t>
            </a:r>
          </a:p>
          <a:p>
            <a:pPr lvl="2"/>
            <a:r>
              <a:rPr lang="en-US" sz="1100" dirty="0"/>
              <a:t>Ukrainian or Russian</a:t>
            </a:r>
          </a:p>
          <a:p>
            <a:pPr lvl="2"/>
            <a:r>
              <a:rPr lang="en-US" sz="1100" dirty="0"/>
              <a:t>Bald or long hair</a:t>
            </a:r>
          </a:p>
          <a:p>
            <a:pPr lvl="2"/>
            <a:r>
              <a:rPr lang="en-US" sz="1100" dirty="0"/>
              <a:t>White or black</a:t>
            </a:r>
          </a:p>
          <a:p>
            <a:pPr lvl="2"/>
            <a:r>
              <a:rPr lang="en-US" sz="1100" dirty="0"/>
              <a:t>Brown or yellow</a:t>
            </a:r>
          </a:p>
          <a:p>
            <a:pPr lvl="2"/>
            <a:endParaRPr lang="en-US" sz="700" dirty="0"/>
          </a:p>
        </p:txBody>
      </p:sp>
    </p:spTree>
    <p:extLst>
      <p:ext uri="{BB962C8B-B14F-4D97-AF65-F5344CB8AC3E}">
        <p14:creationId xmlns:p14="http://schemas.microsoft.com/office/powerpoint/2010/main" val="4009770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5A9611-693B-3045-35ED-E286D8475B0F}"/>
              </a:ext>
            </a:extLst>
          </p:cNvPr>
          <p:cNvSpPr>
            <a:spLocks noGrp="1"/>
          </p:cNvSpPr>
          <p:nvPr>
            <p:ph idx="1"/>
          </p:nvPr>
        </p:nvSpPr>
        <p:spPr>
          <a:xfrm>
            <a:off x="356063" y="211974"/>
            <a:ext cx="10515600" cy="6434051"/>
          </a:xfrm>
          <a:solidFill>
            <a:schemeClr val="tx1">
              <a:lumMod val="95000"/>
              <a:lumOff val="5000"/>
            </a:schemeClr>
          </a:solidFill>
        </p:spPr>
        <p:txBody>
          <a:bodyPr>
            <a:normAutofit/>
          </a:bodyPr>
          <a:lstStyle/>
          <a:p>
            <a:pPr marL="0" marR="0" indent="0">
              <a:spcBef>
                <a:spcPts val="0"/>
              </a:spcBef>
              <a:spcAft>
                <a:spcPts val="0"/>
              </a:spcAft>
              <a:buNone/>
            </a:pPr>
            <a:r>
              <a:rPr lang="en-US" sz="2000" b="1" kern="100" dirty="0">
                <a:solidFill>
                  <a:schemeClr val="bg1">
                    <a:lumMod val="95000"/>
                  </a:schemeClr>
                </a:solidFill>
                <a:effectLst/>
                <a:latin typeface="Times New Roman" panose="02020603050405020304" pitchFamily="18" charset="0"/>
                <a:ea typeface="Aptos" panose="020B0004020202020204" pitchFamily="34" charset="0"/>
                <a:cs typeface="Times New Roman" panose="02020603050405020304" pitchFamily="18" charset="0"/>
              </a:rPr>
              <a:t>1 My brothers and sisters, do not hold your faith in our glorious Lord Jesus Christ with an attitude of personal favoritism. </a:t>
            </a:r>
            <a:endParaRPr lang="en-US" sz="2000" kern="100" dirty="0">
              <a:solidFill>
                <a:schemeClr val="bg1">
                  <a:lumMod val="9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0" marR="0" indent="0">
              <a:spcBef>
                <a:spcPts val="0"/>
              </a:spcBef>
              <a:spcAft>
                <a:spcPts val="0"/>
              </a:spcAft>
              <a:buNone/>
            </a:pPr>
            <a:r>
              <a:rPr lang="en-US" sz="2000" b="1" kern="100" dirty="0">
                <a:solidFill>
                  <a:schemeClr val="bg1">
                    <a:lumMod val="95000"/>
                  </a:schemeClr>
                </a:solidFill>
                <a:effectLst/>
                <a:latin typeface="Times New Roman" panose="02020603050405020304" pitchFamily="18" charset="0"/>
                <a:ea typeface="Aptos" panose="020B0004020202020204" pitchFamily="34" charset="0"/>
                <a:cs typeface="Times New Roman" panose="02020603050405020304" pitchFamily="18" charset="0"/>
              </a:rPr>
              <a:t>2 For if a man comes into your assembly with a gold ring and is dressed in bright clothes, and a poor man in dirty clothes also comes in,</a:t>
            </a:r>
            <a:endParaRPr lang="en-US" sz="2000" kern="100" dirty="0">
              <a:solidFill>
                <a:schemeClr val="bg1">
                  <a:lumMod val="9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0" marR="0" indent="0">
              <a:spcBef>
                <a:spcPts val="0"/>
              </a:spcBef>
              <a:spcAft>
                <a:spcPts val="0"/>
              </a:spcAft>
              <a:buNone/>
            </a:pPr>
            <a:r>
              <a:rPr lang="en-US" sz="2000" b="1" kern="100" dirty="0">
                <a:solidFill>
                  <a:schemeClr val="bg1">
                    <a:lumMod val="95000"/>
                  </a:schemeClr>
                </a:solidFill>
                <a:effectLst/>
                <a:latin typeface="Times New Roman" panose="02020603050405020304" pitchFamily="18" charset="0"/>
                <a:ea typeface="Aptos" panose="020B0004020202020204" pitchFamily="34" charset="0"/>
                <a:cs typeface="Times New Roman" panose="02020603050405020304" pitchFamily="18" charset="0"/>
              </a:rPr>
              <a:t>3 and you pay special attention to the one who is wearing the bright clothes, and say, "You sit here in a good place," and you say to the poor man, "You stand over there, or sit down by my footstool," </a:t>
            </a:r>
            <a:endParaRPr lang="en-US" sz="2000" kern="100" dirty="0">
              <a:solidFill>
                <a:schemeClr val="bg1">
                  <a:lumMod val="9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0" marR="0" indent="0">
              <a:spcBef>
                <a:spcPts val="0"/>
              </a:spcBef>
              <a:spcAft>
                <a:spcPts val="0"/>
              </a:spcAft>
              <a:buNone/>
            </a:pPr>
            <a:r>
              <a:rPr lang="en-US" sz="2000" b="1" kern="100" dirty="0">
                <a:solidFill>
                  <a:schemeClr val="bg1">
                    <a:lumMod val="95000"/>
                  </a:schemeClr>
                </a:solidFill>
                <a:effectLst/>
                <a:latin typeface="Times New Roman" panose="02020603050405020304" pitchFamily="18" charset="0"/>
                <a:ea typeface="Aptos" panose="020B0004020202020204" pitchFamily="34" charset="0"/>
                <a:cs typeface="Times New Roman" panose="02020603050405020304" pitchFamily="18" charset="0"/>
              </a:rPr>
              <a:t>4 have you not made distinctions among yourselves, and become judges with evil motives?</a:t>
            </a:r>
            <a:endParaRPr lang="en-US" sz="2000" kern="100" dirty="0">
              <a:solidFill>
                <a:schemeClr val="bg1">
                  <a:lumMod val="9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0" marR="0" indent="0">
              <a:spcBef>
                <a:spcPts val="0"/>
              </a:spcBef>
              <a:spcAft>
                <a:spcPts val="0"/>
              </a:spcAft>
              <a:buNone/>
            </a:pPr>
            <a:r>
              <a:rPr lang="en-US" sz="2000" b="1" kern="100" dirty="0">
                <a:solidFill>
                  <a:schemeClr val="bg1">
                    <a:lumMod val="95000"/>
                  </a:schemeClr>
                </a:solidFill>
                <a:effectLst/>
                <a:latin typeface="Times New Roman" panose="02020603050405020304" pitchFamily="18" charset="0"/>
                <a:ea typeface="Aptos" panose="020B0004020202020204" pitchFamily="34" charset="0"/>
                <a:cs typeface="Times New Roman" panose="02020603050405020304" pitchFamily="18" charset="0"/>
              </a:rPr>
              <a:t>5 Listen, my beloved brothers and sisters: did God not choose the poor of this world to be rich in faith and heirs of the kingdom which He promised to those who love Him?</a:t>
            </a:r>
            <a:endParaRPr lang="en-US" sz="2000" kern="100" dirty="0">
              <a:solidFill>
                <a:schemeClr val="bg1">
                  <a:lumMod val="9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0" marR="0" indent="0">
              <a:spcBef>
                <a:spcPts val="0"/>
              </a:spcBef>
              <a:spcAft>
                <a:spcPts val="0"/>
              </a:spcAft>
              <a:buNone/>
            </a:pPr>
            <a:r>
              <a:rPr lang="en-US" sz="2000" b="1" kern="100" dirty="0">
                <a:solidFill>
                  <a:schemeClr val="bg1">
                    <a:lumMod val="95000"/>
                  </a:schemeClr>
                </a:solidFill>
                <a:effectLst/>
                <a:latin typeface="Times New Roman" panose="02020603050405020304" pitchFamily="18" charset="0"/>
                <a:ea typeface="Aptos" panose="020B0004020202020204" pitchFamily="34" charset="0"/>
                <a:cs typeface="Times New Roman" panose="02020603050405020304" pitchFamily="18" charset="0"/>
              </a:rPr>
              <a:t>6 But you have dishonored the poor man. Is it not the rich who oppress you and personally drag you into court?</a:t>
            </a:r>
            <a:endParaRPr lang="en-US" sz="2000" kern="100" dirty="0">
              <a:solidFill>
                <a:schemeClr val="bg1">
                  <a:lumMod val="9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0" marR="0" indent="0">
              <a:spcBef>
                <a:spcPts val="0"/>
              </a:spcBef>
              <a:spcAft>
                <a:spcPts val="0"/>
              </a:spcAft>
              <a:buNone/>
            </a:pPr>
            <a:r>
              <a:rPr lang="en-US" sz="2000" b="1" kern="100" dirty="0">
                <a:solidFill>
                  <a:schemeClr val="bg1">
                    <a:lumMod val="95000"/>
                  </a:schemeClr>
                </a:solidFill>
                <a:effectLst/>
                <a:latin typeface="Times New Roman" panose="02020603050405020304" pitchFamily="18" charset="0"/>
                <a:ea typeface="Aptos" panose="020B0004020202020204" pitchFamily="34" charset="0"/>
                <a:cs typeface="Times New Roman" panose="02020603050405020304" pitchFamily="18" charset="0"/>
              </a:rPr>
              <a:t>7 Do they not blaspheme the good name by which you have been called? </a:t>
            </a:r>
            <a:endParaRPr lang="en-US" sz="2000" kern="100" dirty="0">
              <a:solidFill>
                <a:schemeClr val="bg1">
                  <a:lumMod val="9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0" marR="0" indent="0">
              <a:spcBef>
                <a:spcPts val="0"/>
              </a:spcBef>
              <a:spcAft>
                <a:spcPts val="0"/>
              </a:spcAft>
              <a:buNone/>
            </a:pPr>
            <a:r>
              <a:rPr lang="en-US" sz="2000" b="1" kern="100" dirty="0">
                <a:solidFill>
                  <a:schemeClr val="bg1">
                    <a:lumMod val="95000"/>
                  </a:schemeClr>
                </a:solidFill>
                <a:effectLst/>
                <a:latin typeface="Times New Roman" panose="02020603050405020304" pitchFamily="18" charset="0"/>
                <a:ea typeface="Aptos" panose="020B0004020202020204" pitchFamily="34" charset="0"/>
                <a:cs typeface="Times New Roman" panose="02020603050405020304" pitchFamily="18" charset="0"/>
              </a:rPr>
              <a:t>8 If, however, you are fulfilling the royal law according to the Scripture, "YOU SHALL LOVE YOUR NEIGHBOR AS YOURSELF," you are doing well.</a:t>
            </a:r>
            <a:endParaRPr lang="en-US" sz="2000" kern="100" dirty="0">
              <a:solidFill>
                <a:schemeClr val="bg1">
                  <a:lumMod val="9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0" marR="0" indent="0">
              <a:spcBef>
                <a:spcPts val="0"/>
              </a:spcBef>
              <a:spcAft>
                <a:spcPts val="0"/>
              </a:spcAft>
              <a:buNone/>
            </a:pPr>
            <a:r>
              <a:rPr lang="en-US" sz="2000" b="1" kern="100" dirty="0">
                <a:solidFill>
                  <a:schemeClr val="bg1">
                    <a:lumMod val="95000"/>
                  </a:schemeClr>
                </a:solidFill>
                <a:effectLst/>
                <a:latin typeface="Times New Roman" panose="02020603050405020304" pitchFamily="18" charset="0"/>
                <a:ea typeface="Aptos" panose="020B0004020202020204" pitchFamily="34" charset="0"/>
                <a:cs typeface="Times New Roman" panose="02020603050405020304" pitchFamily="18" charset="0"/>
              </a:rPr>
              <a:t>9 But if you show partiality, you are committing sin and are convicted by the Law as violators.</a:t>
            </a:r>
            <a:endParaRPr lang="en-US" sz="2000" kern="100" dirty="0">
              <a:solidFill>
                <a:schemeClr val="bg1">
                  <a:lumMod val="9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0" marR="0" indent="0">
              <a:spcBef>
                <a:spcPts val="0"/>
              </a:spcBef>
              <a:spcAft>
                <a:spcPts val="0"/>
              </a:spcAft>
              <a:buNone/>
            </a:pPr>
            <a:r>
              <a:rPr lang="en-US" sz="2000" b="1" kern="100" dirty="0">
                <a:solidFill>
                  <a:schemeClr val="bg1">
                    <a:lumMod val="95000"/>
                  </a:schemeClr>
                </a:solidFill>
                <a:effectLst/>
                <a:latin typeface="Times New Roman" panose="02020603050405020304" pitchFamily="18" charset="0"/>
                <a:ea typeface="Aptos" panose="020B0004020202020204" pitchFamily="34" charset="0"/>
                <a:cs typeface="Times New Roman" panose="02020603050405020304" pitchFamily="18" charset="0"/>
              </a:rPr>
              <a:t>10 For whoever keeps the whole Law, yet stumbles in one point, has become guilty of all.</a:t>
            </a:r>
            <a:endParaRPr lang="en-US" sz="2000" kern="100" dirty="0">
              <a:solidFill>
                <a:schemeClr val="bg1">
                  <a:lumMod val="9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0" marR="0" indent="0">
              <a:spcBef>
                <a:spcPts val="0"/>
              </a:spcBef>
              <a:spcAft>
                <a:spcPts val="0"/>
              </a:spcAft>
              <a:buNone/>
            </a:pPr>
            <a:r>
              <a:rPr lang="en-US" sz="2000" b="1" kern="100" dirty="0">
                <a:solidFill>
                  <a:schemeClr val="bg1">
                    <a:lumMod val="95000"/>
                  </a:schemeClr>
                </a:solidFill>
                <a:effectLst/>
                <a:latin typeface="Times New Roman" panose="02020603050405020304" pitchFamily="18" charset="0"/>
                <a:ea typeface="Aptos" panose="020B0004020202020204" pitchFamily="34" charset="0"/>
                <a:cs typeface="Times New Roman" panose="02020603050405020304" pitchFamily="18" charset="0"/>
              </a:rPr>
              <a:t>11 For He who said, "DO NOT COMMIT ADULTERY," also said, "DO NOT MURDER." Now if you do not commit adultery, but do murder, you have become a violator of the Law.</a:t>
            </a:r>
            <a:endParaRPr lang="en-US" sz="2000" kern="100" dirty="0">
              <a:solidFill>
                <a:schemeClr val="bg1">
                  <a:lumMod val="9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0" marR="0" indent="0">
              <a:spcBef>
                <a:spcPts val="0"/>
              </a:spcBef>
              <a:spcAft>
                <a:spcPts val="0"/>
              </a:spcAft>
              <a:buNone/>
            </a:pPr>
            <a:r>
              <a:rPr lang="en-US" sz="2000" b="1" kern="100" dirty="0">
                <a:solidFill>
                  <a:schemeClr val="bg1">
                    <a:lumMod val="95000"/>
                  </a:schemeClr>
                </a:solidFill>
                <a:effectLst/>
                <a:latin typeface="Times New Roman" panose="02020603050405020304" pitchFamily="18" charset="0"/>
                <a:ea typeface="Aptos" panose="020B0004020202020204" pitchFamily="34" charset="0"/>
                <a:cs typeface="Times New Roman" panose="02020603050405020304" pitchFamily="18" charset="0"/>
              </a:rPr>
              <a:t>12 So speak, and so act, as those who are to be judged by the law of freedom.</a:t>
            </a:r>
            <a:endParaRPr lang="en-US" sz="2000" kern="100" dirty="0">
              <a:solidFill>
                <a:schemeClr val="bg1">
                  <a:lumMod val="9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0" marR="0" indent="0">
              <a:spcBef>
                <a:spcPts val="0"/>
              </a:spcBef>
              <a:spcAft>
                <a:spcPts val="0"/>
              </a:spcAft>
              <a:buNone/>
            </a:pPr>
            <a:r>
              <a:rPr lang="en-US" sz="2000" b="1" kern="100" dirty="0">
                <a:solidFill>
                  <a:schemeClr val="bg1">
                    <a:lumMod val="95000"/>
                  </a:schemeClr>
                </a:solidFill>
                <a:effectLst/>
                <a:latin typeface="Times New Roman" panose="02020603050405020304" pitchFamily="18" charset="0"/>
                <a:ea typeface="Aptos" panose="020B0004020202020204" pitchFamily="34" charset="0"/>
                <a:cs typeface="Times New Roman" panose="02020603050405020304" pitchFamily="18" charset="0"/>
              </a:rPr>
              <a:t>13 For judgment will be merciless to one who has shown no mercy; mercy triumphs over judgment.</a:t>
            </a:r>
            <a:endParaRPr lang="en-US" sz="2000" kern="100" dirty="0">
              <a:solidFill>
                <a:schemeClr val="bg1">
                  <a:lumMod val="9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F7BA3430-2A02-390B-5377-1E05E831193E}"/>
              </a:ext>
            </a:extLst>
          </p:cNvPr>
          <p:cNvSpPr txBox="1"/>
          <p:nvPr/>
        </p:nvSpPr>
        <p:spPr>
          <a:xfrm rot="5400000">
            <a:off x="9597150" y="2576947"/>
            <a:ext cx="3646576" cy="830997"/>
          </a:xfrm>
          <a:prstGeom prst="rect">
            <a:avLst/>
          </a:prstGeom>
          <a:noFill/>
        </p:spPr>
        <p:txBody>
          <a:bodyPr wrap="none" rtlCol="0">
            <a:spAutoFit/>
          </a:bodyPr>
          <a:lstStyle/>
          <a:p>
            <a:r>
              <a:rPr lang="en-US" sz="4800" dirty="0"/>
              <a:t>James 2:1-13</a:t>
            </a:r>
          </a:p>
        </p:txBody>
      </p:sp>
      <p:cxnSp>
        <p:nvCxnSpPr>
          <p:cNvPr id="6" name="Straight Connector 5">
            <a:extLst>
              <a:ext uri="{FF2B5EF4-FFF2-40B4-BE49-F238E27FC236}">
                <a16:creationId xmlns:a16="http://schemas.microsoft.com/office/drawing/2014/main" id="{B4170018-BDF6-8C19-0FBE-0FA9664EE656}"/>
              </a:ext>
            </a:extLst>
          </p:cNvPr>
          <p:cNvCxnSpPr>
            <a:cxnSpLocks/>
          </p:cNvCxnSpPr>
          <p:nvPr/>
        </p:nvCxnSpPr>
        <p:spPr>
          <a:xfrm>
            <a:off x="566530" y="5744817"/>
            <a:ext cx="8289235" cy="0"/>
          </a:xfrm>
          <a:prstGeom prst="line">
            <a:avLst/>
          </a:prstGeom>
          <a:ln w="57150"/>
        </p:spPr>
        <p:style>
          <a:lnRef idx="2">
            <a:schemeClr val="accent2"/>
          </a:lnRef>
          <a:fillRef idx="0">
            <a:schemeClr val="accent2"/>
          </a:fillRef>
          <a:effectRef idx="1">
            <a:schemeClr val="accent2"/>
          </a:effectRef>
          <a:fontRef idx="minor">
            <a:schemeClr val="tx1"/>
          </a:fontRef>
        </p:style>
      </p:cxnSp>
      <p:cxnSp>
        <p:nvCxnSpPr>
          <p:cNvPr id="7" name="Straight Connector 6">
            <a:extLst>
              <a:ext uri="{FF2B5EF4-FFF2-40B4-BE49-F238E27FC236}">
                <a16:creationId xmlns:a16="http://schemas.microsoft.com/office/drawing/2014/main" id="{FEC36C79-FB2A-BD9F-40A8-43FA5666A175}"/>
              </a:ext>
            </a:extLst>
          </p:cNvPr>
          <p:cNvCxnSpPr>
            <a:cxnSpLocks/>
          </p:cNvCxnSpPr>
          <p:nvPr/>
        </p:nvCxnSpPr>
        <p:spPr>
          <a:xfrm>
            <a:off x="447260" y="4094921"/>
            <a:ext cx="10187610" cy="0"/>
          </a:xfrm>
          <a:prstGeom prst="line">
            <a:avLst/>
          </a:prstGeom>
          <a:ln w="57150"/>
        </p:spPr>
        <p:style>
          <a:lnRef idx="2">
            <a:schemeClr val="accent2"/>
          </a:lnRef>
          <a:fillRef idx="0">
            <a:schemeClr val="accent2"/>
          </a:fillRef>
          <a:effectRef idx="1">
            <a:schemeClr val="accent2"/>
          </a:effectRef>
          <a:fontRef idx="minor">
            <a:schemeClr val="tx1"/>
          </a:fontRef>
        </p:style>
      </p:cxnSp>
      <p:cxnSp>
        <p:nvCxnSpPr>
          <p:cNvPr id="9" name="Straight Connector 8">
            <a:extLst>
              <a:ext uri="{FF2B5EF4-FFF2-40B4-BE49-F238E27FC236}">
                <a16:creationId xmlns:a16="http://schemas.microsoft.com/office/drawing/2014/main" id="{C39FFCD7-4E9E-E177-B8A3-4282D12AADE1}"/>
              </a:ext>
            </a:extLst>
          </p:cNvPr>
          <p:cNvCxnSpPr>
            <a:cxnSpLocks/>
          </p:cNvCxnSpPr>
          <p:nvPr/>
        </p:nvCxnSpPr>
        <p:spPr>
          <a:xfrm>
            <a:off x="477078" y="4353339"/>
            <a:ext cx="6301409" cy="0"/>
          </a:xfrm>
          <a:prstGeom prst="line">
            <a:avLst/>
          </a:prstGeom>
          <a:ln w="57150"/>
        </p:spPr>
        <p:style>
          <a:lnRef idx="2">
            <a:schemeClr val="accent2"/>
          </a:lnRef>
          <a:fillRef idx="0">
            <a:schemeClr val="accent2"/>
          </a:fillRef>
          <a:effectRef idx="1">
            <a:schemeClr val="accent2"/>
          </a:effectRef>
          <a:fontRef idx="minor">
            <a:schemeClr val="tx1"/>
          </a:fontRef>
        </p:style>
      </p:cxnSp>
      <p:cxnSp>
        <p:nvCxnSpPr>
          <p:cNvPr id="11" name="Straight Connector 10">
            <a:extLst>
              <a:ext uri="{FF2B5EF4-FFF2-40B4-BE49-F238E27FC236}">
                <a16:creationId xmlns:a16="http://schemas.microsoft.com/office/drawing/2014/main" id="{948CEF18-ED09-2312-1DF9-017B873DA7E6}"/>
              </a:ext>
            </a:extLst>
          </p:cNvPr>
          <p:cNvCxnSpPr>
            <a:cxnSpLocks/>
          </p:cNvCxnSpPr>
          <p:nvPr/>
        </p:nvCxnSpPr>
        <p:spPr>
          <a:xfrm>
            <a:off x="496956" y="546651"/>
            <a:ext cx="9750287" cy="0"/>
          </a:xfrm>
          <a:prstGeom prst="line">
            <a:avLst/>
          </a:prstGeom>
          <a:ln w="57150"/>
        </p:spPr>
        <p:style>
          <a:lnRef idx="2">
            <a:schemeClr val="accent2"/>
          </a:lnRef>
          <a:fillRef idx="0">
            <a:schemeClr val="accent2"/>
          </a:fillRef>
          <a:effectRef idx="1">
            <a:schemeClr val="accent2"/>
          </a:effectRef>
          <a:fontRef idx="minor">
            <a:schemeClr val="tx1"/>
          </a:fontRef>
        </p:style>
      </p:cxnSp>
      <p:cxnSp>
        <p:nvCxnSpPr>
          <p:cNvPr id="12" name="Straight Connector 11">
            <a:extLst>
              <a:ext uri="{FF2B5EF4-FFF2-40B4-BE49-F238E27FC236}">
                <a16:creationId xmlns:a16="http://schemas.microsoft.com/office/drawing/2014/main" id="{0E3C6CF2-3E93-41F1-CC51-1B5DDD34F01D}"/>
              </a:ext>
            </a:extLst>
          </p:cNvPr>
          <p:cNvCxnSpPr>
            <a:cxnSpLocks/>
          </p:cNvCxnSpPr>
          <p:nvPr/>
        </p:nvCxnSpPr>
        <p:spPr>
          <a:xfrm>
            <a:off x="526774" y="805069"/>
            <a:ext cx="3448878" cy="0"/>
          </a:xfrm>
          <a:prstGeom prst="line">
            <a:avLst/>
          </a:prstGeom>
          <a:ln w="57150"/>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351499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1666</TotalTime>
  <Words>3669</Words>
  <Application>Microsoft Office PowerPoint</Application>
  <PresentationFormat>Widescreen</PresentationFormat>
  <Paragraphs>311</Paragraphs>
  <Slides>14</Slides>
  <Notes>11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14</vt:i4>
      </vt:variant>
    </vt:vector>
  </HeadingPairs>
  <TitlesOfParts>
    <vt:vector size="26" baseType="lpstr">
      <vt:lpstr>Aptos</vt:lpstr>
      <vt:lpstr>Arial</vt:lpstr>
      <vt:lpstr>Arial Black</vt:lpstr>
      <vt:lpstr>Calibri</vt:lpstr>
      <vt:lpstr>Georgia</vt:lpstr>
      <vt:lpstr>Lato</vt:lpstr>
      <vt:lpstr>LFT Etica</vt:lpstr>
      <vt:lpstr>Roboto</vt:lpstr>
      <vt:lpstr>Source Sans Pro</vt:lpstr>
      <vt:lpstr>system-ui</vt:lpstr>
      <vt:lpstr>Times New Roman</vt:lpstr>
      <vt:lpstr>1_Office Theme</vt:lpstr>
      <vt:lpstr>James It is time to grow up!</vt:lpstr>
      <vt:lpstr>PowerPoint Presentation</vt:lpstr>
      <vt:lpstr>Introduction</vt:lpstr>
      <vt:lpstr>PowerPoint Presentation</vt:lpstr>
      <vt:lpstr>PowerPoint Presentation</vt:lpstr>
      <vt:lpstr>Historical view of the Diaspora</vt:lpstr>
      <vt:lpstr>Class in the Roman Empire in the time of James</vt:lpstr>
      <vt:lpstr>What is partiality /favoritism /prejudice?</vt:lpstr>
      <vt:lpstr>PowerPoint Presentation</vt:lpstr>
      <vt:lpstr>Law of freedom/liberty. James 2:12</vt:lpstr>
      <vt:lpstr>The Law of Liberty from John&amp; Jesus</vt:lpstr>
      <vt:lpstr>This law of liberty promotes action </vt:lpstr>
      <vt:lpstr>This law of liberty promotes action </vt:lpstr>
      <vt:lpstr>SEVEN THOUGHTS OF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Larry Monson SR.</dc:creator>
  <cp:lastModifiedBy>Larry Monson SR.</cp:lastModifiedBy>
  <cp:revision>14</cp:revision>
  <cp:lastPrinted>2024-09-28T15:55:28Z</cp:lastPrinted>
  <dcterms:created xsi:type="dcterms:W3CDTF">2024-06-25T15:53:17Z</dcterms:created>
  <dcterms:modified xsi:type="dcterms:W3CDTF">2024-10-11T04:43:34Z</dcterms:modified>
</cp:coreProperties>
</file>