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webextensions/webextension4.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notesMasterIdLst>
    <p:notesMasterId r:id="rId17"/>
  </p:notesMasterIdLst>
  <p:handoutMasterIdLst>
    <p:handoutMasterId r:id="rId18"/>
  </p:handoutMasterIdLst>
  <p:sldIdLst>
    <p:sldId id="256" r:id="rId2"/>
    <p:sldId id="275" r:id="rId3"/>
    <p:sldId id="274" r:id="rId4"/>
    <p:sldId id="276" r:id="rId5"/>
    <p:sldId id="288" r:id="rId6"/>
    <p:sldId id="277" r:id="rId7"/>
    <p:sldId id="279" r:id="rId8"/>
    <p:sldId id="278" r:id="rId9"/>
    <p:sldId id="280" r:id="rId10"/>
    <p:sldId id="282" r:id="rId11"/>
    <p:sldId id="283" r:id="rId12"/>
    <p:sldId id="284" r:id="rId13"/>
    <p:sldId id="285" r:id="rId14"/>
    <p:sldId id="286" r:id="rId15"/>
    <p:sldId id="287" r:id="rId16"/>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14EF4C8-27C1-44C7-9D85-CC0478AA9F0E}">
          <p14:sldIdLst>
            <p14:sldId id="256"/>
            <p14:sldId id="275"/>
            <p14:sldId id="274"/>
            <p14:sldId id="276"/>
            <p14:sldId id="288"/>
            <p14:sldId id="277"/>
            <p14:sldId id="279"/>
            <p14:sldId id="278"/>
            <p14:sldId id="280"/>
            <p14:sldId id="282"/>
            <p14:sldId id="283"/>
            <p14:sldId id="284"/>
            <p14:sldId id="285"/>
            <p14:sldId id="286"/>
            <p14:sldId id="28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657" autoAdjust="0"/>
    <p:restoredTop sz="30867" autoAdjust="0"/>
  </p:normalViewPr>
  <p:slideViewPr>
    <p:cSldViewPr snapToGrid="0" showGuides="1">
      <p:cViewPr varScale="1">
        <p:scale>
          <a:sx n="27" d="100"/>
          <a:sy n="27" d="100"/>
        </p:scale>
        <p:origin x="2356" y="32"/>
      </p:cViewPr>
      <p:guideLst>
        <p:guide orient="horz" pos="2160"/>
        <p:guide pos="3840"/>
      </p:guideLst>
    </p:cSldViewPr>
  </p:slideViewPr>
  <p:outlineViewPr>
    <p:cViewPr>
      <p:scale>
        <a:sx n="33" d="100"/>
        <a:sy n="33" d="100"/>
      </p:scale>
      <p:origin x="0" y="-72"/>
    </p:cViewPr>
  </p:outlineViewPr>
  <p:notesTextViewPr>
    <p:cViewPr>
      <p:scale>
        <a:sx n="3" d="2"/>
        <a:sy n="3" d="2"/>
      </p:scale>
      <p:origin x="0" y="0"/>
    </p:cViewPr>
  </p:notesTextViewPr>
  <p:notesViewPr>
    <p:cSldViewPr snapToGrid="0" showGuides="1">
      <p:cViewPr varScale="1">
        <p:scale>
          <a:sx n="71" d="100"/>
          <a:sy n="71" d="100"/>
        </p:scale>
        <p:origin x="3468" y="3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98FD419-3C42-C153-652C-681648283801}"/>
              </a:ext>
            </a:extLst>
          </p:cNvPr>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31B8D51-EB63-5FF0-C682-E5F5C228E00F}"/>
              </a:ext>
            </a:extLst>
          </p:cNvPr>
          <p:cNvSpPr>
            <a:spLocks noGrp="1"/>
          </p:cNvSpPr>
          <p:nvPr>
            <p:ph type="dt" sz="quarter" idx="1"/>
          </p:nvPr>
        </p:nvSpPr>
        <p:spPr>
          <a:xfrm>
            <a:off x="3884613" y="0"/>
            <a:ext cx="2971800" cy="466725"/>
          </a:xfrm>
          <a:prstGeom prst="rect">
            <a:avLst/>
          </a:prstGeom>
        </p:spPr>
        <p:txBody>
          <a:bodyPr vert="horz" lIns="91440" tIns="45720" rIns="91440" bIns="45720" rtlCol="0"/>
          <a:lstStyle>
            <a:lvl1pPr algn="r">
              <a:defRPr sz="1200"/>
            </a:lvl1pPr>
          </a:lstStyle>
          <a:p>
            <a:fld id="{473B4F9B-07F7-4396-A634-B8613429E0B9}" type="datetimeFigureOut">
              <a:rPr lang="en-US" smtClean="0"/>
              <a:t>1/9/2024</a:t>
            </a:fld>
            <a:endParaRPr lang="en-US"/>
          </a:p>
        </p:txBody>
      </p:sp>
      <p:sp>
        <p:nvSpPr>
          <p:cNvPr id="4" name="Footer Placeholder 3">
            <a:extLst>
              <a:ext uri="{FF2B5EF4-FFF2-40B4-BE49-F238E27FC236}">
                <a16:creationId xmlns:a16="http://schemas.microsoft.com/office/drawing/2014/main" id="{6F079D01-34C8-0D2E-DF0A-255CA2FBD9AD}"/>
              </a:ext>
            </a:extLst>
          </p:cNvPr>
          <p:cNvSpPr>
            <a:spLocks noGrp="1"/>
          </p:cNvSpPr>
          <p:nvPr>
            <p:ph type="ftr" sz="quarter" idx="2"/>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B7CFC34-015B-766F-D879-B9B8E102D686}"/>
              </a:ext>
            </a:extLst>
          </p:cNvPr>
          <p:cNvSpPr>
            <a:spLocks noGrp="1"/>
          </p:cNvSpPr>
          <p:nvPr>
            <p:ph type="sldNum" sz="quarter" idx="3"/>
          </p:nvPr>
        </p:nvSpPr>
        <p:spPr>
          <a:xfrm>
            <a:off x="3884613" y="8829675"/>
            <a:ext cx="2971800" cy="466725"/>
          </a:xfrm>
          <a:prstGeom prst="rect">
            <a:avLst/>
          </a:prstGeom>
        </p:spPr>
        <p:txBody>
          <a:bodyPr vert="horz" lIns="91440" tIns="45720" rIns="91440" bIns="45720" rtlCol="0" anchor="b"/>
          <a:lstStyle>
            <a:lvl1pPr algn="r">
              <a:defRPr sz="1200"/>
            </a:lvl1pPr>
          </a:lstStyle>
          <a:p>
            <a:fld id="{43627AC4-CE82-470C-8664-363AF4E2A6D3}" type="slidenum">
              <a:rPr lang="en-US" smtClean="0"/>
              <a:t>‹#›</a:t>
            </a:fld>
            <a:endParaRPr lang="en-US"/>
          </a:p>
        </p:txBody>
      </p:sp>
    </p:spTree>
    <p:extLst>
      <p:ext uri="{BB962C8B-B14F-4D97-AF65-F5344CB8AC3E}">
        <p14:creationId xmlns:p14="http://schemas.microsoft.com/office/powerpoint/2010/main" val="39943191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05BBDDB9-905C-49E1-998E-D9C5C844BD8B}" type="datetimeFigureOut">
              <a:rPr lang="en-US" smtClean="0"/>
              <a:t>1/9/2024</a:t>
            </a:fld>
            <a:endParaRPr lang="en-US"/>
          </a:p>
        </p:txBody>
      </p:sp>
      <p:sp>
        <p:nvSpPr>
          <p:cNvPr id="4" name="Slide Image Placeholder 3"/>
          <p:cNvSpPr>
            <a:spLocks noGrp="1" noRot="1" noChangeAspect="1"/>
          </p:cNvSpPr>
          <p:nvPr>
            <p:ph type="sldImg" idx="2"/>
          </p:nvPr>
        </p:nvSpPr>
        <p:spPr>
          <a:xfrm>
            <a:off x="685799" y="543485"/>
            <a:ext cx="3114862" cy="175255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799" y="2373089"/>
            <a:ext cx="5679141" cy="6456878"/>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A8E3FB43-7EBD-41A9-AFC8-A6B09A6CFFA7}" type="slidenum">
              <a:rPr lang="en-US" smtClean="0"/>
              <a:t>‹#›</a:t>
            </a:fld>
            <a:endParaRPr lang="en-US"/>
          </a:p>
        </p:txBody>
      </p:sp>
    </p:spTree>
    <p:extLst>
      <p:ext uri="{BB962C8B-B14F-4D97-AF65-F5344CB8AC3E}">
        <p14:creationId xmlns:p14="http://schemas.microsoft.com/office/powerpoint/2010/main" val="133535670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928"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2682875" cy="1509713"/>
          </a:xfrm>
        </p:spPr>
      </p:sp>
      <p:sp>
        <p:nvSpPr>
          <p:cNvPr id="3" name="Notes Placeholder 2"/>
          <p:cNvSpPr>
            <a:spLocks noGrp="1"/>
          </p:cNvSpPr>
          <p:nvPr>
            <p:ph type="body" idx="1"/>
          </p:nvPr>
        </p:nvSpPr>
        <p:spPr>
          <a:xfrm>
            <a:off x="685800" y="2805953"/>
            <a:ext cx="5486400" cy="6024014"/>
          </a:xfrm>
        </p:spPr>
        <p:txBody>
          <a:bodyPr/>
          <a:lstStyle/>
          <a:p>
            <a:endParaRPr lang="en-US" b="1" dirty="0"/>
          </a:p>
        </p:txBody>
      </p:sp>
      <p:sp>
        <p:nvSpPr>
          <p:cNvPr id="4" name="Slide Number Placeholder 3"/>
          <p:cNvSpPr>
            <a:spLocks noGrp="1"/>
          </p:cNvSpPr>
          <p:nvPr>
            <p:ph type="sldNum" sz="quarter" idx="5"/>
          </p:nvPr>
        </p:nvSpPr>
        <p:spPr/>
        <p:txBody>
          <a:bodyPr/>
          <a:lstStyle/>
          <a:p>
            <a:fld id="{A8E3FB43-7EBD-41A9-AFC8-A6B09A6CFFA7}" type="slidenum">
              <a:rPr lang="en-US" smtClean="0"/>
              <a:t>1</a:t>
            </a:fld>
            <a:endParaRPr lang="en-US"/>
          </a:p>
        </p:txBody>
      </p:sp>
    </p:spTree>
    <p:extLst>
      <p:ext uri="{BB962C8B-B14F-4D97-AF65-F5344CB8AC3E}">
        <p14:creationId xmlns:p14="http://schemas.microsoft.com/office/powerpoint/2010/main" val="2081639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42925"/>
            <a:ext cx="3114675" cy="1752600"/>
          </a:xfrm>
        </p:spPr>
      </p:sp>
      <p:sp>
        <p:nvSpPr>
          <p:cNvPr id="3" name="Notes Placeholder 2"/>
          <p:cNvSpPr>
            <a:spLocks noGrp="1"/>
          </p:cNvSpPr>
          <p:nvPr>
            <p:ph type="body" idx="1"/>
          </p:nvPr>
        </p:nvSpPr>
        <p:spPr/>
        <p:txBody>
          <a:bodyPr/>
          <a:lstStyle/>
          <a:p>
            <a:pPr marL="457200" marR="0">
              <a:spcBef>
                <a:spcPts val="600"/>
              </a:spcBef>
              <a:spcAft>
                <a:spcPts val="6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it is: </a:t>
            </a:r>
            <a:r>
              <a:rPr lang="en-US" sz="1800" dirty="0">
                <a:effectLst/>
                <a:latin typeface="Calibri" panose="020F0502020204030204" pitchFamily="34" charset="0"/>
                <a:ea typeface="Calibri" panose="020F0502020204030204" pitchFamily="34" charset="0"/>
                <a:cs typeface="Times New Roman" panose="02020603050405020304" pitchFamily="18" charset="0"/>
              </a:rPr>
              <a:t>Giving is sharing, to impart, to contribute.  It is giving what you have. </a:t>
            </a:r>
          </a:p>
          <a:p>
            <a:pPr marL="91440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story of the Good Samaritan given by Jesus can well be divided into five kinds of people:</a:t>
            </a:r>
          </a:p>
          <a:p>
            <a:pPr marL="914400" marR="0">
              <a:spcBef>
                <a:spcPts val="0"/>
              </a:spcBef>
              <a:spcAft>
                <a:spcPts val="0"/>
              </a:spcAft>
            </a:pPr>
            <a:r>
              <a:rPr lang="en-US" sz="1800" i="1" u="sng" dirty="0">
                <a:effectLst/>
                <a:latin typeface="Calibri" panose="020F0502020204030204" pitchFamily="34" charset="0"/>
                <a:ea typeface="Calibri" panose="020F0502020204030204" pitchFamily="34" charset="0"/>
                <a:cs typeface="Times New Roman" panose="02020603050405020304" pitchFamily="18" charset="0"/>
              </a:rPr>
              <a:t>What is mine is yours because I am a victim</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Take what you want I will never fight back, I will never object, I will be content in whatever you do to me.</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This attitude is played out as the person robbed along the roadside.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a:spcBef>
                <a:spcPts val="0"/>
              </a:spcBef>
              <a:spcAft>
                <a:spcPts val="0"/>
              </a:spcAft>
            </a:pPr>
            <a:r>
              <a:rPr lang="en-US" sz="1800" u="sng" dirty="0">
                <a:effectLst/>
                <a:latin typeface="Calibri" panose="020F0502020204030204" pitchFamily="34" charset="0"/>
                <a:ea typeface="Calibri" panose="020F0502020204030204" pitchFamily="34" charset="0"/>
                <a:cs typeface="Times New Roman" panose="02020603050405020304" pitchFamily="18" charset="0"/>
              </a:rPr>
              <a:t>What is yours is mine if I can steal it.</a:t>
            </a:r>
            <a:r>
              <a:rPr lang="en-US" sz="1800" dirty="0">
                <a:effectLst/>
                <a:latin typeface="Calibri" panose="020F0502020204030204" pitchFamily="34" charset="0"/>
                <a:ea typeface="Calibri" panose="020F0502020204030204" pitchFamily="34" charset="0"/>
                <a:cs typeface="Times New Roman" panose="02020603050405020304" pitchFamily="18" charset="0"/>
              </a:rPr>
              <a:t> It will take advantage of the weak and the helpless. I will go wherever I want to go, I will take whatever I want, I am so full of myself, I take whenever. This attitude is played out as the persons who robbed the traveler.</a:t>
            </a:r>
          </a:p>
          <a:p>
            <a:pPr marL="914400" marR="0">
              <a:spcBef>
                <a:spcPts val="0"/>
              </a:spcBef>
              <a:spcAft>
                <a:spcPts val="0"/>
              </a:spcAft>
            </a:pPr>
            <a:r>
              <a:rPr lang="en-US" sz="1800" u="sng" dirty="0">
                <a:effectLst/>
                <a:latin typeface="Calibri" panose="020F0502020204030204" pitchFamily="34" charset="0"/>
                <a:ea typeface="Calibri" panose="020F0502020204030204" pitchFamily="34" charset="0"/>
                <a:cs typeface="Times New Roman" panose="02020603050405020304" pitchFamily="18" charset="0"/>
              </a:rPr>
              <a:t>What is mine is mine, and don’t involve me. </a:t>
            </a:r>
            <a:r>
              <a:rPr lang="en-US" sz="1800" dirty="0">
                <a:effectLst/>
                <a:latin typeface="Calibri" panose="020F0502020204030204" pitchFamily="34" charset="0"/>
                <a:ea typeface="Calibri" panose="020F0502020204030204" pitchFamily="34" charset="0"/>
                <a:cs typeface="Times New Roman" panose="02020603050405020304" pitchFamily="18" charset="0"/>
              </a:rPr>
              <a:t>As the religionist Levi walked by, he saw the robbed one and simply walked the other way.  </a:t>
            </a:r>
          </a:p>
          <a:p>
            <a:pPr marL="914400" marR="0">
              <a:spcBef>
                <a:spcPts val="0"/>
              </a:spcBef>
              <a:spcAft>
                <a:spcPts val="0"/>
              </a:spcAft>
            </a:pPr>
            <a:r>
              <a:rPr lang="en-US" sz="1800" u="sng" dirty="0">
                <a:effectLst/>
                <a:latin typeface="Calibri" panose="020F0502020204030204" pitchFamily="34" charset="0"/>
                <a:ea typeface="Calibri" panose="020F0502020204030204" pitchFamily="34" charset="0"/>
                <a:cs typeface="Times New Roman" panose="02020603050405020304" pitchFamily="18" charset="0"/>
              </a:rPr>
              <a:t>What is mine is mine, unless you pay for it. </a:t>
            </a:r>
            <a:r>
              <a:rPr lang="en-US" sz="1800" dirty="0">
                <a:effectLst/>
                <a:latin typeface="Calibri" panose="020F0502020204030204" pitchFamily="34" charset="0"/>
                <a:ea typeface="Calibri" panose="020F0502020204030204" pitchFamily="34" charset="0"/>
                <a:cs typeface="Times New Roman" panose="02020603050405020304" pitchFamily="18" charset="0"/>
              </a:rPr>
              <a:t>The innkeeper who saw the plight of the victim and simply had to be paid and paid full and even paid if the victim did not leave the next day.</a:t>
            </a:r>
          </a:p>
          <a:p>
            <a:pPr marL="914400" marR="0">
              <a:spcBef>
                <a:spcPts val="0"/>
              </a:spcBef>
              <a:spcAft>
                <a:spcPts val="0"/>
              </a:spcAft>
            </a:pPr>
            <a:r>
              <a:rPr lang="en-US" sz="1800" u="sng" dirty="0">
                <a:effectLst/>
                <a:latin typeface="Calibri" panose="020F0502020204030204" pitchFamily="34" charset="0"/>
                <a:ea typeface="Calibri" panose="020F0502020204030204" pitchFamily="34" charset="0"/>
                <a:cs typeface="Times New Roman" panose="02020603050405020304" pitchFamily="18" charset="0"/>
              </a:rPr>
              <a:t>What is mine is mine, unless you need it</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 one person that saw the need, determined the best response and carried through with it.  The person who had the gift of giving.</a:t>
            </a:r>
          </a:p>
          <a:p>
            <a:pPr marL="0" marR="0">
              <a:spcBef>
                <a:spcPts val="600"/>
              </a:spcBef>
              <a:spcAft>
                <a:spcPts val="6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is the imperative</a:t>
            </a:r>
            <a:r>
              <a:rPr lang="en-US" sz="1800" dirty="0">
                <a:effectLst/>
                <a:latin typeface="Calibri" panose="020F0502020204030204" pitchFamily="34" charset="0"/>
                <a:ea typeface="Calibri" panose="020F0502020204030204" pitchFamily="34" charset="0"/>
                <a:cs typeface="Times New Roman" panose="02020603050405020304" pitchFamily="18" charset="0"/>
              </a:rPr>
              <a:t>:  Giving just the minimum is not exercising the gift of giving.  Giving requires simple kindness. In the original language the word carries the thought of simplicity. It does not include grand gestures, no alternative motives.  It is simply given with no expectation. </a:t>
            </a:r>
          </a:p>
          <a:p>
            <a:endParaRPr lang="en-US" dirty="0"/>
          </a:p>
        </p:txBody>
      </p:sp>
      <p:sp>
        <p:nvSpPr>
          <p:cNvPr id="4" name="Slide Number Placeholder 3"/>
          <p:cNvSpPr>
            <a:spLocks noGrp="1"/>
          </p:cNvSpPr>
          <p:nvPr>
            <p:ph type="sldNum" sz="quarter" idx="5"/>
          </p:nvPr>
        </p:nvSpPr>
        <p:spPr/>
        <p:txBody>
          <a:bodyPr/>
          <a:lstStyle/>
          <a:p>
            <a:fld id="{A8E3FB43-7EBD-41A9-AFC8-A6B09A6CFFA7}" type="slidenum">
              <a:rPr lang="en-US" smtClean="0"/>
              <a:t>11</a:t>
            </a:fld>
            <a:endParaRPr lang="en-US"/>
          </a:p>
        </p:txBody>
      </p:sp>
    </p:spTree>
    <p:extLst>
      <p:ext uri="{BB962C8B-B14F-4D97-AF65-F5344CB8AC3E}">
        <p14:creationId xmlns:p14="http://schemas.microsoft.com/office/powerpoint/2010/main" val="2290488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42925"/>
            <a:ext cx="3114675" cy="1752600"/>
          </a:xfrm>
        </p:spPr>
      </p:sp>
      <p:sp>
        <p:nvSpPr>
          <p:cNvPr id="3" name="Notes Placeholder 2"/>
          <p:cNvSpPr>
            <a:spLocks noGrp="1"/>
          </p:cNvSpPr>
          <p:nvPr>
            <p:ph type="body" idx="1"/>
          </p:nvPr>
        </p:nvSpPr>
        <p:spPr/>
        <p:txBody>
          <a:bodyPr/>
          <a:lstStyle/>
          <a:p>
            <a:pPr marL="0" marR="0">
              <a:spcBef>
                <a:spcPts val="600"/>
              </a:spcBef>
              <a:spcAft>
                <a:spcPts val="6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LEADERSHIP: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600"/>
              </a:spcBef>
              <a:spcAft>
                <a:spcPts val="6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it is: </a:t>
            </a:r>
            <a:r>
              <a:rPr lang="en-US" sz="1800" dirty="0">
                <a:effectLst/>
                <a:latin typeface="Calibri" panose="020F0502020204030204" pitchFamily="34" charset="0"/>
                <a:ea typeface="Calibri" panose="020F0502020204030204" pitchFamily="34" charset="0"/>
                <a:cs typeface="Times New Roman" panose="02020603050405020304" pitchFamily="18" charset="0"/>
              </a:rPr>
              <a:t>Those who are called and placed in the role of a leader. The person who is gifted with the ability to make decisions and be followed.  A person who takes the front but is never seen as the front runner.</a:t>
            </a:r>
          </a:p>
          <a:p>
            <a:pPr marL="457200" marR="0">
              <a:spcBef>
                <a:spcPts val="600"/>
              </a:spcBef>
              <a:spcAft>
                <a:spcPts val="6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today’s church there is a problem with leadership. The longer I am in the church, leadership seems to be done by professionals. Less and less leadership is provided by humble service. </a:t>
            </a:r>
          </a:p>
          <a:p>
            <a:pPr marL="457200" marR="0">
              <a:spcBef>
                <a:spcPts val="600"/>
              </a:spcBef>
              <a:spcAft>
                <a:spcPts val="6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is the imperative: </a:t>
            </a:r>
            <a:r>
              <a:rPr lang="en-US" sz="1800" dirty="0">
                <a:effectLst/>
                <a:latin typeface="Calibri" panose="020F0502020204030204" pitchFamily="34" charset="0"/>
                <a:ea typeface="Calibri" panose="020F0502020204030204" pitchFamily="34" charset="0"/>
                <a:cs typeface="Times New Roman" panose="02020603050405020304" pitchFamily="18" charset="0"/>
              </a:rPr>
              <a:t>A leader must be willing to give up anonymity.  It is characterized by humility balanced with strength.  The gifted leader sees the fulfillment of his faith as a pleasure and never a “Have to”.  If you are ever appointed to a leadership role with out the gift of leadership, it will always be an addon instead of a calling.  If you are appointed to a leadership role, get out in front and lead. </a:t>
            </a:r>
          </a:p>
          <a:p>
            <a:pPr marL="0" marR="0">
              <a:spcBef>
                <a:spcPts val="600"/>
              </a:spcBef>
              <a:spcAft>
                <a:spcPts val="6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 had a hat a number of years ago.  It has two bills and the statement, “I am their leader which way did the go?”</a:t>
            </a:r>
          </a:p>
          <a:p>
            <a:endParaRPr lang="en-US" dirty="0"/>
          </a:p>
        </p:txBody>
      </p:sp>
      <p:sp>
        <p:nvSpPr>
          <p:cNvPr id="4" name="Slide Number Placeholder 3"/>
          <p:cNvSpPr>
            <a:spLocks noGrp="1"/>
          </p:cNvSpPr>
          <p:nvPr>
            <p:ph type="sldNum" sz="quarter" idx="5"/>
          </p:nvPr>
        </p:nvSpPr>
        <p:spPr/>
        <p:txBody>
          <a:bodyPr/>
          <a:lstStyle/>
          <a:p>
            <a:fld id="{A8E3FB43-7EBD-41A9-AFC8-A6B09A6CFFA7}" type="slidenum">
              <a:rPr lang="en-US" smtClean="0"/>
              <a:t>12</a:t>
            </a:fld>
            <a:endParaRPr lang="en-US"/>
          </a:p>
        </p:txBody>
      </p:sp>
    </p:spTree>
    <p:extLst>
      <p:ext uri="{BB962C8B-B14F-4D97-AF65-F5344CB8AC3E}">
        <p14:creationId xmlns:p14="http://schemas.microsoft.com/office/powerpoint/2010/main" val="1263763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42925"/>
            <a:ext cx="3114675" cy="1752600"/>
          </a:xfrm>
        </p:spPr>
      </p:sp>
      <p:sp>
        <p:nvSpPr>
          <p:cNvPr id="3" name="Notes Placeholder 2"/>
          <p:cNvSpPr>
            <a:spLocks noGrp="1"/>
          </p:cNvSpPr>
          <p:nvPr>
            <p:ph type="body" idx="1"/>
          </p:nvPr>
        </p:nvSpPr>
        <p:spPr/>
        <p:txBody>
          <a:bodyPr/>
          <a:lstStyle/>
          <a:p>
            <a:pPr marL="0" marR="0">
              <a:spcBef>
                <a:spcPts val="600"/>
              </a:spcBef>
              <a:spcAft>
                <a:spcPts val="6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MERCY: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600"/>
              </a:spcBef>
              <a:spcAft>
                <a:spcPts val="6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it is: </a:t>
            </a:r>
            <a:r>
              <a:rPr lang="en-US" sz="1800" dirty="0">
                <a:effectLst/>
                <a:latin typeface="Calibri" panose="020F0502020204030204" pitchFamily="34" charset="0"/>
                <a:ea typeface="Calibri" panose="020F0502020204030204" pitchFamily="34" charset="0"/>
                <a:cs typeface="Times New Roman" panose="02020603050405020304" pitchFamily="18" charset="0"/>
              </a:rPr>
              <a:t>There always be a time in the church when the gifted with mercy are needed to simply give up on judgement and condemnation and just be merciful. It is probably the most difficult to have this gift.  We want so much for others to be like yourself so filled with God’s grace and mercy that the only response to others is seeing the hurt, the anguish, the pain and being not sympathetic by empathetic: Not just understanding but feeling the hurt.</a:t>
            </a:r>
          </a:p>
          <a:p>
            <a:pPr marL="457200" marR="0">
              <a:spcBef>
                <a:spcPts val="600"/>
              </a:spcBef>
              <a:spcAft>
                <a:spcPts val="6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is the imperative:</a:t>
            </a:r>
            <a:r>
              <a:rPr lang="en-US" sz="1800" dirty="0">
                <a:effectLst/>
                <a:latin typeface="Calibri" panose="020F0502020204030204" pitchFamily="34" charset="0"/>
                <a:ea typeface="Calibri" panose="020F0502020204030204" pitchFamily="34" charset="0"/>
                <a:cs typeface="Times New Roman" panose="02020603050405020304" pitchFamily="18" charset="0"/>
              </a:rPr>
              <a:t> I had a junior high school aged boy in one of my churches.  His name was Levi. He had a severe mental handicap. When we would sing in the church, Levi would get a smile on is face that would light up the world.  One after noon I was listening to his mother and wondering what I could do to help.  “I need Levi, to feel he is a part of the church.”  The next Sunday I invited Levi to come up front and lead the singing.  He waved his arms to the melody and no one would ever underestimate Levi again.  He was a part of the family of God and deserved mercy. And it brought me joy.</a:t>
            </a:r>
          </a:p>
          <a:p>
            <a:pPr marL="0" marR="0">
              <a:spcBef>
                <a:spcPts val="600"/>
              </a:spcBef>
              <a:spcAft>
                <a:spcPts val="6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Mercy is giving, mercy is forgiving, mercy is looking beyond the flaws, mercy is giving a second look in a bad situation.  Mercy is loving when no one else does.  Mercy is based on love and never in superiority.</a:t>
            </a:r>
          </a:p>
          <a:p>
            <a:endParaRPr lang="en-US" dirty="0"/>
          </a:p>
        </p:txBody>
      </p:sp>
      <p:sp>
        <p:nvSpPr>
          <p:cNvPr id="4" name="Slide Number Placeholder 3"/>
          <p:cNvSpPr>
            <a:spLocks noGrp="1"/>
          </p:cNvSpPr>
          <p:nvPr>
            <p:ph type="sldNum" sz="quarter" idx="5"/>
          </p:nvPr>
        </p:nvSpPr>
        <p:spPr/>
        <p:txBody>
          <a:bodyPr/>
          <a:lstStyle/>
          <a:p>
            <a:fld id="{A8E3FB43-7EBD-41A9-AFC8-A6B09A6CFFA7}" type="slidenum">
              <a:rPr lang="en-US" smtClean="0"/>
              <a:t>13</a:t>
            </a:fld>
            <a:endParaRPr lang="en-US"/>
          </a:p>
        </p:txBody>
      </p:sp>
    </p:spTree>
    <p:extLst>
      <p:ext uri="{BB962C8B-B14F-4D97-AF65-F5344CB8AC3E}">
        <p14:creationId xmlns:p14="http://schemas.microsoft.com/office/powerpoint/2010/main" val="3029514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42925"/>
            <a:ext cx="3114675" cy="1752600"/>
          </a:xfrm>
        </p:spPr>
      </p:sp>
      <p:sp>
        <p:nvSpPr>
          <p:cNvPr id="3" name="Notes Placeholder 2"/>
          <p:cNvSpPr>
            <a:spLocks noGrp="1"/>
          </p:cNvSpPr>
          <p:nvPr>
            <p:ph type="body" idx="1"/>
          </p:nvPr>
        </p:nvSpPr>
        <p:spPr/>
        <p:txBody>
          <a:bodyPr/>
          <a:lstStyle/>
          <a:p>
            <a:r>
              <a:rPr lang="en-US" dirty="0"/>
              <a:t>Max Lucado:</a:t>
            </a:r>
          </a:p>
          <a:p>
            <a:r>
              <a:rPr lang="en-US" dirty="0"/>
              <a:t>The difference between Mercy and Grace</a:t>
            </a:r>
          </a:p>
          <a:p>
            <a:r>
              <a:rPr lang="en-US" dirty="0"/>
              <a:t>Mercy gave the prodigal son a chance</a:t>
            </a:r>
          </a:p>
          <a:p>
            <a:r>
              <a:rPr lang="en-US" dirty="0"/>
              <a:t>Grace gave him a feast. </a:t>
            </a:r>
          </a:p>
        </p:txBody>
      </p:sp>
      <p:sp>
        <p:nvSpPr>
          <p:cNvPr id="4" name="Slide Number Placeholder 3"/>
          <p:cNvSpPr>
            <a:spLocks noGrp="1"/>
          </p:cNvSpPr>
          <p:nvPr>
            <p:ph type="sldNum" sz="quarter" idx="5"/>
          </p:nvPr>
        </p:nvSpPr>
        <p:spPr/>
        <p:txBody>
          <a:bodyPr/>
          <a:lstStyle/>
          <a:p>
            <a:fld id="{A8E3FB43-7EBD-41A9-AFC8-A6B09A6CFFA7}" type="slidenum">
              <a:rPr lang="en-US" smtClean="0"/>
              <a:t>2</a:t>
            </a:fld>
            <a:endParaRPr lang="en-US"/>
          </a:p>
        </p:txBody>
      </p:sp>
    </p:spTree>
    <p:extLst>
      <p:ext uri="{BB962C8B-B14F-4D97-AF65-F5344CB8AC3E}">
        <p14:creationId xmlns:p14="http://schemas.microsoft.com/office/powerpoint/2010/main" val="3220630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42925"/>
            <a:ext cx="3114675" cy="17526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To whom is Paul addressing?</a:t>
            </a:r>
          </a:p>
          <a:p>
            <a:r>
              <a:rPr lang="en-US" sz="1800" kern="0" dirty="0">
                <a:effectLst/>
                <a:latin typeface="Calibri" panose="020F0502020204030204" pitchFamily="34" charset="0"/>
                <a:ea typeface="Calibri" panose="020F0502020204030204" pitchFamily="34" charset="0"/>
                <a:cs typeface="Times New Roman" panose="02020603050405020304" pitchFamily="18" charset="0"/>
              </a:rPr>
              <a:t>Going on beyond the showing up stage of Christianity.  He was addressing those who need to know and then do the expressed will of God.  Furthermore, with this expressed will of God is a required behavior and response. As we said last lesson there is a requirement of submission, unconformity, transformation, and proof of the will of </a:t>
            </a:r>
            <a:endParaRPr lang="en-US" dirty="0"/>
          </a:p>
        </p:txBody>
      </p:sp>
      <p:sp>
        <p:nvSpPr>
          <p:cNvPr id="4" name="Slide Number Placeholder 3"/>
          <p:cNvSpPr>
            <a:spLocks noGrp="1"/>
          </p:cNvSpPr>
          <p:nvPr>
            <p:ph type="sldNum" sz="quarter" idx="5"/>
          </p:nvPr>
        </p:nvSpPr>
        <p:spPr/>
        <p:txBody>
          <a:bodyPr/>
          <a:lstStyle/>
          <a:p>
            <a:fld id="{A8E3FB43-7EBD-41A9-AFC8-A6B09A6CFFA7}" type="slidenum">
              <a:rPr lang="en-US" smtClean="0"/>
              <a:t>3</a:t>
            </a:fld>
            <a:endParaRPr lang="en-US"/>
          </a:p>
        </p:txBody>
      </p:sp>
    </p:spTree>
    <p:extLst>
      <p:ext uri="{BB962C8B-B14F-4D97-AF65-F5344CB8AC3E}">
        <p14:creationId xmlns:p14="http://schemas.microsoft.com/office/powerpoint/2010/main" val="3887141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42925"/>
            <a:ext cx="3114675" cy="17526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E3FB43-7EBD-41A9-AFC8-A6B09A6CFFA7}" type="slidenum">
              <a:rPr lang="en-US" smtClean="0"/>
              <a:t>5</a:t>
            </a:fld>
            <a:endParaRPr lang="en-US"/>
          </a:p>
        </p:txBody>
      </p:sp>
    </p:spTree>
    <p:extLst>
      <p:ext uri="{BB962C8B-B14F-4D97-AF65-F5344CB8AC3E}">
        <p14:creationId xmlns:p14="http://schemas.microsoft.com/office/powerpoint/2010/main" val="1011917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42925"/>
            <a:ext cx="3114675" cy="1752600"/>
          </a:xfrm>
        </p:spPr>
      </p:sp>
      <p:sp>
        <p:nvSpPr>
          <p:cNvPr id="3" name="Notes Placeholder 2"/>
          <p:cNvSpPr>
            <a:spLocks noGrp="1"/>
          </p:cNvSpPr>
          <p:nvPr>
            <p:ph type="body" idx="1"/>
          </p:nvPr>
        </p:nvSpPr>
        <p:spPr/>
        <p:txBody>
          <a:bodyPr/>
          <a:lstStyle/>
          <a:p>
            <a:r>
              <a:rPr lang="en-US" dirty="0"/>
              <a:t>If My assumption that this section is about gifts of ministry. I.e. prophecy, service….</a:t>
            </a:r>
          </a:p>
          <a:p>
            <a:r>
              <a:rPr lang="en-US" dirty="0"/>
              <a:t>Then logically this verse in 12:3 must be about this grace given Charis to me must be about the ministry</a:t>
            </a:r>
          </a:p>
          <a:p>
            <a:r>
              <a:rPr lang="en-US" dirty="0"/>
              <a:t>A ministry given to Paul</a:t>
            </a:r>
          </a:p>
          <a:p>
            <a:r>
              <a:rPr lang="en-US" dirty="0"/>
              <a:t>	To be an apostle.</a:t>
            </a:r>
          </a:p>
          <a:p>
            <a:endParaRPr lang="en-US" dirty="0"/>
          </a:p>
          <a:p>
            <a:pPr marL="0" marR="0">
              <a:spcBef>
                <a:spcPts val="600"/>
              </a:spcBef>
              <a:spcAft>
                <a:spcPts val="6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It was seen by Paul as the greatest calling because it cost him so much. Paul moved around a lot. He supported Jerusalem. Asked for help in Spain. He preached in Galatia, Philippi, Ephesus, Colossi, Rome and Corinth. And he suffered for his calling, his grace. Five times Paul had received 40 stripes minus one. Three times he was beaten with rods. Three times he was stoned. Three times he was shipwrecked. He spent one night and a day floating into the sea. He suffered perils of waters, robbers, countrymen, gentiles in the city and in the wilderness. He suffered by his false brethren. He suffered of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weariness,toil</a:t>
            </a:r>
            <a:r>
              <a:rPr lang="en-US" sz="1800" dirty="0">
                <a:effectLst/>
                <a:latin typeface="Calibri" panose="020F0502020204030204" pitchFamily="34" charset="0"/>
                <a:ea typeface="Calibri" panose="020F0502020204030204" pitchFamily="34" charset="0"/>
                <a:cs typeface="Times New Roman" panose="02020603050405020304" pitchFamily="18" charset="0"/>
              </a:rPr>
              <a:t>, of sleeplessness, of hunger, thirst fasting. He suffered cold and being naked. </a:t>
            </a:r>
          </a:p>
          <a:p>
            <a:pPr marL="0" marR="0">
              <a:spcBef>
                <a:spcPts val="600"/>
              </a:spcBef>
              <a:spcAft>
                <a:spcPts val="6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Yet at the end Paul states, “I have fought the good fight. I have finished his race.” He saw himself as a living sacrifice, holy and acceptable to God which was his reasonable service of worship.</a:t>
            </a:r>
          </a:p>
          <a:p>
            <a:endParaRPr lang="en-US" dirty="0"/>
          </a:p>
        </p:txBody>
      </p:sp>
      <p:sp>
        <p:nvSpPr>
          <p:cNvPr id="4" name="Slide Number Placeholder 3"/>
          <p:cNvSpPr>
            <a:spLocks noGrp="1"/>
          </p:cNvSpPr>
          <p:nvPr>
            <p:ph type="sldNum" sz="quarter" idx="5"/>
          </p:nvPr>
        </p:nvSpPr>
        <p:spPr/>
        <p:txBody>
          <a:bodyPr/>
          <a:lstStyle/>
          <a:p>
            <a:fld id="{A8E3FB43-7EBD-41A9-AFC8-A6B09A6CFFA7}" type="slidenum">
              <a:rPr lang="en-US" smtClean="0"/>
              <a:t>6</a:t>
            </a:fld>
            <a:endParaRPr lang="en-US"/>
          </a:p>
        </p:txBody>
      </p:sp>
    </p:spTree>
    <p:extLst>
      <p:ext uri="{BB962C8B-B14F-4D97-AF65-F5344CB8AC3E}">
        <p14:creationId xmlns:p14="http://schemas.microsoft.com/office/powerpoint/2010/main" val="1348545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42925"/>
            <a:ext cx="3114675" cy="1752600"/>
          </a:xfrm>
        </p:spPr>
      </p:sp>
      <p:sp>
        <p:nvSpPr>
          <p:cNvPr id="3" name="Notes Placeholder 2"/>
          <p:cNvSpPr>
            <a:spLocks noGrp="1"/>
          </p:cNvSpPr>
          <p:nvPr>
            <p:ph type="body" idx="1"/>
          </p:nvPr>
        </p:nvSpPr>
        <p:spPr/>
        <p:txBody>
          <a:bodyPr/>
          <a:lstStyle/>
          <a:p>
            <a:pPr marL="457200" marR="0">
              <a:spcBef>
                <a:spcPts val="600"/>
              </a:spcBef>
              <a:spcAft>
                <a:spcPts val="6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it is</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There are three types of prophecy in the bible. The first type is called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FORETELLING</a:t>
            </a:r>
            <a:r>
              <a:rPr lang="en-US" sz="1800" dirty="0">
                <a:effectLst/>
                <a:latin typeface="Calibri" panose="020F0502020204030204" pitchFamily="34" charset="0"/>
                <a:ea typeface="Calibri" panose="020F0502020204030204" pitchFamily="34" charset="0"/>
                <a:cs typeface="Times New Roman" panose="02020603050405020304" pitchFamily="18" charset="0"/>
              </a:rPr>
              <a:t> or telling of future events. This gift to see into the future is rare.  The second type is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FORTHTELLING</a:t>
            </a:r>
            <a:r>
              <a:rPr lang="en-US" sz="1800" dirty="0">
                <a:effectLst/>
                <a:latin typeface="Calibri" panose="020F0502020204030204" pitchFamily="34" charset="0"/>
                <a:ea typeface="Calibri" panose="020F0502020204030204" pitchFamily="34" charset="0"/>
                <a:cs typeface="Times New Roman" panose="02020603050405020304" pitchFamily="18" charset="0"/>
              </a:rPr>
              <a:t> or pronouncement and announcement of the Christian message with authority. It is knowing God in your life so much it can and will be heard.  Forthtelling is in the church today as a gift of preaching.  The third type is a deep understanding of the present world. It is the ability to see the strings and movement of God within the chaos of this world. And once understood and seen it is actively shared. It may be called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TRUTHTELLING</a:t>
            </a:r>
            <a:r>
              <a:rPr lang="en-US" sz="1800" dirty="0">
                <a:effectLst/>
                <a:latin typeface="Calibri" panose="020F0502020204030204" pitchFamily="34" charset="0"/>
                <a:ea typeface="Calibri" panose="020F0502020204030204" pitchFamily="34" charset="0"/>
                <a:cs typeface="Times New Roman" panose="02020603050405020304" pitchFamily="18" charset="0"/>
              </a:rPr>
              <a:t>.  All three are listened to and respond not so much as the content but the speakers gifting of revelation.</a:t>
            </a:r>
          </a:p>
          <a:p>
            <a:pPr marL="0" marR="0">
              <a:spcBef>
                <a:spcPts val="600"/>
              </a:spcBef>
              <a:spcAft>
                <a:spcPts val="6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is the imperative</a:t>
            </a:r>
            <a:r>
              <a:rPr lang="en-US" sz="1800" dirty="0">
                <a:effectLst/>
                <a:latin typeface="Calibri" panose="020F0502020204030204" pitchFamily="34" charset="0"/>
                <a:ea typeface="Calibri" panose="020F0502020204030204" pitchFamily="34" charset="0"/>
                <a:cs typeface="Times New Roman" panose="02020603050405020304" pitchFamily="18" charset="0"/>
              </a:rPr>
              <a:t>: Again it is attached to the opposite of pride and in proportion of faith.</a:t>
            </a:r>
          </a:p>
          <a:p>
            <a:endParaRPr lang="en-US" dirty="0"/>
          </a:p>
        </p:txBody>
      </p:sp>
      <p:sp>
        <p:nvSpPr>
          <p:cNvPr id="4" name="Slide Number Placeholder 3"/>
          <p:cNvSpPr>
            <a:spLocks noGrp="1"/>
          </p:cNvSpPr>
          <p:nvPr>
            <p:ph type="sldNum" sz="quarter" idx="5"/>
          </p:nvPr>
        </p:nvSpPr>
        <p:spPr/>
        <p:txBody>
          <a:bodyPr/>
          <a:lstStyle/>
          <a:p>
            <a:fld id="{A8E3FB43-7EBD-41A9-AFC8-A6B09A6CFFA7}" type="slidenum">
              <a:rPr lang="en-US" smtClean="0"/>
              <a:t>7</a:t>
            </a:fld>
            <a:endParaRPr lang="en-US"/>
          </a:p>
        </p:txBody>
      </p:sp>
    </p:spTree>
    <p:extLst>
      <p:ext uri="{BB962C8B-B14F-4D97-AF65-F5344CB8AC3E}">
        <p14:creationId xmlns:p14="http://schemas.microsoft.com/office/powerpoint/2010/main" val="916987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42925"/>
            <a:ext cx="3114675" cy="1752600"/>
          </a:xfrm>
        </p:spPr>
      </p:sp>
      <p:sp>
        <p:nvSpPr>
          <p:cNvPr id="3" name="Notes Placeholder 2"/>
          <p:cNvSpPr>
            <a:spLocks noGrp="1"/>
          </p:cNvSpPr>
          <p:nvPr>
            <p:ph type="body" idx="1"/>
          </p:nvPr>
        </p:nvSpPr>
        <p:spPr/>
        <p:txBody>
          <a:bodyPr/>
          <a:lstStyle/>
          <a:p>
            <a:pPr marL="0" marR="0">
              <a:spcBef>
                <a:spcPts val="600"/>
              </a:spcBef>
              <a:spcAft>
                <a:spcPts val="6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PRACTICE OF SERVICE: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600"/>
              </a:spcBef>
              <a:spcAft>
                <a:spcPts val="6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it is: </a:t>
            </a:r>
            <a:r>
              <a:rPr lang="en-US" sz="1800" dirty="0">
                <a:effectLst/>
                <a:latin typeface="Calibri" panose="020F0502020204030204" pitchFamily="34" charset="0"/>
                <a:ea typeface="Calibri" panose="020F0502020204030204" pitchFamily="34" charset="0"/>
                <a:cs typeface="Times New Roman" panose="02020603050405020304" pitchFamily="18" charset="0"/>
              </a:rPr>
              <a:t>The word in Greek is diakonia.  It is the act of showing love and compassion toward others without a sense of accomplishment. It is showing Jesus in the now and toward the needy. It is much more than moving chairs in the morning service.  It is a sacrificial gifting in the same manner and amount that God has given.</a:t>
            </a:r>
          </a:p>
          <a:p>
            <a:pPr marL="0" marR="0">
              <a:spcBef>
                <a:spcPts val="600"/>
              </a:spcBef>
              <a:spcAft>
                <a:spcPts val="6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is the imperative:</a:t>
            </a:r>
            <a:r>
              <a:rPr lang="en-US" sz="1800" dirty="0">
                <a:effectLst/>
                <a:latin typeface="Calibri" panose="020F0502020204030204" pitchFamily="34" charset="0"/>
                <a:ea typeface="Calibri" panose="020F0502020204030204" pitchFamily="34" charset="0"/>
                <a:cs typeface="Times New Roman" panose="02020603050405020304" pitchFamily="18" charset="0"/>
              </a:rPr>
              <a:t> Serving is the reward for serving.  It is the understanding of the acts toward the less fortunate, the less able in the church is being served by God through your acts of service.  There is no other incentive or specialness to the giver but the gift itself.</a:t>
            </a:r>
          </a:p>
          <a:p>
            <a:endParaRPr lang="en-US" dirty="0"/>
          </a:p>
        </p:txBody>
      </p:sp>
      <p:sp>
        <p:nvSpPr>
          <p:cNvPr id="4" name="Slide Number Placeholder 3"/>
          <p:cNvSpPr>
            <a:spLocks noGrp="1"/>
          </p:cNvSpPr>
          <p:nvPr>
            <p:ph type="sldNum" sz="quarter" idx="5"/>
          </p:nvPr>
        </p:nvSpPr>
        <p:spPr/>
        <p:txBody>
          <a:bodyPr/>
          <a:lstStyle/>
          <a:p>
            <a:fld id="{A8E3FB43-7EBD-41A9-AFC8-A6B09A6CFFA7}" type="slidenum">
              <a:rPr lang="en-US" smtClean="0"/>
              <a:t>8</a:t>
            </a:fld>
            <a:endParaRPr lang="en-US"/>
          </a:p>
        </p:txBody>
      </p:sp>
    </p:spTree>
    <p:extLst>
      <p:ext uri="{BB962C8B-B14F-4D97-AF65-F5344CB8AC3E}">
        <p14:creationId xmlns:p14="http://schemas.microsoft.com/office/powerpoint/2010/main" val="443290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42925"/>
            <a:ext cx="3114675" cy="1752600"/>
          </a:xfrm>
        </p:spPr>
      </p:sp>
      <p:sp>
        <p:nvSpPr>
          <p:cNvPr id="3" name="Notes Placeholder 2"/>
          <p:cNvSpPr>
            <a:spLocks noGrp="1"/>
          </p:cNvSpPr>
          <p:nvPr>
            <p:ph type="body" idx="1"/>
          </p:nvPr>
        </p:nvSpPr>
        <p:spPr/>
        <p:txBody>
          <a:bodyPr/>
          <a:lstStyle/>
          <a:p>
            <a:pPr marL="0" marR="0">
              <a:spcBef>
                <a:spcPts val="600"/>
              </a:spcBef>
              <a:spcAft>
                <a:spcPts val="6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TEACHING: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600"/>
              </a:spcBef>
              <a:spcAft>
                <a:spcPts val="6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it is: </a:t>
            </a:r>
            <a:r>
              <a:rPr lang="en-US" sz="1800" dirty="0">
                <a:effectLst/>
                <a:latin typeface="Calibri" panose="020F0502020204030204" pitchFamily="34" charset="0"/>
                <a:ea typeface="Calibri" panose="020F0502020204030204" pitchFamily="34" charset="0"/>
                <a:cs typeface="Times New Roman" panose="02020603050405020304" pitchFamily="18" charset="0"/>
              </a:rPr>
              <a:t>Teaching is the next step for the church to grow.  It is an explanation to those who need to grow.  To those who want to grow. It is the primary vehicle for discipleship.  Making disciples starts with teaching.  All the exhortation and invitation avail little without explanation;  without explanation of the claims and calling will only create </a:t>
            </a:r>
          </a:p>
          <a:p>
            <a:pPr marL="0" marR="0">
              <a:spcBef>
                <a:spcPts val="600"/>
              </a:spcBef>
              <a:spcAft>
                <a:spcPts val="6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shallow Christians who start to grow and die quickly.  Filling the church is not enough there must be a revelation of the next steps.</a:t>
            </a:r>
          </a:p>
          <a:p>
            <a:endParaRPr lang="en-US" dirty="0"/>
          </a:p>
        </p:txBody>
      </p:sp>
      <p:sp>
        <p:nvSpPr>
          <p:cNvPr id="4" name="Slide Number Placeholder 3"/>
          <p:cNvSpPr>
            <a:spLocks noGrp="1"/>
          </p:cNvSpPr>
          <p:nvPr>
            <p:ph type="sldNum" sz="quarter" idx="5"/>
          </p:nvPr>
        </p:nvSpPr>
        <p:spPr/>
        <p:txBody>
          <a:bodyPr/>
          <a:lstStyle/>
          <a:p>
            <a:fld id="{A8E3FB43-7EBD-41A9-AFC8-A6B09A6CFFA7}" type="slidenum">
              <a:rPr lang="en-US" smtClean="0"/>
              <a:t>9</a:t>
            </a:fld>
            <a:endParaRPr lang="en-US"/>
          </a:p>
        </p:txBody>
      </p:sp>
    </p:spTree>
    <p:extLst>
      <p:ext uri="{BB962C8B-B14F-4D97-AF65-F5344CB8AC3E}">
        <p14:creationId xmlns:p14="http://schemas.microsoft.com/office/powerpoint/2010/main" val="170468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42925"/>
            <a:ext cx="3114675" cy="1752600"/>
          </a:xfrm>
        </p:spPr>
      </p:sp>
      <p:sp>
        <p:nvSpPr>
          <p:cNvPr id="3" name="Notes Placeholder 2"/>
          <p:cNvSpPr>
            <a:spLocks noGrp="1"/>
          </p:cNvSpPr>
          <p:nvPr>
            <p:ph type="body" idx="1"/>
          </p:nvPr>
        </p:nvSpPr>
        <p:spPr/>
        <p:txBody>
          <a:bodyPr/>
          <a:lstStyle/>
          <a:p>
            <a:pPr marL="0" marR="0">
              <a:spcBef>
                <a:spcPts val="600"/>
              </a:spcBef>
              <a:spcAft>
                <a:spcPts val="6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EXHORTATION: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600"/>
              </a:spcBef>
              <a:spcAft>
                <a:spcPts val="6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it is: </a:t>
            </a:r>
            <a:r>
              <a:rPr lang="en-US" sz="1800" dirty="0">
                <a:effectLst/>
                <a:latin typeface="Calibri" panose="020F0502020204030204" pitchFamily="34" charset="0"/>
                <a:ea typeface="Calibri" panose="020F0502020204030204" pitchFamily="34" charset="0"/>
                <a:cs typeface="Times New Roman" panose="02020603050405020304" pitchFamily="18" charset="0"/>
              </a:rPr>
              <a:t>This gift given in direct proportion of faith is the gift of calling.  It is invitation to come along side to help.  It is the giving of advice to those who are falling short of their potential within the church. It is admonishment in love.  It is an invitation to hope.  It is to make an appeal for change and a movement forward.</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600"/>
              </a:spcBef>
              <a:spcAft>
                <a:spcPts val="6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is the imperative:</a:t>
            </a:r>
            <a:r>
              <a:rPr lang="en-US" sz="1800" dirty="0">
                <a:effectLst/>
                <a:latin typeface="Calibri" panose="020F0502020204030204" pitchFamily="34" charset="0"/>
                <a:ea typeface="Calibri" panose="020F0502020204030204" pitchFamily="34" charset="0"/>
                <a:cs typeface="Times New Roman" panose="02020603050405020304" pitchFamily="18" charset="0"/>
              </a:rPr>
              <a:t> Like the gift of service the gift of exhortation is to have its own internal reward.  It is the satisfaction of straightening the path of a brother in love and respect. This gifted person does because that is who he is.  It is not done in pride or for self-satisfaction, but for the assurance for the furthering of the Kingdom of God.</a:t>
            </a:r>
          </a:p>
          <a:p>
            <a:endParaRPr lang="en-US" dirty="0"/>
          </a:p>
        </p:txBody>
      </p:sp>
      <p:sp>
        <p:nvSpPr>
          <p:cNvPr id="4" name="Slide Number Placeholder 3"/>
          <p:cNvSpPr>
            <a:spLocks noGrp="1"/>
          </p:cNvSpPr>
          <p:nvPr>
            <p:ph type="sldNum" sz="quarter" idx="5"/>
          </p:nvPr>
        </p:nvSpPr>
        <p:spPr/>
        <p:txBody>
          <a:bodyPr/>
          <a:lstStyle/>
          <a:p>
            <a:fld id="{A8E3FB43-7EBD-41A9-AFC8-A6B09A6CFFA7}" type="slidenum">
              <a:rPr lang="en-US" smtClean="0"/>
              <a:t>10</a:t>
            </a:fld>
            <a:endParaRPr lang="en-US"/>
          </a:p>
        </p:txBody>
      </p:sp>
    </p:spTree>
    <p:extLst>
      <p:ext uri="{BB962C8B-B14F-4D97-AF65-F5344CB8AC3E}">
        <p14:creationId xmlns:p14="http://schemas.microsoft.com/office/powerpoint/2010/main" val="3807558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C81A0-FB7A-4357-8B37-1EC930D1E098}"/>
              </a:ext>
            </a:extLst>
          </p:cNvPr>
          <p:cNvSpPr>
            <a:spLocks noGrp="1"/>
          </p:cNvSpPr>
          <p:nvPr>
            <p:ph type="ctrTitle"/>
          </p:nvPr>
        </p:nvSpPr>
        <p:spPr>
          <a:xfrm>
            <a:off x="762000" y="1523999"/>
            <a:ext cx="10668000" cy="1985963"/>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D3C075C-7238-4F43-87E7-63A35BE6900C}"/>
              </a:ext>
            </a:extLst>
          </p:cNvPr>
          <p:cNvSpPr>
            <a:spLocks noGrp="1"/>
          </p:cNvSpPr>
          <p:nvPr>
            <p:ph type="subTitle" idx="1"/>
          </p:nvPr>
        </p:nvSpPr>
        <p:spPr>
          <a:xfrm>
            <a:off x="762000" y="3809999"/>
            <a:ext cx="10667998" cy="19859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AB67EEB-ABA8-4DA9-803B-0C6CD8A1284C}"/>
              </a:ext>
            </a:extLst>
          </p:cNvPr>
          <p:cNvSpPr>
            <a:spLocks noGrp="1"/>
          </p:cNvSpPr>
          <p:nvPr>
            <p:ph type="dt" sz="half" idx="10"/>
          </p:nvPr>
        </p:nvSpPr>
        <p:spPr/>
        <p:txBody>
          <a:bodyPr anchor="b" anchorCtr="0"/>
          <a:lstStyle/>
          <a:p>
            <a:fld id="{B3C529F4-B976-463C-8C99-ACA6678CDAA9}" type="datetime1">
              <a:rPr lang="en-US" smtClean="0"/>
              <a:t>1/9/2024</a:t>
            </a:fld>
            <a:endParaRPr lang="en-US"/>
          </a:p>
        </p:txBody>
      </p:sp>
      <p:sp>
        <p:nvSpPr>
          <p:cNvPr id="5" name="Footer Placeholder 4">
            <a:extLst>
              <a:ext uri="{FF2B5EF4-FFF2-40B4-BE49-F238E27FC236}">
                <a16:creationId xmlns:a16="http://schemas.microsoft.com/office/drawing/2014/main" id="{0FCFD314-1E75-41B9-A585-4F4A32A347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0CC8E8-C649-4A81-BF53-F078B2A98453}"/>
              </a:ext>
            </a:extLst>
          </p:cNvPr>
          <p:cNvSpPr>
            <a:spLocks noGrp="1"/>
          </p:cNvSpPr>
          <p:nvPr>
            <p:ph type="sldNum" sz="quarter" idx="12"/>
          </p:nvPr>
        </p:nvSpPr>
        <p:spPr/>
        <p:txBody>
          <a:bodyPr/>
          <a:lstStyle/>
          <a:p>
            <a:fld id="{D643A852-0206-46AC-B0EB-645612933129}" type="slidenum">
              <a:rPr lang="en-US" smtClean="0"/>
              <a:t>‹#›</a:t>
            </a:fld>
            <a:endParaRPr lang="en-US" dirty="0"/>
          </a:p>
        </p:txBody>
      </p:sp>
    </p:spTree>
    <p:extLst>
      <p:ext uri="{BB962C8B-B14F-4D97-AF65-F5344CB8AC3E}">
        <p14:creationId xmlns:p14="http://schemas.microsoft.com/office/powerpoint/2010/main" val="3036905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CE73F-2F7C-4941-9B13-ACB43A4983EC}"/>
              </a:ext>
            </a:extLst>
          </p:cNvPr>
          <p:cNvSpPr>
            <a:spLocks noGrp="1"/>
          </p:cNvSpPr>
          <p:nvPr>
            <p:ph type="title"/>
          </p:nvPr>
        </p:nvSpPr>
        <p:spPr>
          <a:xfrm>
            <a:off x="762000" y="1524000"/>
            <a:ext cx="9144000" cy="1523999"/>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8BC107E-F2BE-4057-B06B-1E50FD12B561}"/>
              </a:ext>
            </a:extLst>
          </p:cNvPr>
          <p:cNvSpPr>
            <a:spLocks noGrp="1"/>
          </p:cNvSpPr>
          <p:nvPr>
            <p:ph type="body" orient="vert" idx="1"/>
          </p:nvPr>
        </p:nvSpPr>
        <p:spPr>
          <a:xfrm>
            <a:off x="762000" y="3048000"/>
            <a:ext cx="10668000" cy="3048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B9D7D8-1932-4215-A6E0-C16DA0DDB8B8}"/>
              </a:ext>
            </a:extLst>
          </p:cNvPr>
          <p:cNvSpPr>
            <a:spLocks noGrp="1"/>
          </p:cNvSpPr>
          <p:nvPr>
            <p:ph type="dt" sz="half" idx="10"/>
          </p:nvPr>
        </p:nvSpPr>
        <p:spPr/>
        <p:txBody>
          <a:bodyPr/>
          <a:lstStyle/>
          <a:p>
            <a:fld id="{0CCDA984-58D9-4D56-BB0B-5BBC9123FAC1}" type="datetime1">
              <a:rPr lang="en-US" smtClean="0"/>
              <a:t>1/9/2024</a:t>
            </a:fld>
            <a:endParaRPr lang="en-US"/>
          </a:p>
        </p:txBody>
      </p:sp>
      <p:sp>
        <p:nvSpPr>
          <p:cNvPr id="5" name="Footer Placeholder 4">
            <a:extLst>
              <a:ext uri="{FF2B5EF4-FFF2-40B4-BE49-F238E27FC236}">
                <a16:creationId xmlns:a16="http://schemas.microsoft.com/office/drawing/2014/main" id="{4378B662-65E3-47B2-AD95-B041B57F3B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93DBC5-88B5-4F2A-A0E3-752CB421737A}"/>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567341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6599DF-5B13-4800-ADD7-3A2A2F1C4889}"/>
              </a:ext>
            </a:extLst>
          </p:cNvPr>
          <p:cNvSpPr>
            <a:spLocks noGrp="1"/>
          </p:cNvSpPr>
          <p:nvPr>
            <p:ph type="title" orient="vert"/>
          </p:nvPr>
        </p:nvSpPr>
        <p:spPr>
          <a:xfrm>
            <a:off x="8724900" y="1523999"/>
            <a:ext cx="2705100" cy="4572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191E12-22D9-4DA9-A336-EA6A8B9B55B8}"/>
              </a:ext>
            </a:extLst>
          </p:cNvPr>
          <p:cNvSpPr>
            <a:spLocks noGrp="1"/>
          </p:cNvSpPr>
          <p:nvPr>
            <p:ph type="body" orient="vert" idx="1"/>
          </p:nvPr>
        </p:nvSpPr>
        <p:spPr>
          <a:xfrm>
            <a:off x="762000" y="1524000"/>
            <a:ext cx="76200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22A1D5-B7EF-43A4-81EF-B5A7EA35616B}"/>
              </a:ext>
            </a:extLst>
          </p:cNvPr>
          <p:cNvSpPr>
            <a:spLocks noGrp="1"/>
          </p:cNvSpPr>
          <p:nvPr>
            <p:ph type="dt" sz="half" idx="10"/>
          </p:nvPr>
        </p:nvSpPr>
        <p:spPr/>
        <p:txBody>
          <a:bodyPr/>
          <a:lstStyle/>
          <a:p>
            <a:fld id="{BAE162DC-E41F-4CAB-A4C5-11C46AAC7E50}" type="datetime1">
              <a:rPr lang="en-US" smtClean="0"/>
              <a:t>1/9/2024</a:t>
            </a:fld>
            <a:endParaRPr lang="en-US"/>
          </a:p>
        </p:txBody>
      </p:sp>
      <p:sp>
        <p:nvSpPr>
          <p:cNvPr id="5" name="Footer Placeholder 4">
            <a:extLst>
              <a:ext uri="{FF2B5EF4-FFF2-40B4-BE49-F238E27FC236}">
                <a16:creationId xmlns:a16="http://schemas.microsoft.com/office/drawing/2014/main" id="{66809DFB-4410-42BF-B886-C984E3A53F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6487E8-E9A0-429E-88E5-34B1BE86BD23}"/>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732148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6A6A6-C260-4F8B-99DF-249C907BE5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36F8CB-5C97-4437-A672-4E43D0E5AE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90C990-05C1-4ECD-A899-722057AEA630}"/>
              </a:ext>
            </a:extLst>
          </p:cNvPr>
          <p:cNvSpPr>
            <a:spLocks noGrp="1"/>
          </p:cNvSpPr>
          <p:nvPr>
            <p:ph type="dt" sz="half" idx="10"/>
          </p:nvPr>
        </p:nvSpPr>
        <p:spPr/>
        <p:txBody>
          <a:bodyPr/>
          <a:lstStyle/>
          <a:p>
            <a:fld id="{BF87BA20-6297-40E8-BDEE-5DDD5DB070FF}" type="datetime1">
              <a:rPr lang="en-US" smtClean="0"/>
              <a:t>1/9/2024</a:t>
            </a:fld>
            <a:endParaRPr lang="en-US"/>
          </a:p>
        </p:txBody>
      </p:sp>
      <p:sp>
        <p:nvSpPr>
          <p:cNvPr id="5" name="Footer Placeholder 4">
            <a:extLst>
              <a:ext uri="{FF2B5EF4-FFF2-40B4-BE49-F238E27FC236}">
                <a16:creationId xmlns:a16="http://schemas.microsoft.com/office/drawing/2014/main" id="{C5E9811C-37A0-4DD1-8607-EFD4226E5D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CAB506-9570-4D3E-804F-A184A73DBCE6}"/>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533769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569B8-DEA4-4F12-9078-ECD731F2AC92}"/>
              </a:ext>
            </a:extLst>
          </p:cNvPr>
          <p:cNvSpPr>
            <a:spLocks noGrp="1"/>
          </p:cNvSpPr>
          <p:nvPr>
            <p:ph type="title"/>
          </p:nvPr>
        </p:nvSpPr>
        <p:spPr>
          <a:xfrm>
            <a:off x="762000" y="1530351"/>
            <a:ext cx="10668000" cy="2279650"/>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A0D1F3B-E79C-4822-999D-205B0E76C66F}"/>
              </a:ext>
            </a:extLst>
          </p:cNvPr>
          <p:cNvSpPr>
            <a:spLocks noGrp="1"/>
          </p:cNvSpPr>
          <p:nvPr>
            <p:ph type="body" idx="1"/>
          </p:nvPr>
        </p:nvSpPr>
        <p:spPr>
          <a:xfrm>
            <a:off x="762000" y="4589464"/>
            <a:ext cx="10668000" cy="118318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145166-621E-4C71-A40F-64E514536729}"/>
              </a:ext>
            </a:extLst>
          </p:cNvPr>
          <p:cNvSpPr>
            <a:spLocks noGrp="1"/>
          </p:cNvSpPr>
          <p:nvPr>
            <p:ph type="dt" sz="half" idx="10"/>
          </p:nvPr>
        </p:nvSpPr>
        <p:spPr/>
        <p:txBody>
          <a:bodyPr/>
          <a:lstStyle/>
          <a:p>
            <a:fld id="{1B63F9F3-03D6-411D-B22E-71C0F0318268}" type="datetime1">
              <a:rPr lang="en-US" smtClean="0"/>
              <a:t>1/9/2024</a:t>
            </a:fld>
            <a:endParaRPr lang="en-US"/>
          </a:p>
        </p:txBody>
      </p:sp>
      <p:sp>
        <p:nvSpPr>
          <p:cNvPr id="5" name="Footer Placeholder 4">
            <a:extLst>
              <a:ext uri="{FF2B5EF4-FFF2-40B4-BE49-F238E27FC236}">
                <a16:creationId xmlns:a16="http://schemas.microsoft.com/office/drawing/2014/main" id="{44B8A175-E39F-477F-997B-99FF8677A5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69115F-5456-4FA3-8484-B1806E7C48C7}"/>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458824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8BC5C-CCF0-4BA5-B102-213AC6FD5A48}"/>
              </a:ext>
            </a:extLst>
          </p:cNvPr>
          <p:cNvSpPr>
            <a:spLocks noGrp="1"/>
          </p:cNvSpPr>
          <p:nvPr>
            <p:ph type="title"/>
          </p:nvPr>
        </p:nvSpPr>
        <p:spPr>
          <a:xfrm>
            <a:off x="762000" y="1524000"/>
            <a:ext cx="9144000" cy="126364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2237E63-3B4F-4C2F-A87C-9533227EB684}"/>
              </a:ext>
            </a:extLst>
          </p:cNvPr>
          <p:cNvSpPr>
            <a:spLocks noGrp="1"/>
          </p:cNvSpPr>
          <p:nvPr>
            <p:ph sz="half" idx="1"/>
          </p:nvPr>
        </p:nvSpPr>
        <p:spPr>
          <a:xfrm>
            <a:off x="762000" y="3048000"/>
            <a:ext cx="45720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78ACE3E-2FED-4289-B138-3EC2826909F5}"/>
              </a:ext>
            </a:extLst>
          </p:cNvPr>
          <p:cNvSpPr>
            <a:spLocks noGrp="1"/>
          </p:cNvSpPr>
          <p:nvPr>
            <p:ph sz="half" idx="2"/>
          </p:nvPr>
        </p:nvSpPr>
        <p:spPr>
          <a:xfrm>
            <a:off x="6858000" y="3048000"/>
            <a:ext cx="45720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55DB51-20DA-4BEF-90BA-DDD37DC080CF}"/>
              </a:ext>
            </a:extLst>
          </p:cNvPr>
          <p:cNvSpPr>
            <a:spLocks noGrp="1"/>
          </p:cNvSpPr>
          <p:nvPr>
            <p:ph type="dt" sz="half" idx="10"/>
          </p:nvPr>
        </p:nvSpPr>
        <p:spPr/>
        <p:txBody>
          <a:bodyPr/>
          <a:lstStyle/>
          <a:p>
            <a:fld id="{36BF85E8-D1DE-4210-BCE5-FDC8166D27D3}" type="datetime1">
              <a:rPr lang="en-US" smtClean="0"/>
              <a:t>1/9/2024</a:t>
            </a:fld>
            <a:endParaRPr lang="en-US"/>
          </a:p>
        </p:txBody>
      </p:sp>
      <p:sp>
        <p:nvSpPr>
          <p:cNvPr id="6" name="Footer Placeholder 5">
            <a:extLst>
              <a:ext uri="{FF2B5EF4-FFF2-40B4-BE49-F238E27FC236}">
                <a16:creationId xmlns:a16="http://schemas.microsoft.com/office/drawing/2014/main" id="{506D22E1-F0DB-4CB7-B2E3-D578EEAA6E5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C29146B-54D6-4291-8EA2-6430024824AE}"/>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823102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B4AE7-507A-4E14-96E2-5412FF8EA283}"/>
              </a:ext>
            </a:extLst>
          </p:cNvPr>
          <p:cNvSpPr>
            <a:spLocks noGrp="1"/>
          </p:cNvSpPr>
          <p:nvPr>
            <p:ph type="title"/>
          </p:nvPr>
        </p:nvSpPr>
        <p:spPr>
          <a:xfrm>
            <a:off x="762000" y="1527048"/>
            <a:ext cx="10668000" cy="75895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EDEEE83-2945-4C22-9597-57F1F1262841}"/>
              </a:ext>
            </a:extLst>
          </p:cNvPr>
          <p:cNvSpPr>
            <a:spLocks noGrp="1"/>
          </p:cNvSpPr>
          <p:nvPr>
            <p:ph type="body" idx="1"/>
          </p:nvPr>
        </p:nvSpPr>
        <p:spPr>
          <a:xfrm>
            <a:off x="762000" y="2285999"/>
            <a:ext cx="4572001"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C2494D-AD1D-4CB7-A17C-B69079113D71}"/>
              </a:ext>
            </a:extLst>
          </p:cNvPr>
          <p:cNvSpPr>
            <a:spLocks noGrp="1"/>
          </p:cNvSpPr>
          <p:nvPr>
            <p:ph sz="half" idx="2"/>
          </p:nvPr>
        </p:nvSpPr>
        <p:spPr>
          <a:xfrm>
            <a:off x="762001" y="3059113"/>
            <a:ext cx="4572000"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B23E4950-830D-4EE3-9F51-DD730255E0CD}"/>
              </a:ext>
            </a:extLst>
          </p:cNvPr>
          <p:cNvSpPr>
            <a:spLocks noGrp="1"/>
          </p:cNvSpPr>
          <p:nvPr>
            <p:ph type="body" sz="quarter" idx="3"/>
          </p:nvPr>
        </p:nvSpPr>
        <p:spPr>
          <a:xfrm>
            <a:off x="6857998" y="2286000"/>
            <a:ext cx="4572001"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F244AA-BDAA-4FDD-B742-449DF905730C}"/>
              </a:ext>
            </a:extLst>
          </p:cNvPr>
          <p:cNvSpPr>
            <a:spLocks noGrp="1"/>
          </p:cNvSpPr>
          <p:nvPr>
            <p:ph sz="quarter" idx="4"/>
          </p:nvPr>
        </p:nvSpPr>
        <p:spPr>
          <a:xfrm>
            <a:off x="6858000" y="3059113"/>
            <a:ext cx="4571998"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B78494-ECE0-41D2-97E2-CFAC0434A8B8}"/>
              </a:ext>
            </a:extLst>
          </p:cNvPr>
          <p:cNvSpPr>
            <a:spLocks noGrp="1"/>
          </p:cNvSpPr>
          <p:nvPr>
            <p:ph type="dt" sz="half" idx="10"/>
          </p:nvPr>
        </p:nvSpPr>
        <p:spPr/>
        <p:txBody>
          <a:bodyPr/>
          <a:lstStyle/>
          <a:p>
            <a:fld id="{49430574-8AAF-4249-B4AB-AA1ABCB11A13}" type="datetime1">
              <a:rPr lang="en-US" smtClean="0"/>
              <a:t>1/9/2024</a:t>
            </a:fld>
            <a:endParaRPr lang="en-US"/>
          </a:p>
        </p:txBody>
      </p:sp>
      <p:sp>
        <p:nvSpPr>
          <p:cNvPr id="8" name="Footer Placeholder 7">
            <a:extLst>
              <a:ext uri="{FF2B5EF4-FFF2-40B4-BE49-F238E27FC236}">
                <a16:creationId xmlns:a16="http://schemas.microsoft.com/office/drawing/2014/main" id="{185E4C20-6CC5-4259-B554-B19F1A7AA0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09AB13-CCCC-4074-9B66-CE0B37902E3F}"/>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142750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FB5FF-4FD1-4CE4-BBC5-E6402FE06F0C}"/>
              </a:ext>
            </a:extLst>
          </p:cNvPr>
          <p:cNvSpPr>
            <a:spLocks noGrp="1"/>
          </p:cNvSpPr>
          <p:nvPr>
            <p:ph type="title"/>
          </p:nvPr>
        </p:nvSpPr>
        <p:spPr>
          <a:xfrm>
            <a:off x="762000" y="1524000"/>
            <a:ext cx="9144000" cy="3810000"/>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9E71AAD-C5B9-485B-84DD-60DAFD5F18BC}"/>
              </a:ext>
            </a:extLst>
          </p:cNvPr>
          <p:cNvSpPr>
            <a:spLocks noGrp="1"/>
          </p:cNvSpPr>
          <p:nvPr>
            <p:ph type="dt" sz="half" idx="10"/>
          </p:nvPr>
        </p:nvSpPr>
        <p:spPr/>
        <p:txBody>
          <a:bodyPr/>
          <a:lstStyle/>
          <a:p>
            <a:fld id="{EFBA8F3C-7171-47B8-8E1A-AAD35C8E8DF7}" type="datetime1">
              <a:rPr lang="en-US" smtClean="0"/>
              <a:t>1/9/2024</a:t>
            </a:fld>
            <a:endParaRPr lang="en-US"/>
          </a:p>
        </p:txBody>
      </p:sp>
      <p:sp>
        <p:nvSpPr>
          <p:cNvPr id="4" name="Footer Placeholder 3">
            <a:extLst>
              <a:ext uri="{FF2B5EF4-FFF2-40B4-BE49-F238E27FC236}">
                <a16:creationId xmlns:a16="http://schemas.microsoft.com/office/drawing/2014/main" id="{9B7CACFF-0406-4EE2-9E8F-F594B952C2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52A47E-1990-4B6B-BCCB-75B6F213A8ED}"/>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286815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C8FE4C-64F1-4C88-9D30-17F8131ED627}"/>
              </a:ext>
            </a:extLst>
          </p:cNvPr>
          <p:cNvSpPr>
            <a:spLocks noGrp="1"/>
          </p:cNvSpPr>
          <p:nvPr>
            <p:ph type="dt" sz="half" idx="10"/>
          </p:nvPr>
        </p:nvSpPr>
        <p:spPr/>
        <p:txBody>
          <a:bodyPr/>
          <a:lstStyle/>
          <a:p>
            <a:fld id="{7EBEC787-4E30-4E7B-8B0C-570F767DDC6B}" type="datetime1">
              <a:rPr lang="en-US" smtClean="0"/>
              <a:t>1/9/2024</a:t>
            </a:fld>
            <a:endParaRPr lang="en-US"/>
          </a:p>
        </p:txBody>
      </p:sp>
      <p:sp>
        <p:nvSpPr>
          <p:cNvPr id="3" name="Footer Placeholder 2">
            <a:extLst>
              <a:ext uri="{FF2B5EF4-FFF2-40B4-BE49-F238E27FC236}">
                <a16:creationId xmlns:a16="http://schemas.microsoft.com/office/drawing/2014/main" id="{D25D8FB3-6FA4-40A7-BDBF-76CD0F22FE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649F41-A021-4490-BB80-C89DF0293708}"/>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598314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CEF60-874B-45DE-BF65-CF0D08577588}"/>
              </a:ext>
            </a:extLst>
          </p:cNvPr>
          <p:cNvSpPr>
            <a:spLocks noGrp="1"/>
          </p:cNvSpPr>
          <p:nvPr>
            <p:ph type="title"/>
          </p:nvPr>
        </p:nvSpPr>
        <p:spPr>
          <a:xfrm>
            <a:off x="762000" y="1524000"/>
            <a:ext cx="3821113" cy="1524000"/>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CD757B0-722D-425F-8BD4-9CD9093BCBF5}"/>
              </a:ext>
            </a:extLst>
          </p:cNvPr>
          <p:cNvSpPr>
            <a:spLocks noGrp="1"/>
          </p:cNvSpPr>
          <p:nvPr>
            <p:ph idx="1"/>
          </p:nvPr>
        </p:nvSpPr>
        <p:spPr>
          <a:xfrm>
            <a:off x="5334000" y="1524000"/>
            <a:ext cx="6096000" cy="3810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DB0F60-AADF-41C3-8BFC-B405E0A3F9AC}"/>
              </a:ext>
            </a:extLst>
          </p:cNvPr>
          <p:cNvSpPr>
            <a:spLocks noGrp="1"/>
          </p:cNvSpPr>
          <p:nvPr>
            <p:ph type="body" sz="half" idx="2"/>
          </p:nvPr>
        </p:nvSpPr>
        <p:spPr>
          <a:xfrm>
            <a:off x="762000" y="3048000"/>
            <a:ext cx="3821113" cy="3048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AB1E11-97B6-42FD-9F45-6EDC3B83FABD}"/>
              </a:ext>
            </a:extLst>
          </p:cNvPr>
          <p:cNvSpPr>
            <a:spLocks noGrp="1"/>
          </p:cNvSpPr>
          <p:nvPr>
            <p:ph type="dt" sz="half" idx="10"/>
          </p:nvPr>
        </p:nvSpPr>
        <p:spPr/>
        <p:txBody>
          <a:bodyPr/>
          <a:lstStyle/>
          <a:p>
            <a:fld id="{AD04E030-410F-4A45-8B76-0C357B995D12}" type="datetime1">
              <a:rPr lang="en-US" smtClean="0"/>
              <a:t>1/9/2024</a:t>
            </a:fld>
            <a:endParaRPr lang="en-US"/>
          </a:p>
        </p:txBody>
      </p:sp>
      <p:sp>
        <p:nvSpPr>
          <p:cNvPr id="6" name="Footer Placeholder 5">
            <a:extLst>
              <a:ext uri="{FF2B5EF4-FFF2-40B4-BE49-F238E27FC236}">
                <a16:creationId xmlns:a16="http://schemas.microsoft.com/office/drawing/2014/main" id="{E14D7DA9-F910-4337-99A2-91F4EA3612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93A2F2-339E-4406-9A90-534A38C5A069}"/>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218389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71599-6E07-4A55-9B93-4CA5EFE3FD76}"/>
              </a:ext>
            </a:extLst>
          </p:cNvPr>
          <p:cNvSpPr>
            <a:spLocks noGrp="1"/>
          </p:cNvSpPr>
          <p:nvPr>
            <p:ph type="title"/>
          </p:nvPr>
        </p:nvSpPr>
        <p:spPr>
          <a:xfrm>
            <a:off x="762001" y="1524000"/>
            <a:ext cx="3810000" cy="15240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2C2D26-DACA-4941-955E-18F7E236758C}"/>
              </a:ext>
            </a:extLst>
          </p:cNvPr>
          <p:cNvSpPr>
            <a:spLocks noGrp="1"/>
          </p:cNvSpPr>
          <p:nvPr>
            <p:ph type="pic" idx="1"/>
          </p:nvPr>
        </p:nvSpPr>
        <p:spPr>
          <a:xfrm>
            <a:off x="5333999" y="1524000"/>
            <a:ext cx="6095999" cy="3810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7EDB26D-C5B0-41D6-A75F-F89A87BE243A}"/>
              </a:ext>
            </a:extLst>
          </p:cNvPr>
          <p:cNvSpPr>
            <a:spLocks noGrp="1"/>
          </p:cNvSpPr>
          <p:nvPr>
            <p:ph type="body" sz="half" idx="2"/>
          </p:nvPr>
        </p:nvSpPr>
        <p:spPr>
          <a:xfrm>
            <a:off x="762001" y="3048000"/>
            <a:ext cx="3810000" cy="3048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9304B6-48DF-41FA-A089-8C83BBA63673}"/>
              </a:ext>
            </a:extLst>
          </p:cNvPr>
          <p:cNvSpPr>
            <a:spLocks noGrp="1"/>
          </p:cNvSpPr>
          <p:nvPr>
            <p:ph type="dt" sz="half" idx="10"/>
          </p:nvPr>
        </p:nvSpPr>
        <p:spPr/>
        <p:txBody>
          <a:bodyPr/>
          <a:lstStyle/>
          <a:p>
            <a:fld id="{C21F2F4B-0116-4C2B-B2EA-3BC58A10E2AF}" type="datetime1">
              <a:rPr lang="en-US" smtClean="0"/>
              <a:t>1/9/2024</a:t>
            </a:fld>
            <a:endParaRPr lang="en-US"/>
          </a:p>
        </p:txBody>
      </p:sp>
      <p:sp>
        <p:nvSpPr>
          <p:cNvPr id="6" name="Footer Placeholder 5">
            <a:extLst>
              <a:ext uri="{FF2B5EF4-FFF2-40B4-BE49-F238E27FC236}">
                <a16:creationId xmlns:a16="http://schemas.microsoft.com/office/drawing/2014/main" id="{14DFB82F-A17A-4BC7-A522-CD934BC35C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CC530C-8824-4BE3-884E-2AFF30B572BC}"/>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08174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9000"/>
            <a:lum/>
          </a:blip>
          <a:srcRect/>
          <a:stretch>
            <a:fillRect l="-18000" r="-18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1B49B9-8C94-4604-AEEE-CB5051962D27}"/>
              </a:ext>
            </a:extLst>
          </p:cNvPr>
          <p:cNvSpPr>
            <a:spLocks noGrp="1"/>
          </p:cNvSpPr>
          <p:nvPr>
            <p:ph type="title"/>
          </p:nvPr>
        </p:nvSpPr>
        <p:spPr>
          <a:xfrm>
            <a:off x="762000" y="1524000"/>
            <a:ext cx="9144000" cy="1263649"/>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C3204E-CAF5-48A1-928F-757507EC48C4}"/>
              </a:ext>
            </a:extLst>
          </p:cNvPr>
          <p:cNvSpPr>
            <a:spLocks noGrp="1"/>
          </p:cNvSpPr>
          <p:nvPr>
            <p:ph type="body" idx="1"/>
          </p:nvPr>
        </p:nvSpPr>
        <p:spPr>
          <a:xfrm>
            <a:off x="762000" y="3047999"/>
            <a:ext cx="10668000" cy="3048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9540D12-4B42-4790-8677-C9250F3CDDCF}"/>
              </a:ext>
            </a:extLst>
          </p:cNvPr>
          <p:cNvSpPr>
            <a:spLocks noGrp="1"/>
          </p:cNvSpPr>
          <p:nvPr>
            <p:ph type="dt" sz="half" idx="2"/>
          </p:nvPr>
        </p:nvSpPr>
        <p:spPr>
          <a:xfrm>
            <a:off x="762000" y="401594"/>
            <a:ext cx="3048000" cy="365125"/>
          </a:xfrm>
          <a:prstGeom prst="rect">
            <a:avLst/>
          </a:prstGeom>
        </p:spPr>
        <p:txBody>
          <a:bodyPr vert="horz" lIns="91440" tIns="45720" rIns="91440" bIns="45720" rtlCol="0" anchor="b" anchorCtr="0"/>
          <a:lstStyle>
            <a:lvl1pPr algn="l">
              <a:defRPr sz="1000">
                <a:solidFill>
                  <a:schemeClr val="tx1"/>
                </a:solidFill>
              </a:defRPr>
            </a:lvl1pPr>
          </a:lstStyle>
          <a:p>
            <a:fld id="{CCF8E9C6-3550-452E-BE50-3430B69A40CE}" type="datetime1">
              <a:rPr lang="en-US" smtClean="0"/>
              <a:t>1/9/2024</a:t>
            </a:fld>
            <a:endParaRPr lang="en-US" dirty="0"/>
          </a:p>
        </p:txBody>
      </p:sp>
      <p:sp>
        <p:nvSpPr>
          <p:cNvPr id="5" name="Footer Placeholder 4">
            <a:extLst>
              <a:ext uri="{FF2B5EF4-FFF2-40B4-BE49-F238E27FC236}">
                <a16:creationId xmlns:a16="http://schemas.microsoft.com/office/drawing/2014/main" id="{022B17CD-6C27-4CD1-B20D-EA4B8E54F4FD}"/>
              </a:ext>
            </a:extLst>
          </p:cNvPr>
          <p:cNvSpPr>
            <a:spLocks noGrp="1"/>
          </p:cNvSpPr>
          <p:nvPr>
            <p:ph type="ftr" sz="quarter" idx="3"/>
          </p:nvPr>
        </p:nvSpPr>
        <p:spPr>
          <a:xfrm>
            <a:off x="6858000" y="6096000"/>
            <a:ext cx="4572000" cy="365125"/>
          </a:xfrm>
          <a:prstGeom prst="rect">
            <a:avLst/>
          </a:prstGeom>
        </p:spPr>
        <p:txBody>
          <a:bodyPr vert="horz" lIns="91440" tIns="45720" rIns="91440" bIns="45720" rtlCol="0" anchor="t" anchorCtr="0"/>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C03A934F-C817-4C99-A2CF-C763A3F20627}"/>
              </a:ext>
            </a:extLst>
          </p:cNvPr>
          <p:cNvSpPr>
            <a:spLocks noGrp="1"/>
          </p:cNvSpPr>
          <p:nvPr>
            <p:ph type="sldNum" sz="quarter" idx="4"/>
          </p:nvPr>
        </p:nvSpPr>
        <p:spPr>
          <a:xfrm>
            <a:off x="9144000" y="401594"/>
            <a:ext cx="2286000" cy="762000"/>
          </a:xfrm>
          <a:prstGeom prst="rect">
            <a:avLst/>
          </a:prstGeom>
        </p:spPr>
        <p:txBody>
          <a:bodyPr vert="horz" lIns="91440" tIns="45720" rIns="91440" bIns="45720" rtlCol="0" anchor="t" anchorCtr="0"/>
          <a:lstStyle>
            <a:lvl1pPr algn="r">
              <a:defRPr sz="4000">
                <a:solidFill>
                  <a:schemeClr val="tx1"/>
                </a:solidFill>
                <a:latin typeface="+mj-lt"/>
              </a:defRPr>
            </a:lvl1p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823191661"/>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40" r:id="rId6"/>
    <p:sldLayoutId id="2147483745" r:id="rId7"/>
    <p:sldLayoutId id="2147483741" r:id="rId8"/>
    <p:sldLayoutId id="2147483742" r:id="rId9"/>
    <p:sldLayoutId id="2147483743" r:id="rId10"/>
    <p:sldLayoutId id="2147483744"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gif"/><Relationship Id="rId5" Type="http://schemas.openxmlformats.org/officeDocument/2006/relationships/image" Target="../media/image3.jpeg"/><Relationship Id="rId4" Type="http://schemas.openxmlformats.org/officeDocument/2006/relationships/hyperlink" Target="https://www.pexels.com/photo/background-book-stack-books-close-up-1148399/"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biblia.com/bible/nasb95/romans/12/3-8#footnote9"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C4E299-9657-B02C-2C0D-34EC6562E9DA}"/>
              </a:ext>
            </a:extLst>
          </p:cNvPr>
          <p:cNvSpPr>
            <a:spLocks noGrp="1"/>
          </p:cNvSpPr>
          <p:nvPr>
            <p:ph type="ctrTitle"/>
          </p:nvPr>
        </p:nvSpPr>
        <p:spPr>
          <a:xfrm>
            <a:off x="-19298" y="0"/>
            <a:ext cx="5058253" cy="991195"/>
          </a:xfrm>
        </p:spPr>
        <p:txBody>
          <a:bodyPr vert="horz" lIns="91440" tIns="45720" rIns="91440" bIns="45720" rtlCol="0" anchor="b" anchorCtr="0">
            <a:normAutofit/>
          </a:bodyPr>
          <a:lstStyle/>
          <a:p>
            <a:r>
              <a:rPr lang="en-US" sz="4400" dirty="0"/>
              <a:t>Pride or Grace</a:t>
            </a:r>
            <a:endParaRPr lang="en-US" sz="4400" kern="1200" dirty="0">
              <a:solidFill>
                <a:schemeClr val="tx1"/>
              </a:solidFill>
              <a:latin typeface="+mj-lt"/>
              <a:ea typeface="+mj-ea"/>
              <a:cs typeface="+mj-cs"/>
            </a:endParaRPr>
          </a:p>
        </p:txBody>
      </p:sp>
      <p:pic>
        <p:nvPicPr>
          <p:cNvPr id="5" name="Picture 4" descr="A stack of books&#10;&#10;Description automatically generated">
            <a:extLst>
              <a:ext uri="{FF2B5EF4-FFF2-40B4-BE49-F238E27FC236}">
                <a16:creationId xmlns:a16="http://schemas.microsoft.com/office/drawing/2014/main" id="{16398338-23B5-DB55-4073-4C2D3A49CC8F}"/>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9098" r="-1" b="9817"/>
          <a:stretch/>
        </p:blipFill>
        <p:spPr>
          <a:xfrm>
            <a:off x="5771491" y="11"/>
            <a:ext cx="6439807" cy="6857989"/>
          </a:xfrm>
          <a:custGeom>
            <a:avLst/>
            <a:gdLst/>
            <a:ahLst/>
            <a:cxnLst/>
            <a:rect l="l" t="t" r="r" b="b"/>
            <a:pathLst>
              <a:path w="6439807" h="6857999">
                <a:moveTo>
                  <a:pt x="752157" y="6118149"/>
                </a:moveTo>
                <a:cubicBezTo>
                  <a:pt x="745608" y="6124102"/>
                  <a:pt x="737987" y="6129341"/>
                  <a:pt x="730938" y="6133722"/>
                </a:cubicBezTo>
                <a:cubicBezTo>
                  <a:pt x="723794" y="6138152"/>
                  <a:pt x="718448" y="6143474"/>
                  <a:pt x="714778" y="6149379"/>
                </a:cubicBezTo>
                <a:lnTo>
                  <a:pt x="709303" y="6166562"/>
                </a:lnTo>
                <a:lnTo>
                  <a:pt x="714778" y="6149380"/>
                </a:lnTo>
                <a:cubicBezTo>
                  <a:pt x="718448" y="6143474"/>
                  <a:pt x="723794" y="6138152"/>
                  <a:pt x="730938" y="6133723"/>
                </a:cubicBezTo>
                <a:cubicBezTo>
                  <a:pt x="737987" y="6129341"/>
                  <a:pt x="745608" y="6124102"/>
                  <a:pt x="752157" y="6118149"/>
                </a:cubicBezTo>
                <a:close/>
                <a:moveTo>
                  <a:pt x="844000" y="4941372"/>
                </a:moveTo>
                <a:lnTo>
                  <a:pt x="840670" y="4950868"/>
                </a:lnTo>
                <a:lnTo>
                  <a:pt x="830985" y="4991382"/>
                </a:lnTo>
                <a:lnTo>
                  <a:pt x="840670" y="4950869"/>
                </a:lnTo>
                <a:close/>
                <a:moveTo>
                  <a:pt x="840061" y="4749807"/>
                </a:moveTo>
                <a:cubicBezTo>
                  <a:pt x="852197" y="4762827"/>
                  <a:pt x="853054" y="4781365"/>
                  <a:pt x="854768" y="4799797"/>
                </a:cubicBezTo>
                <a:cubicBezTo>
                  <a:pt x="853054" y="4781365"/>
                  <a:pt x="852197" y="4762826"/>
                  <a:pt x="840061" y="4749807"/>
                </a:cubicBezTo>
                <a:close/>
                <a:moveTo>
                  <a:pt x="822263" y="4543185"/>
                </a:moveTo>
                <a:lnTo>
                  <a:pt x="816857" y="4557091"/>
                </a:lnTo>
                <a:cubicBezTo>
                  <a:pt x="805236" y="4573618"/>
                  <a:pt x="796449" y="4588275"/>
                  <a:pt x="790493" y="4602021"/>
                </a:cubicBezTo>
                <a:cubicBezTo>
                  <a:pt x="796449" y="4588275"/>
                  <a:pt x="805236" y="4573618"/>
                  <a:pt x="816857" y="4557092"/>
                </a:cubicBezTo>
                <a:cubicBezTo>
                  <a:pt x="819238" y="4553662"/>
                  <a:pt x="821286" y="4548281"/>
                  <a:pt x="822263" y="4543185"/>
                </a:cubicBezTo>
                <a:close/>
                <a:moveTo>
                  <a:pt x="356045" y="2819253"/>
                </a:moveTo>
                <a:lnTo>
                  <a:pt x="344401" y="2827483"/>
                </a:lnTo>
                <a:lnTo>
                  <a:pt x="344399" y="2827486"/>
                </a:lnTo>
                <a:lnTo>
                  <a:pt x="325551" y="2842392"/>
                </a:lnTo>
                <a:lnTo>
                  <a:pt x="315896" y="2861156"/>
                </a:lnTo>
                <a:lnTo>
                  <a:pt x="344399" y="2827486"/>
                </a:lnTo>
                <a:lnTo>
                  <a:pt x="344401" y="2827484"/>
                </a:lnTo>
                <a:close/>
                <a:moveTo>
                  <a:pt x="425699" y="1974015"/>
                </a:moveTo>
                <a:cubicBezTo>
                  <a:pt x="427224" y="1991685"/>
                  <a:pt x="433462" y="2008497"/>
                  <a:pt x="449941" y="2023547"/>
                </a:cubicBezTo>
                <a:cubicBezTo>
                  <a:pt x="441702" y="2016020"/>
                  <a:pt x="436022" y="2008056"/>
                  <a:pt x="432213" y="1999763"/>
                </a:cubicBezTo>
                <a:close/>
                <a:moveTo>
                  <a:pt x="442893" y="1768838"/>
                </a:moveTo>
                <a:cubicBezTo>
                  <a:pt x="451656" y="1779981"/>
                  <a:pt x="453942" y="1790986"/>
                  <a:pt x="452275" y="1801558"/>
                </a:cubicBezTo>
                <a:lnTo>
                  <a:pt x="451495" y="1785412"/>
                </a:lnTo>
                <a:cubicBezTo>
                  <a:pt x="450037" y="1779948"/>
                  <a:pt x="447274" y="1774411"/>
                  <a:pt x="442893" y="1768838"/>
                </a:cubicBezTo>
                <a:close/>
                <a:moveTo>
                  <a:pt x="333304" y="520953"/>
                </a:moveTo>
                <a:cubicBezTo>
                  <a:pt x="333742" y="528850"/>
                  <a:pt x="335479" y="536547"/>
                  <a:pt x="337867" y="544146"/>
                </a:cubicBezTo>
                <a:lnTo>
                  <a:pt x="340032" y="549926"/>
                </a:lnTo>
                <a:lnTo>
                  <a:pt x="340448" y="551717"/>
                </a:lnTo>
                <a:lnTo>
                  <a:pt x="346286" y="566616"/>
                </a:lnTo>
                <a:lnTo>
                  <a:pt x="346338" y="566754"/>
                </a:lnTo>
                <a:lnTo>
                  <a:pt x="352655" y="583595"/>
                </a:lnTo>
                <a:lnTo>
                  <a:pt x="359451" y="612658"/>
                </a:lnTo>
                <a:cubicBezTo>
                  <a:pt x="358988" y="604728"/>
                  <a:pt x="357231" y="597005"/>
                  <a:pt x="354829" y="589388"/>
                </a:cubicBezTo>
                <a:lnTo>
                  <a:pt x="352655" y="583595"/>
                </a:lnTo>
                <a:lnTo>
                  <a:pt x="352236" y="581804"/>
                </a:lnTo>
                <a:lnTo>
                  <a:pt x="346286" y="566616"/>
                </a:lnTo>
                <a:lnTo>
                  <a:pt x="340032" y="549926"/>
                </a:lnTo>
                <a:close/>
                <a:moveTo>
                  <a:pt x="384407" y="268794"/>
                </a:moveTo>
                <a:lnTo>
                  <a:pt x="387837" y="328017"/>
                </a:lnTo>
                <a:cubicBezTo>
                  <a:pt x="389527" y="318646"/>
                  <a:pt x="389932" y="309031"/>
                  <a:pt x="389283" y="299164"/>
                </a:cubicBezTo>
                <a:cubicBezTo>
                  <a:pt x="388634" y="289296"/>
                  <a:pt x="386932" y="279176"/>
                  <a:pt x="384407" y="268794"/>
                </a:cubicBezTo>
                <a:close/>
                <a:moveTo>
                  <a:pt x="66991" y="0"/>
                </a:moveTo>
                <a:lnTo>
                  <a:pt x="6439807" y="0"/>
                </a:lnTo>
                <a:lnTo>
                  <a:pt x="6439807" y="6857999"/>
                </a:lnTo>
                <a:lnTo>
                  <a:pt x="149318" y="6857999"/>
                </a:lnTo>
                <a:lnTo>
                  <a:pt x="149318" y="6857457"/>
                </a:lnTo>
                <a:lnTo>
                  <a:pt x="22079" y="6857457"/>
                </a:lnTo>
                <a:lnTo>
                  <a:pt x="26851" y="6796804"/>
                </a:lnTo>
                <a:cubicBezTo>
                  <a:pt x="32162" y="6777207"/>
                  <a:pt x="39591" y="6758011"/>
                  <a:pt x="44354" y="6738388"/>
                </a:cubicBezTo>
                <a:cubicBezTo>
                  <a:pt x="48736" y="6720103"/>
                  <a:pt x="58832" y="6702955"/>
                  <a:pt x="67214" y="6685617"/>
                </a:cubicBezTo>
                <a:cubicBezTo>
                  <a:pt x="83217" y="6652472"/>
                  <a:pt x="73120" y="6617036"/>
                  <a:pt x="77310" y="6583128"/>
                </a:cubicBezTo>
                <a:cubicBezTo>
                  <a:pt x="78646" y="6572269"/>
                  <a:pt x="80168" y="6561411"/>
                  <a:pt x="82837" y="6550742"/>
                </a:cubicBezTo>
                <a:cubicBezTo>
                  <a:pt x="89885" y="6521593"/>
                  <a:pt x="95981" y="6491874"/>
                  <a:pt x="105698" y="6463490"/>
                </a:cubicBezTo>
                <a:cubicBezTo>
                  <a:pt x="116555" y="6431292"/>
                  <a:pt x="131034" y="6400429"/>
                  <a:pt x="146085" y="6363664"/>
                </a:cubicBezTo>
                <a:cubicBezTo>
                  <a:pt x="142274" y="6350899"/>
                  <a:pt x="131986" y="6331277"/>
                  <a:pt x="131034" y="6311084"/>
                </a:cubicBezTo>
                <a:cubicBezTo>
                  <a:pt x="127795" y="6246121"/>
                  <a:pt x="145512" y="6185351"/>
                  <a:pt x="173519" y="6127247"/>
                </a:cubicBezTo>
                <a:cubicBezTo>
                  <a:pt x="181900" y="6109530"/>
                  <a:pt x="187424" y="6090477"/>
                  <a:pt x="195616" y="6072569"/>
                </a:cubicBezTo>
                <a:cubicBezTo>
                  <a:pt x="198472" y="6066284"/>
                  <a:pt x="204569" y="6058092"/>
                  <a:pt x="210287" y="6056948"/>
                </a:cubicBezTo>
                <a:cubicBezTo>
                  <a:pt x="243432" y="6050282"/>
                  <a:pt x="242862" y="6025515"/>
                  <a:pt x="244766" y="5999796"/>
                </a:cubicBezTo>
                <a:cubicBezTo>
                  <a:pt x="247051" y="5969124"/>
                  <a:pt x="252386" y="5938836"/>
                  <a:pt x="256958" y="5908355"/>
                </a:cubicBezTo>
                <a:cubicBezTo>
                  <a:pt x="257530" y="5904353"/>
                  <a:pt x="261530" y="5900735"/>
                  <a:pt x="264199" y="5897114"/>
                </a:cubicBezTo>
                <a:cubicBezTo>
                  <a:pt x="268199" y="5891590"/>
                  <a:pt x="274296" y="5886447"/>
                  <a:pt x="275818" y="5880348"/>
                </a:cubicBezTo>
                <a:cubicBezTo>
                  <a:pt x="283249" y="5849107"/>
                  <a:pt x="289535" y="5817674"/>
                  <a:pt x="296393" y="5786239"/>
                </a:cubicBezTo>
                <a:cubicBezTo>
                  <a:pt x="297919" y="5779191"/>
                  <a:pt x="299822" y="5771953"/>
                  <a:pt x="302870" y="5765474"/>
                </a:cubicBezTo>
                <a:cubicBezTo>
                  <a:pt x="305728" y="5759378"/>
                  <a:pt x="310682" y="5754234"/>
                  <a:pt x="313730" y="5748136"/>
                </a:cubicBezTo>
                <a:cubicBezTo>
                  <a:pt x="321921" y="5731564"/>
                  <a:pt x="329541" y="5714607"/>
                  <a:pt x="338685" y="5695178"/>
                </a:cubicBezTo>
                <a:cubicBezTo>
                  <a:pt x="321541" y="5684320"/>
                  <a:pt x="331258" y="5669647"/>
                  <a:pt x="339449" y="5651360"/>
                </a:cubicBezTo>
                <a:cubicBezTo>
                  <a:pt x="347831" y="5632691"/>
                  <a:pt x="350497" y="5611164"/>
                  <a:pt x="353546" y="5590590"/>
                </a:cubicBezTo>
                <a:cubicBezTo>
                  <a:pt x="359070" y="5552869"/>
                  <a:pt x="362499" y="5514957"/>
                  <a:pt x="367451" y="5477239"/>
                </a:cubicBezTo>
                <a:cubicBezTo>
                  <a:pt x="368595" y="5469236"/>
                  <a:pt x="370690" y="5460092"/>
                  <a:pt x="375454" y="5453995"/>
                </a:cubicBezTo>
                <a:cubicBezTo>
                  <a:pt x="407459" y="5412276"/>
                  <a:pt x="416411" y="5361598"/>
                  <a:pt x="413366" y="5313403"/>
                </a:cubicBezTo>
                <a:cubicBezTo>
                  <a:pt x="411078" y="5275491"/>
                  <a:pt x="409363" y="5238343"/>
                  <a:pt x="412601" y="5200813"/>
                </a:cubicBezTo>
                <a:cubicBezTo>
                  <a:pt x="412793" y="5197955"/>
                  <a:pt x="412411" y="5194145"/>
                  <a:pt x="410887" y="5192051"/>
                </a:cubicBezTo>
                <a:cubicBezTo>
                  <a:pt x="400791" y="5179097"/>
                  <a:pt x="400029" y="5165570"/>
                  <a:pt x="398315" y="5148995"/>
                </a:cubicBezTo>
                <a:cubicBezTo>
                  <a:pt x="395837" y="5125562"/>
                  <a:pt x="397553" y="5104036"/>
                  <a:pt x="401743" y="5082317"/>
                </a:cubicBezTo>
                <a:cubicBezTo>
                  <a:pt x="404791" y="5066505"/>
                  <a:pt x="411078" y="5050504"/>
                  <a:pt x="419080" y="5036405"/>
                </a:cubicBezTo>
                <a:cubicBezTo>
                  <a:pt x="430320" y="5016785"/>
                  <a:pt x="434701" y="4997922"/>
                  <a:pt x="419841" y="4979253"/>
                </a:cubicBezTo>
                <a:cubicBezTo>
                  <a:pt x="404029" y="4959061"/>
                  <a:pt x="409553" y="4936201"/>
                  <a:pt x="408983" y="4913909"/>
                </a:cubicBezTo>
                <a:cubicBezTo>
                  <a:pt x="408791" y="4904195"/>
                  <a:pt x="409174" y="4893907"/>
                  <a:pt x="406697" y="4884572"/>
                </a:cubicBezTo>
                <a:cubicBezTo>
                  <a:pt x="399647" y="4857522"/>
                  <a:pt x="388978" y="4831420"/>
                  <a:pt x="384216" y="4803988"/>
                </a:cubicBezTo>
                <a:cubicBezTo>
                  <a:pt x="381551" y="4788747"/>
                  <a:pt x="386312" y="4771793"/>
                  <a:pt x="389741" y="4755980"/>
                </a:cubicBezTo>
                <a:cubicBezTo>
                  <a:pt x="393361" y="4739978"/>
                  <a:pt x="398885" y="4724167"/>
                  <a:pt x="404601" y="4708734"/>
                </a:cubicBezTo>
                <a:cubicBezTo>
                  <a:pt x="408411" y="4698258"/>
                  <a:pt x="412031" y="4686828"/>
                  <a:pt x="418889" y="4678445"/>
                </a:cubicBezTo>
                <a:cubicBezTo>
                  <a:pt x="434510" y="4659393"/>
                  <a:pt x="437178" y="4639772"/>
                  <a:pt x="428986" y="4617291"/>
                </a:cubicBezTo>
                <a:cubicBezTo>
                  <a:pt x="427651" y="4613864"/>
                  <a:pt x="427651" y="4609863"/>
                  <a:pt x="427462" y="4606053"/>
                </a:cubicBezTo>
                <a:cubicBezTo>
                  <a:pt x="423462" y="4545086"/>
                  <a:pt x="420984" y="4484127"/>
                  <a:pt x="414888" y="4423545"/>
                </a:cubicBezTo>
                <a:cubicBezTo>
                  <a:pt x="412411" y="4398972"/>
                  <a:pt x="401553" y="4375349"/>
                  <a:pt x="394695" y="4351154"/>
                </a:cubicBezTo>
                <a:cubicBezTo>
                  <a:pt x="393361" y="4346201"/>
                  <a:pt x="391265" y="4340674"/>
                  <a:pt x="392218" y="4335722"/>
                </a:cubicBezTo>
                <a:cubicBezTo>
                  <a:pt x="401743" y="4281810"/>
                  <a:pt x="387837" y="4231324"/>
                  <a:pt x="369547" y="4181603"/>
                </a:cubicBezTo>
                <a:cubicBezTo>
                  <a:pt x="367642" y="4176461"/>
                  <a:pt x="368214" y="4170174"/>
                  <a:pt x="368595" y="4164458"/>
                </a:cubicBezTo>
                <a:cubicBezTo>
                  <a:pt x="369928" y="4148453"/>
                  <a:pt x="376597" y="4131119"/>
                  <a:pt x="372597" y="4116641"/>
                </a:cubicBezTo>
                <a:cubicBezTo>
                  <a:pt x="361545" y="4078159"/>
                  <a:pt x="348211" y="4040058"/>
                  <a:pt x="331447" y="4003861"/>
                </a:cubicBezTo>
                <a:cubicBezTo>
                  <a:pt x="314493" y="3967091"/>
                  <a:pt x="300203" y="3932993"/>
                  <a:pt x="317350" y="3890891"/>
                </a:cubicBezTo>
                <a:cubicBezTo>
                  <a:pt x="324589" y="3872985"/>
                  <a:pt x="319445" y="3849362"/>
                  <a:pt x="317541" y="3828785"/>
                </a:cubicBezTo>
                <a:cubicBezTo>
                  <a:pt x="316016" y="3813737"/>
                  <a:pt x="307442" y="3799258"/>
                  <a:pt x="307442" y="3784397"/>
                </a:cubicBezTo>
                <a:cubicBezTo>
                  <a:pt x="307442" y="3744770"/>
                  <a:pt x="297346" y="3709529"/>
                  <a:pt x="276771" y="3675238"/>
                </a:cubicBezTo>
                <a:cubicBezTo>
                  <a:pt x="268770" y="3661899"/>
                  <a:pt x="274105" y="3641134"/>
                  <a:pt x="272009" y="3623799"/>
                </a:cubicBezTo>
                <a:cubicBezTo>
                  <a:pt x="269533" y="3605509"/>
                  <a:pt x="267247" y="3586653"/>
                  <a:pt x="261721" y="3569124"/>
                </a:cubicBezTo>
                <a:cubicBezTo>
                  <a:pt x="247242" y="3523785"/>
                  <a:pt x="230859" y="3479015"/>
                  <a:pt x="215618" y="3433866"/>
                </a:cubicBezTo>
                <a:cubicBezTo>
                  <a:pt x="203045" y="3396719"/>
                  <a:pt x="212952" y="3360139"/>
                  <a:pt x="218285" y="3323372"/>
                </a:cubicBezTo>
                <a:cubicBezTo>
                  <a:pt x="221716" y="3300319"/>
                  <a:pt x="229907" y="3278795"/>
                  <a:pt x="217715" y="3252885"/>
                </a:cubicBezTo>
                <a:cubicBezTo>
                  <a:pt x="206093" y="3228119"/>
                  <a:pt x="208761" y="3196686"/>
                  <a:pt x="202474" y="3168870"/>
                </a:cubicBezTo>
                <a:cubicBezTo>
                  <a:pt x="197141" y="3145436"/>
                  <a:pt x="188566" y="3122770"/>
                  <a:pt x="180184" y="3100099"/>
                </a:cubicBezTo>
                <a:cubicBezTo>
                  <a:pt x="168753" y="3069235"/>
                  <a:pt x="156753" y="3038756"/>
                  <a:pt x="162468" y="3005035"/>
                </a:cubicBezTo>
                <a:cubicBezTo>
                  <a:pt x="168946" y="2966742"/>
                  <a:pt x="144561" y="2940455"/>
                  <a:pt x="128367" y="2910353"/>
                </a:cubicBezTo>
                <a:cubicBezTo>
                  <a:pt x="117318" y="2889587"/>
                  <a:pt x="109126" y="2866918"/>
                  <a:pt x="102267" y="2844248"/>
                </a:cubicBezTo>
                <a:cubicBezTo>
                  <a:pt x="93313" y="2813958"/>
                  <a:pt x="87978" y="2782716"/>
                  <a:pt x="79217" y="2752235"/>
                </a:cubicBezTo>
                <a:cubicBezTo>
                  <a:pt x="66072" y="2706131"/>
                  <a:pt x="55784" y="2659455"/>
                  <a:pt x="63024" y="2611450"/>
                </a:cubicBezTo>
                <a:cubicBezTo>
                  <a:pt x="66262" y="2589352"/>
                  <a:pt x="66072" y="2568774"/>
                  <a:pt x="61307" y="2546678"/>
                </a:cubicBezTo>
                <a:cubicBezTo>
                  <a:pt x="53497" y="2510483"/>
                  <a:pt x="52545" y="2473333"/>
                  <a:pt x="23399" y="2444184"/>
                </a:cubicBezTo>
                <a:cubicBezTo>
                  <a:pt x="13111" y="2433897"/>
                  <a:pt x="10446" y="2415420"/>
                  <a:pt x="5110" y="2400369"/>
                </a:cubicBezTo>
                <a:cubicBezTo>
                  <a:pt x="-1178" y="2383032"/>
                  <a:pt x="2062" y="2370270"/>
                  <a:pt x="20352" y="2360933"/>
                </a:cubicBezTo>
                <a:cubicBezTo>
                  <a:pt x="28541" y="2356744"/>
                  <a:pt x="36543" y="2344741"/>
                  <a:pt x="37878" y="2335405"/>
                </a:cubicBezTo>
                <a:cubicBezTo>
                  <a:pt x="41877" y="2307402"/>
                  <a:pt x="35972" y="2281683"/>
                  <a:pt x="23017" y="2254633"/>
                </a:cubicBezTo>
                <a:cubicBezTo>
                  <a:pt x="10825" y="2229296"/>
                  <a:pt x="12159" y="2197670"/>
                  <a:pt x="7395" y="2168903"/>
                </a:cubicBezTo>
                <a:cubicBezTo>
                  <a:pt x="5681" y="2158712"/>
                  <a:pt x="3062" y="2148519"/>
                  <a:pt x="871" y="2138304"/>
                </a:cubicBezTo>
                <a:lnTo>
                  <a:pt x="0" y="2131532"/>
                </a:lnTo>
                <a:lnTo>
                  <a:pt x="0" y="2072225"/>
                </a:lnTo>
                <a:lnTo>
                  <a:pt x="251" y="2069340"/>
                </a:lnTo>
                <a:cubicBezTo>
                  <a:pt x="2061" y="2056600"/>
                  <a:pt x="4156" y="2043835"/>
                  <a:pt x="5299" y="2030977"/>
                </a:cubicBezTo>
                <a:cubicBezTo>
                  <a:pt x="7203" y="2010974"/>
                  <a:pt x="6442" y="1990589"/>
                  <a:pt x="8729" y="1970586"/>
                </a:cubicBezTo>
                <a:cubicBezTo>
                  <a:pt x="10446" y="1954202"/>
                  <a:pt x="14826" y="1938009"/>
                  <a:pt x="18445" y="1921817"/>
                </a:cubicBezTo>
                <a:cubicBezTo>
                  <a:pt x="19779" y="1915912"/>
                  <a:pt x="24922" y="1910004"/>
                  <a:pt x="24161" y="1904673"/>
                </a:cubicBezTo>
                <a:cubicBezTo>
                  <a:pt x="15970" y="1851709"/>
                  <a:pt x="52545" y="1813610"/>
                  <a:pt x="68738" y="1768838"/>
                </a:cubicBezTo>
                <a:cubicBezTo>
                  <a:pt x="85885" y="1721785"/>
                  <a:pt x="112174" y="1676253"/>
                  <a:pt x="104364" y="1623675"/>
                </a:cubicBezTo>
                <a:cubicBezTo>
                  <a:pt x="99601" y="1591859"/>
                  <a:pt x="88551" y="1561189"/>
                  <a:pt x="81883" y="1529563"/>
                </a:cubicBezTo>
                <a:cubicBezTo>
                  <a:pt x="79597" y="1518324"/>
                  <a:pt x="79979" y="1505751"/>
                  <a:pt x="82264" y="1494509"/>
                </a:cubicBezTo>
                <a:cubicBezTo>
                  <a:pt x="92744" y="1440216"/>
                  <a:pt x="94267" y="1386684"/>
                  <a:pt x="77120" y="1333341"/>
                </a:cubicBezTo>
                <a:cubicBezTo>
                  <a:pt x="74262" y="1324198"/>
                  <a:pt x="71597" y="1314483"/>
                  <a:pt x="71597" y="1304955"/>
                </a:cubicBezTo>
                <a:cubicBezTo>
                  <a:pt x="71597" y="1252757"/>
                  <a:pt x="75597" y="1201512"/>
                  <a:pt x="94267" y="1151600"/>
                </a:cubicBezTo>
                <a:cubicBezTo>
                  <a:pt x="100554" y="1134834"/>
                  <a:pt x="96553" y="1114449"/>
                  <a:pt x="98078" y="1095972"/>
                </a:cubicBezTo>
                <a:cubicBezTo>
                  <a:pt x="99409" y="1078826"/>
                  <a:pt x="99981" y="1061298"/>
                  <a:pt x="104364" y="1044725"/>
                </a:cubicBezTo>
                <a:cubicBezTo>
                  <a:pt x="110839" y="1020529"/>
                  <a:pt x="111601" y="998052"/>
                  <a:pt x="105887" y="973095"/>
                </a:cubicBezTo>
                <a:cubicBezTo>
                  <a:pt x="100554" y="949281"/>
                  <a:pt x="103220" y="923562"/>
                  <a:pt x="103029" y="898797"/>
                </a:cubicBezTo>
                <a:cubicBezTo>
                  <a:pt x="102839" y="871173"/>
                  <a:pt x="102649" y="843552"/>
                  <a:pt x="103601" y="815929"/>
                </a:cubicBezTo>
                <a:cubicBezTo>
                  <a:pt x="103981" y="804877"/>
                  <a:pt x="111601" y="792306"/>
                  <a:pt x="108553" y="783158"/>
                </a:cubicBezTo>
                <a:cubicBezTo>
                  <a:pt x="98267" y="753633"/>
                  <a:pt x="110649" y="724104"/>
                  <a:pt x="105127" y="694576"/>
                </a:cubicBezTo>
                <a:cubicBezTo>
                  <a:pt x="102267" y="680096"/>
                  <a:pt x="110078" y="663713"/>
                  <a:pt x="110839" y="648092"/>
                </a:cubicBezTo>
                <a:cubicBezTo>
                  <a:pt x="112174" y="622564"/>
                  <a:pt x="111601" y="597037"/>
                  <a:pt x="111983" y="571508"/>
                </a:cubicBezTo>
                <a:cubicBezTo>
                  <a:pt x="112174" y="563125"/>
                  <a:pt x="112936" y="554933"/>
                  <a:pt x="113318" y="546552"/>
                </a:cubicBezTo>
                <a:cubicBezTo>
                  <a:pt x="113697" y="539121"/>
                  <a:pt x="115411" y="531310"/>
                  <a:pt x="114081" y="524262"/>
                </a:cubicBezTo>
                <a:cubicBezTo>
                  <a:pt x="109315" y="498733"/>
                  <a:pt x="101505" y="473587"/>
                  <a:pt x="98457" y="447870"/>
                </a:cubicBezTo>
                <a:cubicBezTo>
                  <a:pt x="95792" y="425581"/>
                  <a:pt x="99409" y="402529"/>
                  <a:pt x="97505" y="380050"/>
                </a:cubicBezTo>
                <a:cubicBezTo>
                  <a:pt x="94267" y="340425"/>
                  <a:pt x="88551" y="300800"/>
                  <a:pt x="84930" y="261173"/>
                </a:cubicBezTo>
                <a:cubicBezTo>
                  <a:pt x="84168" y="252600"/>
                  <a:pt x="88934" y="243648"/>
                  <a:pt x="89314" y="234883"/>
                </a:cubicBezTo>
                <a:cubicBezTo>
                  <a:pt x="90266" y="207450"/>
                  <a:pt x="90457" y="180017"/>
                  <a:pt x="91027" y="152584"/>
                </a:cubicBezTo>
                <a:cubicBezTo>
                  <a:pt x="91218" y="136963"/>
                  <a:pt x="90647" y="121150"/>
                  <a:pt x="92361" y="105718"/>
                </a:cubicBezTo>
                <a:cubicBezTo>
                  <a:pt x="94647" y="85336"/>
                  <a:pt x="98078" y="66857"/>
                  <a:pt x="83217" y="47806"/>
                </a:cubicBezTo>
                <a:cubicBezTo>
                  <a:pt x="77453" y="40471"/>
                  <a:pt x="73691" y="32636"/>
                  <a:pt x="71207" y="24480"/>
                </a:cubicBezTo>
                <a:close/>
              </a:path>
            </a:pathLst>
          </a:custGeom>
          <a:effectLst>
            <a:outerShdw blurRad="381000" dist="152400" dir="10800000" algn="tr" rotWithShape="0">
              <a:prstClr val="black">
                <a:alpha val="10000"/>
              </a:prstClr>
            </a:outerShdw>
          </a:effectLst>
        </p:spPr>
      </p:pic>
      <p:grpSp>
        <p:nvGrpSpPr>
          <p:cNvPr id="35" name="Group 34">
            <a:extLst>
              <a:ext uri="{FF2B5EF4-FFF2-40B4-BE49-F238E27FC236}">
                <a16:creationId xmlns:a16="http://schemas.microsoft.com/office/drawing/2014/main" id="{EE5D87AC-5CCC-4E1F-8B25-D3A6053029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32356" y="0"/>
            <a:ext cx="874718" cy="6857455"/>
            <a:chOff x="5632356" y="0"/>
            <a:chExt cx="874718" cy="6857455"/>
          </a:xfrm>
        </p:grpSpPr>
        <p:sp>
          <p:nvSpPr>
            <p:cNvPr id="36" name="Freeform: Shape 35">
              <a:extLst>
                <a:ext uri="{FF2B5EF4-FFF2-40B4-BE49-F238E27FC236}">
                  <a16:creationId xmlns:a16="http://schemas.microsoft.com/office/drawing/2014/main" id="{6EFC8E10-A01A-44C0-92B4-4837ED6C4B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6"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3329C434-C896-4DBB-9A47-D99A5EE414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5">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Subtitle 2">
            <a:extLst>
              <a:ext uri="{FF2B5EF4-FFF2-40B4-BE49-F238E27FC236}">
                <a16:creationId xmlns:a16="http://schemas.microsoft.com/office/drawing/2014/main" id="{4947ED8E-A4C4-34F7-F801-3D1CA778B348}"/>
              </a:ext>
            </a:extLst>
          </p:cNvPr>
          <p:cNvSpPr>
            <a:spLocks noGrp="1"/>
          </p:cNvSpPr>
          <p:nvPr>
            <p:ph type="subTitle" idx="1"/>
          </p:nvPr>
        </p:nvSpPr>
        <p:spPr>
          <a:xfrm>
            <a:off x="795154" y="1163594"/>
            <a:ext cx="4400549" cy="2142573"/>
          </a:xfrm>
        </p:spPr>
        <p:txBody>
          <a:bodyPr vert="horz" lIns="91440" tIns="45720" rIns="91440" bIns="45720" rtlCol="0" anchor="t">
            <a:normAutofit/>
          </a:bodyPr>
          <a:lstStyle/>
          <a:p>
            <a:pPr indent="-228600" algn="l">
              <a:buFont typeface="Arial" panose="020B0604020202020204" pitchFamily="34" charset="0"/>
              <a:buChar char="•"/>
            </a:pPr>
            <a:r>
              <a:rPr lang="en-US" b="1" dirty="0"/>
              <a:t>Session 35 of ?</a:t>
            </a:r>
          </a:p>
          <a:p>
            <a:pPr indent="-228600" algn="l">
              <a:buFont typeface="Arial" panose="020B0604020202020204" pitchFamily="34" charset="0"/>
              <a:buChar char="•"/>
            </a:pPr>
            <a:r>
              <a:rPr lang="en-US" b="1" dirty="0"/>
              <a:t>MEN to MEN</a:t>
            </a:r>
          </a:p>
          <a:p>
            <a:pPr indent="-228600" algn="l">
              <a:buFont typeface="Arial" panose="020B0604020202020204" pitchFamily="34" charset="0"/>
              <a:buChar char="•"/>
            </a:pPr>
            <a:r>
              <a:rPr lang="en-US" dirty="0"/>
              <a:t>A Bible Study about a letter written to the Church in Rome</a:t>
            </a:r>
          </a:p>
          <a:p>
            <a:pPr indent="-228600" algn="l">
              <a:buFont typeface="Arial" panose="020B0604020202020204" pitchFamily="34" charset="0"/>
              <a:buChar char="•"/>
            </a:pPr>
            <a:r>
              <a:rPr lang="en-US" dirty="0"/>
              <a:t>Romans 12:3-8</a:t>
            </a:r>
          </a:p>
        </p:txBody>
      </p:sp>
      <p:sp>
        <p:nvSpPr>
          <p:cNvPr id="7" name="Slide Number Placeholder 6">
            <a:extLst>
              <a:ext uri="{FF2B5EF4-FFF2-40B4-BE49-F238E27FC236}">
                <a16:creationId xmlns:a16="http://schemas.microsoft.com/office/drawing/2014/main" id="{06C33A27-A984-2794-9CB2-1F5065BADEFB}"/>
              </a:ext>
            </a:extLst>
          </p:cNvPr>
          <p:cNvSpPr>
            <a:spLocks noGrp="1"/>
          </p:cNvSpPr>
          <p:nvPr>
            <p:ph type="sldNum" sz="quarter" idx="12"/>
          </p:nvPr>
        </p:nvSpPr>
        <p:spPr/>
        <p:txBody>
          <a:bodyPr/>
          <a:lstStyle/>
          <a:p>
            <a:fld id="{D643A852-0206-46AC-B0EB-645612933129}" type="slidenum">
              <a:rPr lang="en-US" smtClean="0"/>
              <a:t>1</a:t>
            </a:fld>
            <a:endParaRPr lang="en-US" dirty="0"/>
          </a:p>
        </p:txBody>
      </p:sp>
      <p:pic>
        <p:nvPicPr>
          <p:cNvPr id="8" name="Content Placeholder 7" descr="A quote on a red background&#10;&#10;Description automatically generated">
            <a:extLst>
              <a:ext uri="{FF2B5EF4-FFF2-40B4-BE49-F238E27FC236}">
                <a16:creationId xmlns:a16="http://schemas.microsoft.com/office/drawing/2014/main" id="{917AF2DA-5692-07F3-365E-E086C544CDE8}"/>
              </a:ext>
            </a:extLst>
          </p:cNvPr>
          <p:cNvPicPr>
            <a:picLocks noChangeAspect="1"/>
          </p:cNvPicPr>
          <p:nvPr/>
        </p:nvPicPr>
        <p:blipFill rotWithShape="1">
          <a:blip r:embed="rId6">
            <a:extLst>
              <a:ext uri="{28A0092B-C50C-407E-A947-70E740481C1C}">
                <a14:useLocalDpi xmlns:a14="http://schemas.microsoft.com/office/drawing/2010/main" val="0"/>
              </a:ext>
            </a:extLst>
          </a:blip>
          <a:srcRect l="11130" t="23221" r="10650" b="22304"/>
          <a:stretch/>
        </p:blipFill>
        <p:spPr>
          <a:xfrm>
            <a:off x="277402" y="3728413"/>
            <a:ext cx="5589142" cy="3027407"/>
          </a:xfrm>
          <a:prstGeom prst="rect">
            <a:avLst/>
          </a:prstGeom>
        </p:spPr>
      </p:pic>
    </p:spTree>
    <p:extLst>
      <p:ext uri="{BB962C8B-B14F-4D97-AF65-F5344CB8AC3E}">
        <p14:creationId xmlns:p14="http://schemas.microsoft.com/office/powerpoint/2010/main" val="4969139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639AC-E77E-CE7E-662B-4BAA9D394901}"/>
              </a:ext>
            </a:extLst>
          </p:cNvPr>
          <p:cNvSpPr>
            <a:spLocks noGrp="1"/>
          </p:cNvSpPr>
          <p:nvPr>
            <p:ph type="title"/>
          </p:nvPr>
        </p:nvSpPr>
        <p:spPr>
          <a:xfrm>
            <a:off x="762000" y="531769"/>
            <a:ext cx="9144000" cy="1263649"/>
          </a:xfrm>
        </p:spPr>
        <p:txBody>
          <a:bodyPr/>
          <a:lstStyle/>
          <a:p>
            <a:r>
              <a:rPr lang="en-US" dirty="0"/>
              <a:t>Gift of </a:t>
            </a:r>
            <a:r>
              <a:rPr lang="en-US" dirty="0" err="1"/>
              <a:t>Exortation</a:t>
            </a:r>
            <a:endParaRPr lang="en-US" dirty="0"/>
          </a:p>
        </p:txBody>
      </p:sp>
      <p:sp>
        <p:nvSpPr>
          <p:cNvPr id="3" name="Content Placeholder 2">
            <a:extLst>
              <a:ext uri="{FF2B5EF4-FFF2-40B4-BE49-F238E27FC236}">
                <a16:creationId xmlns:a16="http://schemas.microsoft.com/office/drawing/2014/main" id="{58309FEC-146B-A78C-F37B-181ED25CD889}"/>
              </a:ext>
            </a:extLst>
          </p:cNvPr>
          <p:cNvSpPr>
            <a:spLocks noGrp="1"/>
          </p:cNvSpPr>
          <p:nvPr>
            <p:ph idx="1"/>
          </p:nvPr>
        </p:nvSpPr>
        <p:spPr>
          <a:xfrm>
            <a:off x="762000" y="1615887"/>
            <a:ext cx="10668000" cy="3048001"/>
          </a:xfrm>
        </p:spPr>
        <p:txBody>
          <a:bodyPr>
            <a:normAutofit lnSpcReduction="10000"/>
          </a:bodyPr>
          <a:lstStyle/>
          <a:p>
            <a:pPr marL="0" indent="0">
              <a:buNone/>
            </a:pPr>
            <a:r>
              <a:rPr lang="en-US" dirty="0"/>
              <a:t>Romans 12:8 </a:t>
            </a:r>
            <a:r>
              <a:rPr lang="en-US" sz="2800" dirty="0">
                <a:effectLst/>
                <a:latin typeface="Bodoni MT Condensed" panose="02070606080606020203" pitchFamily="18" charset="0"/>
              </a:rPr>
              <a:t>he who exhorts, in his exhortation</a:t>
            </a:r>
            <a:endParaRPr lang="en-US" dirty="0"/>
          </a:p>
          <a:p>
            <a:pPr lvl="1"/>
            <a:r>
              <a:rPr lang="en-US" dirty="0"/>
              <a:t>What it is: It is the gift of helping those who need to understand their place in God’s grace.  </a:t>
            </a:r>
          </a:p>
          <a:p>
            <a:pPr lvl="2"/>
            <a:r>
              <a:rPr lang="en-US" dirty="0"/>
              <a:t>It is giving advice, without pride. </a:t>
            </a:r>
          </a:p>
          <a:p>
            <a:pPr lvl="2"/>
            <a:r>
              <a:rPr lang="en-US" dirty="0"/>
              <a:t>Admonishment in love.</a:t>
            </a:r>
          </a:p>
          <a:p>
            <a:pPr lvl="2"/>
            <a:r>
              <a:rPr lang="en-US" dirty="0"/>
              <a:t>Invitation for hope in the middle of turmoil. </a:t>
            </a:r>
          </a:p>
          <a:p>
            <a:pPr lvl="1"/>
            <a:r>
              <a:rPr lang="en-US" dirty="0"/>
              <a:t>Context: The reward for exhortation is those in danger to be repointed. </a:t>
            </a:r>
          </a:p>
          <a:p>
            <a:pPr lvl="2"/>
            <a:r>
              <a:rPr lang="en-US" dirty="0"/>
              <a:t>There is no incentive other than being someone called along to help.</a:t>
            </a:r>
          </a:p>
          <a:p>
            <a:pPr lvl="2"/>
            <a:r>
              <a:rPr lang="en-US" dirty="0"/>
              <a:t>There is no place for pride in your efforts.</a:t>
            </a:r>
          </a:p>
        </p:txBody>
      </p:sp>
      <p:sp>
        <p:nvSpPr>
          <p:cNvPr id="4" name="Slide Number Placeholder 3">
            <a:extLst>
              <a:ext uri="{FF2B5EF4-FFF2-40B4-BE49-F238E27FC236}">
                <a16:creationId xmlns:a16="http://schemas.microsoft.com/office/drawing/2014/main" id="{BFED8B25-D760-70B2-18CE-8F4B9C31E294}"/>
              </a:ext>
            </a:extLst>
          </p:cNvPr>
          <p:cNvSpPr>
            <a:spLocks noGrp="1"/>
          </p:cNvSpPr>
          <p:nvPr>
            <p:ph type="sldNum" sz="quarter" idx="12"/>
          </p:nvPr>
        </p:nvSpPr>
        <p:spPr/>
        <p:txBody>
          <a:bodyPr/>
          <a:lstStyle/>
          <a:p>
            <a:fld id="{D643A852-0206-46AC-B0EB-645612933129}" type="slidenum">
              <a:rPr lang="en-US" smtClean="0"/>
              <a:t>10</a:t>
            </a:fld>
            <a:endParaRPr lang="en-US"/>
          </a:p>
        </p:txBody>
      </p:sp>
    </p:spTree>
    <p:extLst>
      <p:ext uri="{BB962C8B-B14F-4D97-AF65-F5344CB8AC3E}">
        <p14:creationId xmlns:p14="http://schemas.microsoft.com/office/powerpoint/2010/main" val="2383611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639AC-E77E-CE7E-662B-4BAA9D394901}"/>
              </a:ext>
            </a:extLst>
          </p:cNvPr>
          <p:cNvSpPr>
            <a:spLocks noGrp="1"/>
          </p:cNvSpPr>
          <p:nvPr>
            <p:ph type="title"/>
          </p:nvPr>
        </p:nvSpPr>
        <p:spPr>
          <a:xfrm>
            <a:off x="762000" y="531769"/>
            <a:ext cx="9144000" cy="1263649"/>
          </a:xfrm>
        </p:spPr>
        <p:txBody>
          <a:bodyPr/>
          <a:lstStyle/>
          <a:p>
            <a:r>
              <a:rPr lang="en-US" dirty="0"/>
              <a:t>Gift of Giving</a:t>
            </a:r>
          </a:p>
        </p:txBody>
      </p:sp>
      <p:sp>
        <p:nvSpPr>
          <p:cNvPr id="3" name="Content Placeholder 2">
            <a:extLst>
              <a:ext uri="{FF2B5EF4-FFF2-40B4-BE49-F238E27FC236}">
                <a16:creationId xmlns:a16="http://schemas.microsoft.com/office/drawing/2014/main" id="{58309FEC-146B-A78C-F37B-181ED25CD889}"/>
              </a:ext>
            </a:extLst>
          </p:cNvPr>
          <p:cNvSpPr>
            <a:spLocks noGrp="1"/>
          </p:cNvSpPr>
          <p:nvPr>
            <p:ph idx="1"/>
          </p:nvPr>
        </p:nvSpPr>
        <p:spPr>
          <a:xfrm>
            <a:off x="762000" y="1615887"/>
            <a:ext cx="10668000" cy="3048001"/>
          </a:xfrm>
        </p:spPr>
        <p:txBody>
          <a:bodyPr>
            <a:normAutofit fontScale="92500" lnSpcReduction="10000"/>
          </a:bodyPr>
          <a:lstStyle/>
          <a:p>
            <a:pPr marL="0" indent="0">
              <a:buNone/>
            </a:pPr>
            <a:r>
              <a:rPr lang="en-US" dirty="0"/>
              <a:t>Romans 12:8 </a:t>
            </a:r>
            <a:r>
              <a:rPr lang="en-US" sz="2800" dirty="0">
                <a:effectLst/>
                <a:latin typeface="Bodoni MT Condensed" panose="02070606080606020203" pitchFamily="18" charset="0"/>
              </a:rPr>
              <a:t>he who gives, with liberality</a:t>
            </a:r>
            <a:endParaRPr lang="en-US" dirty="0"/>
          </a:p>
          <a:p>
            <a:pPr lvl="1"/>
            <a:r>
              <a:rPr lang="en-US" dirty="0"/>
              <a:t>What it is: </a:t>
            </a:r>
          </a:p>
          <a:p>
            <a:pPr lvl="2"/>
            <a:r>
              <a:rPr lang="en-US" dirty="0"/>
              <a:t>It is sharing what you have, without pride. </a:t>
            </a:r>
          </a:p>
          <a:p>
            <a:pPr lvl="2"/>
            <a:r>
              <a:rPr lang="en-US" dirty="0"/>
              <a:t>Parable of the Good Samaritan</a:t>
            </a:r>
          </a:p>
          <a:p>
            <a:pPr lvl="2"/>
            <a:r>
              <a:rPr lang="en-US" dirty="0"/>
              <a:t>Simple kindness</a:t>
            </a:r>
          </a:p>
          <a:p>
            <a:pPr lvl="1"/>
            <a:r>
              <a:rPr lang="en-US" dirty="0"/>
              <a:t>Context:</a:t>
            </a:r>
          </a:p>
          <a:p>
            <a:pPr lvl="2"/>
            <a:r>
              <a:rPr lang="en-US" dirty="0"/>
              <a:t>It is giving of yourself above and beyond what is expected of others</a:t>
            </a:r>
          </a:p>
          <a:p>
            <a:pPr lvl="2"/>
            <a:r>
              <a:rPr lang="en-US" dirty="0"/>
              <a:t>It is not a grand gesture to be seen of men </a:t>
            </a:r>
          </a:p>
          <a:p>
            <a:pPr lvl="2"/>
            <a:r>
              <a:rPr lang="en-US" dirty="0"/>
              <a:t>There is no place for pride in your efforts.</a:t>
            </a:r>
          </a:p>
        </p:txBody>
      </p:sp>
      <p:sp>
        <p:nvSpPr>
          <p:cNvPr id="4" name="Slide Number Placeholder 3">
            <a:extLst>
              <a:ext uri="{FF2B5EF4-FFF2-40B4-BE49-F238E27FC236}">
                <a16:creationId xmlns:a16="http://schemas.microsoft.com/office/drawing/2014/main" id="{BFED8B25-D760-70B2-18CE-8F4B9C31E294}"/>
              </a:ext>
            </a:extLst>
          </p:cNvPr>
          <p:cNvSpPr>
            <a:spLocks noGrp="1"/>
          </p:cNvSpPr>
          <p:nvPr>
            <p:ph type="sldNum" sz="quarter" idx="12"/>
          </p:nvPr>
        </p:nvSpPr>
        <p:spPr/>
        <p:txBody>
          <a:bodyPr/>
          <a:lstStyle/>
          <a:p>
            <a:fld id="{D643A852-0206-46AC-B0EB-645612933129}" type="slidenum">
              <a:rPr lang="en-US" smtClean="0"/>
              <a:t>11</a:t>
            </a:fld>
            <a:endParaRPr lang="en-US"/>
          </a:p>
        </p:txBody>
      </p:sp>
    </p:spTree>
    <p:extLst>
      <p:ext uri="{BB962C8B-B14F-4D97-AF65-F5344CB8AC3E}">
        <p14:creationId xmlns:p14="http://schemas.microsoft.com/office/powerpoint/2010/main" val="4138563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639AC-E77E-CE7E-662B-4BAA9D394901}"/>
              </a:ext>
            </a:extLst>
          </p:cNvPr>
          <p:cNvSpPr>
            <a:spLocks noGrp="1"/>
          </p:cNvSpPr>
          <p:nvPr>
            <p:ph type="title"/>
          </p:nvPr>
        </p:nvSpPr>
        <p:spPr>
          <a:xfrm>
            <a:off x="762000" y="531769"/>
            <a:ext cx="9144000" cy="1263649"/>
          </a:xfrm>
        </p:spPr>
        <p:txBody>
          <a:bodyPr/>
          <a:lstStyle/>
          <a:p>
            <a:r>
              <a:rPr lang="en-US" dirty="0"/>
              <a:t>Gift of Leadership</a:t>
            </a:r>
          </a:p>
        </p:txBody>
      </p:sp>
      <p:sp>
        <p:nvSpPr>
          <p:cNvPr id="3" name="Content Placeholder 2">
            <a:extLst>
              <a:ext uri="{FF2B5EF4-FFF2-40B4-BE49-F238E27FC236}">
                <a16:creationId xmlns:a16="http://schemas.microsoft.com/office/drawing/2014/main" id="{58309FEC-146B-A78C-F37B-181ED25CD889}"/>
              </a:ext>
            </a:extLst>
          </p:cNvPr>
          <p:cNvSpPr>
            <a:spLocks noGrp="1"/>
          </p:cNvSpPr>
          <p:nvPr>
            <p:ph idx="1"/>
          </p:nvPr>
        </p:nvSpPr>
        <p:spPr>
          <a:xfrm>
            <a:off x="762000" y="1615887"/>
            <a:ext cx="10668000" cy="3048001"/>
          </a:xfrm>
        </p:spPr>
        <p:txBody>
          <a:bodyPr>
            <a:normAutofit fontScale="77500" lnSpcReduction="20000"/>
          </a:bodyPr>
          <a:lstStyle/>
          <a:p>
            <a:pPr marL="0" indent="0">
              <a:buNone/>
            </a:pPr>
            <a:r>
              <a:rPr lang="en-US" dirty="0"/>
              <a:t>Romans 12:8 </a:t>
            </a:r>
            <a:r>
              <a:rPr lang="en-US" sz="2800" dirty="0">
                <a:effectLst/>
                <a:latin typeface="Bodoni MT Condensed" panose="02070606080606020203" pitchFamily="18" charset="0"/>
              </a:rPr>
              <a:t>he who leads, with diligence</a:t>
            </a:r>
            <a:endParaRPr lang="en-US" dirty="0"/>
          </a:p>
          <a:p>
            <a:pPr lvl="1"/>
            <a:r>
              <a:rPr lang="en-US" dirty="0"/>
              <a:t>What it is: </a:t>
            </a:r>
          </a:p>
          <a:p>
            <a:pPr lvl="2"/>
            <a:r>
              <a:rPr lang="en-US" dirty="0"/>
              <a:t>To be able to see the right direction in a long list of alternatives.</a:t>
            </a:r>
          </a:p>
          <a:p>
            <a:pPr lvl="2"/>
            <a:r>
              <a:rPr lang="en-US" dirty="0"/>
              <a:t>the gift of leadership is not a license to be an overlord.</a:t>
            </a:r>
          </a:p>
          <a:p>
            <a:pPr lvl="2"/>
            <a:r>
              <a:rPr lang="en-US" dirty="0"/>
              <a:t>“I am their leader, which way did they go?” Gifted leaders are followed.</a:t>
            </a:r>
          </a:p>
          <a:p>
            <a:pPr lvl="1"/>
            <a:r>
              <a:rPr lang="en-US" dirty="0"/>
              <a:t>Context:</a:t>
            </a:r>
          </a:p>
          <a:p>
            <a:pPr lvl="2"/>
            <a:r>
              <a:rPr lang="en-US" dirty="0"/>
              <a:t>A leader is not gifted by an office or a position but an understanding of the situation.</a:t>
            </a:r>
          </a:p>
          <a:p>
            <a:pPr lvl="2"/>
            <a:r>
              <a:rPr lang="en-US" dirty="0"/>
              <a:t>Leadership takes a large amount of “stick to it” attitude, (</a:t>
            </a:r>
            <a:r>
              <a:rPr lang="en-US" dirty="0" err="1"/>
              <a:t>Dilligence</a:t>
            </a:r>
            <a:r>
              <a:rPr lang="en-US" dirty="0"/>
              <a:t>)</a:t>
            </a:r>
          </a:p>
          <a:p>
            <a:pPr lvl="2"/>
            <a:r>
              <a:rPr lang="en-US" dirty="0"/>
              <a:t>It is giving of yourself above and beyond what is expected of others</a:t>
            </a:r>
          </a:p>
          <a:p>
            <a:pPr lvl="2"/>
            <a:r>
              <a:rPr lang="en-US" dirty="0"/>
              <a:t>It is not a grand gesture to be seen of men </a:t>
            </a:r>
          </a:p>
          <a:p>
            <a:pPr lvl="2"/>
            <a:r>
              <a:rPr lang="en-US" dirty="0"/>
              <a:t>There is no place for pride in your efforts. </a:t>
            </a:r>
          </a:p>
          <a:p>
            <a:pPr lvl="2"/>
            <a:r>
              <a:rPr lang="en-US" dirty="0"/>
              <a:t>The leader is never seen as leading from behind.</a:t>
            </a:r>
          </a:p>
        </p:txBody>
      </p:sp>
      <p:sp>
        <p:nvSpPr>
          <p:cNvPr id="4" name="Slide Number Placeholder 3">
            <a:extLst>
              <a:ext uri="{FF2B5EF4-FFF2-40B4-BE49-F238E27FC236}">
                <a16:creationId xmlns:a16="http://schemas.microsoft.com/office/drawing/2014/main" id="{BFED8B25-D760-70B2-18CE-8F4B9C31E294}"/>
              </a:ext>
            </a:extLst>
          </p:cNvPr>
          <p:cNvSpPr>
            <a:spLocks noGrp="1"/>
          </p:cNvSpPr>
          <p:nvPr>
            <p:ph type="sldNum" sz="quarter" idx="12"/>
          </p:nvPr>
        </p:nvSpPr>
        <p:spPr/>
        <p:txBody>
          <a:bodyPr/>
          <a:lstStyle/>
          <a:p>
            <a:fld id="{D643A852-0206-46AC-B0EB-645612933129}" type="slidenum">
              <a:rPr lang="en-US" smtClean="0"/>
              <a:t>12</a:t>
            </a:fld>
            <a:endParaRPr lang="en-US"/>
          </a:p>
        </p:txBody>
      </p:sp>
    </p:spTree>
    <p:extLst>
      <p:ext uri="{BB962C8B-B14F-4D97-AF65-F5344CB8AC3E}">
        <p14:creationId xmlns:p14="http://schemas.microsoft.com/office/powerpoint/2010/main" val="4203596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639AC-E77E-CE7E-662B-4BAA9D394901}"/>
              </a:ext>
            </a:extLst>
          </p:cNvPr>
          <p:cNvSpPr>
            <a:spLocks noGrp="1"/>
          </p:cNvSpPr>
          <p:nvPr>
            <p:ph type="title"/>
          </p:nvPr>
        </p:nvSpPr>
        <p:spPr>
          <a:xfrm>
            <a:off x="762000" y="531769"/>
            <a:ext cx="9144000" cy="1263649"/>
          </a:xfrm>
        </p:spPr>
        <p:txBody>
          <a:bodyPr/>
          <a:lstStyle/>
          <a:p>
            <a:r>
              <a:rPr lang="en-US" dirty="0"/>
              <a:t>Gift of Mercy</a:t>
            </a:r>
          </a:p>
        </p:txBody>
      </p:sp>
      <p:sp>
        <p:nvSpPr>
          <p:cNvPr id="3" name="Content Placeholder 2">
            <a:extLst>
              <a:ext uri="{FF2B5EF4-FFF2-40B4-BE49-F238E27FC236}">
                <a16:creationId xmlns:a16="http://schemas.microsoft.com/office/drawing/2014/main" id="{58309FEC-146B-A78C-F37B-181ED25CD889}"/>
              </a:ext>
            </a:extLst>
          </p:cNvPr>
          <p:cNvSpPr>
            <a:spLocks noGrp="1"/>
          </p:cNvSpPr>
          <p:nvPr>
            <p:ph idx="1"/>
          </p:nvPr>
        </p:nvSpPr>
        <p:spPr>
          <a:xfrm>
            <a:off x="762000" y="1615887"/>
            <a:ext cx="10668000" cy="3048001"/>
          </a:xfrm>
        </p:spPr>
        <p:txBody>
          <a:bodyPr>
            <a:normAutofit fontScale="85000" lnSpcReduction="20000"/>
          </a:bodyPr>
          <a:lstStyle/>
          <a:p>
            <a:pPr marL="0" indent="0">
              <a:buNone/>
            </a:pPr>
            <a:r>
              <a:rPr lang="en-US" dirty="0"/>
              <a:t>Romans 12:8 </a:t>
            </a:r>
            <a:r>
              <a:rPr lang="en-US" sz="2800" dirty="0">
                <a:effectLst/>
                <a:latin typeface="Bodoni MT Condensed" panose="02070606080606020203" pitchFamily="18" charset="0"/>
              </a:rPr>
              <a:t>he who shows mercy, with cheerfulness</a:t>
            </a:r>
            <a:endParaRPr lang="en-US" dirty="0"/>
          </a:p>
          <a:p>
            <a:pPr lvl="1"/>
            <a:r>
              <a:rPr lang="en-US" dirty="0"/>
              <a:t>What it is: </a:t>
            </a:r>
          </a:p>
          <a:p>
            <a:pPr lvl="2"/>
            <a:r>
              <a:rPr lang="en-US" dirty="0"/>
              <a:t>Mercy is the continuing and constancy of forgiveness.</a:t>
            </a:r>
          </a:p>
          <a:p>
            <a:pPr lvl="2"/>
            <a:r>
              <a:rPr lang="en-US" dirty="0"/>
              <a:t>Most difficult of the gifts to exercise well.</a:t>
            </a:r>
          </a:p>
          <a:p>
            <a:pPr lvl="2"/>
            <a:r>
              <a:rPr lang="en-US" dirty="0"/>
              <a:t>It is seeing the hurt and defeat of others and giving hope.  Not because they deserve it but because they need it.</a:t>
            </a:r>
          </a:p>
          <a:p>
            <a:pPr lvl="1"/>
            <a:r>
              <a:rPr lang="en-US" dirty="0"/>
              <a:t>Context:</a:t>
            </a:r>
          </a:p>
          <a:p>
            <a:pPr lvl="2"/>
            <a:r>
              <a:rPr lang="en-US" dirty="0"/>
              <a:t>Mercy is giving love in the face of hate</a:t>
            </a:r>
          </a:p>
          <a:p>
            <a:pPr lvl="2"/>
            <a:r>
              <a:rPr lang="en-US" dirty="0"/>
              <a:t>Mercy is looking beyond the flaws and loving with a smile.</a:t>
            </a:r>
          </a:p>
          <a:p>
            <a:pPr lvl="2"/>
            <a:r>
              <a:rPr lang="en-US" dirty="0"/>
              <a:t>Mercy is loving when no one seems to want to. </a:t>
            </a:r>
          </a:p>
          <a:p>
            <a:pPr lvl="2"/>
            <a:r>
              <a:rPr lang="en-US" dirty="0"/>
              <a:t>Mercy is based on love and never superiority. </a:t>
            </a:r>
          </a:p>
          <a:p>
            <a:pPr lvl="2"/>
            <a:r>
              <a:rPr lang="en-US" dirty="0"/>
              <a:t>There is no place for pride in your efforts. </a:t>
            </a:r>
          </a:p>
        </p:txBody>
      </p:sp>
      <p:sp>
        <p:nvSpPr>
          <p:cNvPr id="4" name="Slide Number Placeholder 3">
            <a:extLst>
              <a:ext uri="{FF2B5EF4-FFF2-40B4-BE49-F238E27FC236}">
                <a16:creationId xmlns:a16="http://schemas.microsoft.com/office/drawing/2014/main" id="{BFED8B25-D760-70B2-18CE-8F4B9C31E294}"/>
              </a:ext>
            </a:extLst>
          </p:cNvPr>
          <p:cNvSpPr>
            <a:spLocks noGrp="1"/>
          </p:cNvSpPr>
          <p:nvPr>
            <p:ph type="sldNum" sz="quarter" idx="12"/>
          </p:nvPr>
        </p:nvSpPr>
        <p:spPr/>
        <p:txBody>
          <a:bodyPr/>
          <a:lstStyle/>
          <a:p>
            <a:fld id="{D643A852-0206-46AC-B0EB-645612933129}" type="slidenum">
              <a:rPr lang="en-US" smtClean="0"/>
              <a:t>13</a:t>
            </a:fld>
            <a:endParaRPr lang="en-US"/>
          </a:p>
        </p:txBody>
      </p:sp>
    </p:spTree>
    <p:extLst>
      <p:ext uri="{BB962C8B-B14F-4D97-AF65-F5344CB8AC3E}">
        <p14:creationId xmlns:p14="http://schemas.microsoft.com/office/powerpoint/2010/main" val="4085921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658C4-EE60-6A8D-C6EF-8A7603233079}"/>
              </a:ext>
            </a:extLst>
          </p:cNvPr>
          <p:cNvSpPr>
            <a:spLocks noGrp="1"/>
          </p:cNvSpPr>
          <p:nvPr>
            <p:ph type="title"/>
          </p:nvPr>
        </p:nvSpPr>
        <p:spPr>
          <a:xfrm>
            <a:off x="762000" y="401594"/>
            <a:ext cx="9144000" cy="1263649"/>
          </a:xfrm>
        </p:spPr>
        <p:txBody>
          <a:bodyPr>
            <a:normAutofit fontScale="90000"/>
          </a:bodyPr>
          <a:lstStyle/>
          <a:p>
            <a:r>
              <a:rPr lang="en-US" dirty="0"/>
              <a:t>Grace and gifts come with the possibility of Pride</a:t>
            </a:r>
          </a:p>
        </p:txBody>
      </p:sp>
      <p:sp>
        <p:nvSpPr>
          <p:cNvPr id="3" name="Content Placeholder 2">
            <a:extLst>
              <a:ext uri="{FF2B5EF4-FFF2-40B4-BE49-F238E27FC236}">
                <a16:creationId xmlns:a16="http://schemas.microsoft.com/office/drawing/2014/main" id="{E3B03789-C69B-7D8A-5B1A-F5472DC52E7B}"/>
              </a:ext>
            </a:extLst>
          </p:cNvPr>
          <p:cNvSpPr>
            <a:spLocks noGrp="1"/>
          </p:cNvSpPr>
          <p:nvPr>
            <p:ph idx="1"/>
          </p:nvPr>
        </p:nvSpPr>
        <p:spPr>
          <a:xfrm>
            <a:off x="762000" y="1665243"/>
            <a:ext cx="10668000" cy="5024669"/>
          </a:xfrm>
        </p:spPr>
        <p:txBody>
          <a:bodyPr>
            <a:normAutofit lnSpcReduction="10000"/>
          </a:bodyPr>
          <a:lstStyle/>
          <a:p>
            <a:pPr marL="0" indent="0">
              <a:buNone/>
            </a:pPr>
            <a:r>
              <a:rPr lang="en-US" sz="3200" dirty="0">
                <a:effectLst/>
                <a:latin typeface="Bodoni MT Condensed" panose="02070606080606020203" pitchFamily="18" charset="0"/>
              </a:rPr>
              <a:t>I say to everyone among you not to think more highly of himself than he ought to think; but to think so as to have sound judgment, as God has allotted to each a measure of faith.</a:t>
            </a:r>
          </a:p>
          <a:p>
            <a:pPr marL="0" indent="0">
              <a:buNone/>
            </a:pPr>
            <a:r>
              <a:rPr lang="en-US" sz="3200" dirty="0">
                <a:latin typeface="Calibri" panose="020F0502020204030204" pitchFamily="34" charset="0"/>
                <a:cs typeface="Calibri" panose="020F0502020204030204" pitchFamily="34" charset="0"/>
              </a:rPr>
              <a:t>Three views of self:</a:t>
            </a:r>
          </a:p>
          <a:p>
            <a:pPr marL="914400" marR="0" indent="-457200">
              <a:spcBef>
                <a:spcPts val="0"/>
              </a:spcBef>
              <a:spcAft>
                <a:spcPts val="0"/>
              </a:spcAft>
            </a:pPr>
            <a:r>
              <a:rPr lang="en-US" sz="3200" b="1" i="1" dirty="0">
                <a:effectLst/>
                <a:latin typeface="Calibri" panose="020F0502020204030204" pitchFamily="34" charset="0"/>
                <a:ea typeface="Calibri" panose="020F0502020204030204" pitchFamily="34" charset="0"/>
                <a:cs typeface="Times New Roman" panose="02020603050405020304" pitchFamily="18" charset="0"/>
              </a:rPr>
              <a:t>More highly:</a:t>
            </a:r>
            <a:r>
              <a:rPr lang="en-US" sz="3200" i="1" dirty="0">
                <a:effectLst/>
                <a:latin typeface="Calibri" panose="020F0502020204030204" pitchFamily="34" charset="0"/>
                <a:ea typeface="Calibri" panose="020F0502020204030204" pitchFamily="34" charset="0"/>
                <a:cs typeface="Times New Roman" panose="02020603050405020304" pitchFamily="18" charset="0"/>
              </a:rPr>
              <a:t>  Greater than you – It is how you see yourself. - PRIDE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457200">
              <a:spcBef>
                <a:spcPts val="0"/>
              </a:spcBef>
              <a:spcAft>
                <a:spcPts val="0"/>
              </a:spcAft>
            </a:pPr>
            <a:r>
              <a:rPr lang="en-US" sz="3200" b="1" i="1" dirty="0">
                <a:effectLst/>
                <a:latin typeface="Calibri" panose="020F0502020204030204" pitchFamily="34" charset="0"/>
                <a:ea typeface="Calibri" panose="020F0502020204030204" pitchFamily="34" charset="0"/>
                <a:cs typeface="Times New Roman" panose="02020603050405020304" pitchFamily="18" charset="0"/>
              </a:rPr>
              <a:t>Proper:</a:t>
            </a:r>
            <a:r>
              <a:rPr lang="en-US" sz="3200" i="1" dirty="0">
                <a:effectLst/>
                <a:latin typeface="Calibri" panose="020F0502020204030204" pitchFamily="34" charset="0"/>
                <a:ea typeface="Calibri" panose="020F0502020204030204" pitchFamily="34" charset="0"/>
                <a:cs typeface="Times New Roman" panose="02020603050405020304" pitchFamily="18" charset="0"/>
              </a:rPr>
              <a:t> To understand your place as seen by society and self as seen by others.  It is how the world sees you.</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457200">
              <a:spcBef>
                <a:spcPts val="0"/>
              </a:spcBef>
              <a:spcAft>
                <a:spcPts val="0"/>
              </a:spcAft>
            </a:pPr>
            <a:r>
              <a:rPr lang="en-US" sz="3200" b="1" i="1" dirty="0">
                <a:effectLst/>
                <a:latin typeface="Calibri" panose="020F0502020204030204" pitchFamily="34" charset="0"/>
                <a:ea typeface="Calibri" panose="020F0502020204030204" pitchFamily="34" charset="0"/>
                <a:cs typeface="Times New Roman" panose="02020603050405020304" pitchFamily="18" charset="0"/>
              </a:rPr>
              <a:t>Realistically: </a:t>
            </a:r>
            <a:r>
              <a:rPr lang="en-US" sz="3200" i="1" dirty="0">
                <a:effectLst/>
                <a:latin typeface="Calibri" panose="020F0502020204030204" pitchFamily="34" charset="0"/>
                <a:ea typeface="Calibri" panose="020F0502020204030204" pitchFamily="34" charset="0"/>
                <a:cs typeface="Times New Roman" panose="02020603050405020304" pitchFamily="18" charset="0"/>
              </a:rPr>
              <a:t>To see yourself through the eyes of God and see you are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1257300" lvl="2" indent="-342900">
              <a:spcBef>
                <a:spcPts val="0"/>
              </a:spcBef>
              <a:buFont typeface="+mj-lt"/>
              <a:buAutoNum type="arabicParenBoth"/>
            </a:pPr>
            <a:r>
              <a:rPr lang="en-US" sz="2400" b="1" i="1" dirty="0">
                <a:effectLst/>
                <a:latin typeface="Calibri" panose="020F0502020204030204" pitchFamily="34" charset="0"/>
                <a:ea typeface="Calibri" panose="020F0502020204030204" pitchFamily="34" charset="0"/>
                <a:cs typeface="Times New Roman" panose="02020603050405020304" pitchFamily="18" charset="0"/>
              </a:rPr>
              <a:t>A sinner in need of mercy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1257300" lvl="2" indent="-342900">
              <a:spcBef>
                <a:spcPts val="0"/>
              </a:spcBef>
              <a:buFont typeface="+mj-lt"/>
              <a:buAutoNum type="arabicParenBoth"/>
            </a:pPr>
            <a:r>
              <a:rPr lang="en-US" sz="2400" b="1" i="1" dirty="0">
                <a:effectLst/>
                <a:latin typeface="Calibri" panose="020F0502020204030204" pitchFamily="34" charset="0"/>
                <a:ea typeface="Calibri" panose="020F0502020204030204" pitchFamily="34" charset="0"/>
                <a:cs typeface="Times New Roman" panose="02020603050405020304" pitchFamily="18" charset="0"/>
              </a:rPr>
              <a:t>Saved by Grace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1257300" lvl="2" indent="-342900">
              <a:spcBef>
                <a:spcPts val="0"/>
              </a:spcBef>
              <a:buFont typeface="+mj-lt"/>
              <a:buAutoNum type="arabicParenBoth"/>
            </a:pPr>
            <a:r>
              <a:rPr lang="en-US" sz="2400" b="1" i="1" dirty="0">
                <a:effectLst/>
                <a:latin typeface="Calibri" panose="020F0502020204030204" pitchFamily="34" charset="0"/>
                <a:ea typeface="Calibri" panose="020F0502020204030204" pitchFamily="34" charset="0"/>
                <a:cs typeface="Times New Roman" panose="02020603050405020304" pitchFamily="18" charset="0"/>
              </a:rPr>
              <a:t>Given a new life in Christ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p>
        </p:txBody>
      </p:sp>
      <p:sp>
        <p:nvSpPr>
          <p:cNvPr id="4" name="Slide Number Placeholder 3">
            <a:extLst>
              <a:ext uri="{FF2B5EF4-FFF2-40B4-BE49-F238E27FC236}">
                <a16:creationId xmlns:a16="http://schemas.microsoft.com/office/drawing/2014/main" id="{1DD6BB3A-8CE5-8901-665D-0E4407A7F7B4}"/>
              </a:ext>
            </a:extLst>
          </p:cNvPr>
          <p:cNvSpPr>
            <a:spLocks noGrp="1"/>
          </p:cNvSpPr>
          <p:nvPr>
            <p:ph type="sldNum" sz="quarter" idx="12"/>
          </p:nvPr>
        </p:nvSpPr>
        <p:spPr/>
        <p:txBody>
          <a:bodyPr/>
          <a:lstStyle/>
          <a:p>
            <a:fld id="{D643A852-0206-46AC-B0EB-645612933129}" type="slidenum">
              <a:rPr lang="en-US" smtClean="0"/>
              <a:t>14</a:t>
            </a:fld>
            <a:endParaRPr lang="en-US"/>
          </a:p>
        </p:txBody>
      </p:sp>
    </p:spTree>
    <p:extLst>
      <p:ext uri="{BB962C8B-B14F-4D97-AF65-F5344CB8AC3E}">
        <p14:creationId xmlns:p14="http://schemas.microsoft.com/office/powerpoint/2010/main" val="2767205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950ED-369C-86CE-A09B-BD266BD76325}"/>
              </a:ext>
            </a:extLst>
          </p:cNvPr>
          <p:cNvSpPr>
            <a:spLocks noGrp="1"/>
          </p:cNvSpPr>
          <p:nvPr>
            <p:ph type="title"/>
          </p:nvPr>
        </p:nvSpPr>
        <p:spPr>
          <a:xfrm>
            <a:off x="640977" y="401594"/>
            <a:ext cx="9144000" cy="1263649"/>
          </a:xfrm>
        </p:spPr>
        <p:txBody>
          <a:bodyPr/>
          <a:lstStyle/>
          <a:p>
            <a:r>
              <a:rPr lang="en-US" dirty="0"/>
              <a:t>Measure of faith - Gifts</a:t>
            </a:r>
          </a:p>
        </p:txBody>
      </p:sp>
      <p:sp>
        <p:nvSpPr>
          <p:cNvPr id="3" name="Content Placeholder 2">
            <a:extLst>
              <a:ext uri="{FF2B5EF4-FFF2-40B4-BE49-F238E27FC236}">
                <a16:creationId xmlns:a16="http://schemas.microsoft.com/office/drawing/2014/main" id="{6B3A2125-5752-3298-E610-F876CA103DD7}"/>
              </a:ext>
            </a:extLst>
          </p:cNvPr>
          <p:cNvSpPr>
            <a:spLocks noGrp="1"/>
          </p:cNvSpPr>
          <p:nvPr>
            <p:ph idx="1"/>
          </p:nvPr>
        </p:nvSpPr>
        <p:spPr>
          <a:xfrm>
            <a:off x="762000" y="1844487"/>
            <a:ext cx="10668000" cy="4327713"/>
          </a:xfrm>
        </p:spPr>
        <p:txBody>
          <a:bodyPr>
            <a:normAutofit/>
          </a:bodyPr>
          <a:lstStyle/>
          <a:p>
            <a:r>
              <a:rPr lang="en-US" dirty="0"/>
              <a:t>Can faith be measured?</a:t>
            </a:r>
          </a:p>
          <a:p>
            <a:r>
              <a:rPr lang="en-US" dirty="0"/>
              <a:t>All gifts from God are to be used first in the church. ONE BODY MANY MEMBERS.</a:t>
            </a:r>
          </a:p>
          <a:p>
            <a:r>
              <a:rPr lang="en-US" dirty="0"/>
              <a:t>There is a relationship with grace, gifts, faith, and pride</a:t>
            </a:r>
          </a:p>
          <a:p>
            <a:pPr lvl="1"/>
            <a:r>
              <a:rPr lang="en-US" dirty="0"/>
              <a:t>First God loves us as individuals and as a body. UNMERITED FAVOR.</a:t>
            </a:r>
          </a:p>
          <a:p>
            <a:pPr lvl="1"/>
            <a:r>
              <a:rPr lang="en-US" dirty="0"/>
              <a:t>Gifts are given in response to faith. UNMERITED GIFTS</a:t>
            </a:r>
          </a:p>
          <a:p>
            <a:pPr lvl="1"/>
            <a:r>
              <a:rPr lang="en-US" dirty="0"/>
              <a:t>The greater the dependance upon God in faith the greater the gifting. UNMERITED INCREASE</a:t>
            </a:r>
          </a:p>
          <a:p>
            <a:pPr lvl="1"/>
            <a:r>
              <a:rPr lang="en-US" dirty="0"/>
              <a:t>It is God’s measuring stick not ours. UNMERITED MEASURE</a:t>
            </a:r>
          </a:p>
          <a:p>
            <a:pPr lvl="1"/>
            <a:r>
              <a:rPr lang="en-US" dirty="0"/>
              <a:t>Pride is always standing at the door. UNWORTHY RESPONSE</a:t>
            </a:r>
          </a:p>
          <a:p>
            <a:pPr lvl="1"/>
            <a:endParaRPr lang="en-US" dirty="0"/>
          </a:p>
          <a:p>
            <a:endParaRPr lang="en-US" dirty="0"/>
          </a:p>
        </p:txBody>
      </p:sp>
      <p:sp>
        <p:nvSpPr>
          <p:cNvPr id="4" name="Slide Number Placeholder 3">
            <a:extLst>
              <a:ext uri="{FF2B5EF4-FFF2-40B4-BE49-F238E27FC236}">
                <a16:creationId xmlns:a16="http://schemas.microsoft.com/office/drawing/2014/main" id="{466245C1-4D85-8A59-173E-84114D1BF3D8}"/>
              </a:ext>
            </a:extLst>
          </p:cNvPr>
          <p:cNvSpPr>
            <a:spLocks noGrp="1"/>
          </p:cNvSpPr>
          <p:nvPr>
            <p:ph type="sldNum" sz="quarter" idx="12"/>
          </p:nvPr>
        </p:nvSpPr>
        <p:spPr/>
        <p:txBody>
          <a:bodyPr/>
          <a:lstStyle/>
          <a:p>
            <a:fld id="{D643A852-0206-46AC-B0EB-645612933129}" type="slidenum">
              <a:rPr lang="en-US" smtClean="0"/>
              <a:t>15</a:t>
            </a:fld>
            <a:endParaRPr lang="en-US"/>
          </a:p>
        </p:txBody>
      </p:sp>
    </p:spTree>
    <p:extLst>
      <p:ext uri="{BB962C8B-B14F-4D97-AF65-F5344CB8AC3E}">
        <p14:creationId xmlns:p14="http://schemas.microsoft.com/office/powerpoint/2010/main" val="3482183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F6DF6A-2A4E-CAEA-7997-DDFFB2D8C2A5}"/>
              </a:ext>
            </a:extLst>
          </p:cNvPr>
          <p:cNvSpPr>
            <a:spLocks noGrp="1"/>
          </p:cNvSpPr>
          <p:nvPr>
            <p:ph type="title"/>
          </p:nvPr>
        </p:nvSpPr>
        <p:spPr>
          <a:xfrm>
            <a:off x="209108" y="1404915"/>
            <a:ext cx="3937220" cy="3331597"/>
          </a:xfrm>
        </p:spPr>
        <p:txBody>
          <a:bodyPr anchor="b">
            <a:normAutofit/>
          </a:bodyPr>
          <a:lstStyle/>
          <a:p>
            <a:r>
              <a:rPr lang="en-US" sz="3700" dirty="0"/>
              <a:t>As we look at texts from the Paul, we must be sure we understand Paul’s meaning and not our own.</a:t>
            </a:r>
          </a:p>
        </p:txBody>
      </p:sp>
      <p:sp>
        <p:nvSpPr>
          <p:cNvPr id="11" name="Freeform: Shape 10">
            <a:extLst>
              <a:ext uri="{FF2B5EF4-FFF2-40B4-BE49-F238E27FC236}">
                <a16:creationId xmlns:a16="http://schemas.microsoft.com/office/drawing/2014/main" id="{65CD4CE6-9C5B-452B-80C8-3F0CEFB493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4562" y="2"/>
            <a:ext cx="2103120" cy="6857999"/>
          </a:xfrm>
          <a:custGeom>
            <a:avLst/>
            <a:gdLst>
              <a:gd name="connsiteX0" fmla="*/ 1435747 w 2227170"/>
              <a:gd name="connsiteY0" fmla="*/ 3430628 h 6857999"/>
              <a:gd name="connsiteX1" fmla="*/ 1463355 w 2227170"/>
              <a:gd name="connsiteY1" fmla="*/ 3435416 h 6857999"/>
              <a:gd name="connsiteX2" fmla="*/ 1512522 w 2227170"/>
              <a:gd name="connsiteY2" fmla="*/ 3453342 h 6857999"/>
              <a:gd name="connsiteX3" fmla="*/ 1689926 w 2227170"/>
              <a:gd name="connsiteY3" fmla="*/ 3476521 h 6857999"/>
              <a:gd name="connsiteX4" fmla="*/ 1714445 w 2227170"/>
              <a:gd name="connsiteY4" fmla="*/ 3473345 h 6857999"/>
              <a:gd name="connsiteX5" fmla="*/ 1891867 w 2227170"/>
              <a:gd name="connsiteY5" fmla="*/ 3461357 h 6857999"/>
              <a:gd name="connsiteX6" fmla="*/ 1903897 w 2227170"/>
              <a:gd name="connsiteY6" fmla="*/ 3459899 h 6857999"/>
              <a:gd name="connsiteX7" fmla="*/ 1939997 w 2227170"/>
              <a:gd name="connsiteY7" fmla="*/ 3575905 h 6857999"/>
              <a:gd name="connsiteX8" fmla="*/ 1959353 w 2227170"/>
              <a:gd name="connsiteY8" fmla="*/ 3640463 h 6857999"/>
              <a:gd name="connsiteX9" fmla="*/ 1972749 w 2227170"/>
              <a:gd name="connsiteY9" fmla="*/ 3697872 h 6857999"/>
              <a:gd name="connsiteX10" fmla="*/ 1974716 w 2227170"/>
              <a:gd name="connsiteY10" fmla="*/ 3706299 h 6857999"/>
              <a:gd name="connsiteX11" fmla="*/ 2015942 w 2227170"/>
              <a:gd name="connsiteY11" fmla="*/ 3982180 h 6857999"/>
              <a:gd name="connsiteX12" fmla="*/ 2031892 w 2227170"/>
              <a:gd name="connsiteY12" fmla="*/ 4071548 h 6857999"/>
              <a:gd name="connsiteX13" fmla="*/ 2036571 w 2227170"/>
              <a:gd name="connsiteY13" fmla="*/ 4171852 h 6857999"/>
              <a:gd name="connsiteX14" fmla="*/ 2058065 w 2227170"/>
              <a:gd name="connsiteY14" fmla="*/ 4334965 h 6857999"/>
              <a:gd name="connsiteX15" fmla="*/ 2089962 w 2227170"/>
              <a:gd name="connsiteY15" fmla="*/ 4652006 h 6857999"/>
              <a:gd name="connsiteX16" fmla="*/ 2091986 w 2227170"/>
              <a:gd name="connsiteY16" fmla="*/ 4720900 h 6857999"/>
              <a:gd name="connsiteX17" fmla="*/ 2116222 w 2227170"/>
              <a:gd name="connsiteY17" fmla="*/ 4899103 h 6857999"/>
              <a:gd name="connsiteX18" fmla="*/ 2134280 w 2227170"/>
              <a:gd name="connsiteY18" fmla="*/ 5006463 h 6857999"/>
              <a:gd name="connsiteX19" fmla="*/ 2140946 w 2227170"/>
              <a:gd name="connsiteY19" fmla="*/ 5094252 h 6857999"/>
              <a:gd name="connsiteX20" fmla="*/ 2139028 w 2227170"/>
              <a:gd name="connsiteY20" fmla="*/ 5170758 h 6857999"/>
              <a:gd name="connsiteX21" fmla="*/ 2154083 w 2227170"/>
              <a:gd name="connsiteY21" fmla="*/ 5374894 h 6857999"/>
              <a:gd name="connsiteX22" fmla="*/ 2159878 w 2227170"/>
              <a:gd name="connsiteY22" fmla="*/ 5456299 h 6857999"/>
              <a:gd name="connsiteX23" fmla="*/ 2189136 w 2227170"/>
              <a:gd name="connsiteY23" fmla="*/ 5669510 h 6857999"/>
              <a:gd name="connsiteX24" fmla="*/ 2203058 w 2227170"/>
              <a:gd name="connsiteY24" fmla="*/ 5848712 h 6857999"/>
              <a:gd name="connsiteX25" fmla="*/ 2211270 w 2227170"/>
              <a:gd name="connsiteY25" fmla="*/ 5923918 h 6857999"/>
              <a:gd name="connsiteX26" fmla="*/ 2218696 w 2227170"/>
              <a:gd name="connsiteY26" fmla="*/ 6094309 h 6857999"/>
              <a:gd name="connsiteX27" fmla="*/ 2227155 w 2227170"/>
              <a:gd name="connsiteY27" fmla="*/ 6191335 h 6857999"/>
              <a:gd name="connsiteX28" fmla="*/ 2219390 w 2227170"/>
              <a:gd name="connsiteY28" fmla="*/ 6424114 h 6857999"/>
              <a:gd name="connsiteX29" fmla="*/ 2209703 w 2227170"/>
              <a:gd name="connsiteY29" fmla="*/ 6664246 h 6857999"/>
              <a:gd name="connsiteX30" fmla="*/ 2199216 w 2227170"/>
              <a:gd name="connsiteY30" fmla="*/ 6795360 h 6857999"/>
              <a:gd name="connsiteX31" fmla="*/ 2197257 w 2227170"/>
              <a:gd name="connsiteY31" fmla="*/ 6857999 h 6857999"/>
              <a:gd name="connsiteX32" fmla="*/ 2026554 w 2227170"/>
              <a:gd name="connsiteY32" fmla="*/ 6857999 h 6857999"/>
              <a:gd name="connsiteX33" fmla="*/ 2060891 w 2227170"/>
              <a:gd name="connsiteY33" fmla="*/ 6720903 h 6857999"/>
              <a:gd name="connsiteX34" fmla="*/ 2012613 w 2227170"/>
              <a:gd name="connsiteY34" fmla="*/ 6617730 h 6857999"/>
              <a:gd name="connsiteX35" fmla="*/ 1960297 w 2227170"/>
              <a:gd name="connsiteY35" fmla="*/ 6560549 h 6857999"/>
              <a:gd name="connsiteX36" fmla="*/ 1911439 w 2227170"/>
              <a:gd name="connsiteY36" fmla="*/ 6409646 h 6857999"/>
              <a:gd name="connsiteX37" fmla="*/ 1941755 w 2227170"/>
              <a:gd name="connsiteY37" fmla="*/ 6379605 h 6857999"/>
              <a:gd name="connsiteX38" fmla="*/ 1967169 w 2227170"/>
              <a:gd name="connsiteY38" fmla="*/ 6277544 h 6857999"/>
              <a:gd name="connsiteX39" fmla="*/ 1982077 w 2227170"/>
              <a:gd name="connsiteY39" fmla="*/ 6165295 h 6857999"/>
              <a:gd name="connsiteX40" fmla="*/ 2021065 w 2227170"/>
              <a:gd name="connsiteY40" fmla="*/ 5971487 h 6857999"/>
              <a:gd name="connsiteX41" fmla="*/ 1973662 w 2227170"/>
              <a:gd name="connsiteY41" fmla="*/ 5832226 h 6857999"/>
              <a:gd name="connsiteX42" fmla="*/ 1953549 w 2227170"/>
              <a:gd name="connsiteY42" fmla="*/ 5778754 h 6857999"/>
              <a:gd name="connsiteX43" fmla="*/ 1942739 w 2227170"/>
              <a:gd name="connsiteY43" fmla="*/ 5729863 h 6857999"/>
              <a:gd name="connsiteX44" fmla="*/ 1940531 w 2227170"/>
              <a:gd name="connsiteY44" fmla="*/ 5674826 h 6857999"/>
              <a:gd name="connsiteX45" fmla="*/ 1921890 w 2227170"/>
              <a:gd name="connsiteY45" fmla="*/ 5540158 h 6857999"/>
              <a:gd name="connsiteX46" fmla="*/ 1895673 w 2227170"/>
              <a:gd name="connsiteY46" fmla="*/ 5464049 h 6857999"/>
              <a:gd name="connsiteX47" fmla="*/ 1883229 w 2227170"/>
              <a:gd name="connsiteY47" fmla="*/ 5299486 h 6857999"/>
              <a:gd name="connsiteX48" fmla="*/ 1867297 w 2227170"/>
              <a:gd name="connsiteY48" fmla="*/ 5186434 h 6857999"/>
              <a:gd name="connsiteX49" fmla="*/ 1829639 w 2227170"/>
              <a:gd name="connsiteY49" fmla="*/ 5064337 h 6857999"/>
              <a:gd name="connsiteX50" fmla="*/ 1823656 w 2227170"/>
              <a:gd name="connsiteY50" fmla="*/ 5047159 h 6857999"/>
              <a:gd name="connsiteX51" fmla="*/ 1793723 w 2227170"/>
              <a:gd name="connsiteY51" fmla="*/ 5003744 h 6857999"/>
              <a:gd name="connsiteX52" fmla="*/ 1679944 w 2227170"/>
              <a:gd name="connsiteY52" fmla="*/ 4930834 h 6857999"/>
              <a:gd name="connsiteX53" fmla="*/ 1657480 w 2227170"/>
              <a:gd name="connsiteY53" fmla="*/ 4911337 h 6857999"/>
              <a:gd name="connsiteX54" fmla="*/ 1594697 w 2227170"/>
              <a:gd name="connsiteY54" fmla="*/ 4754123 h 6857999"/>
              <a:gd name="connsiteX55" fmla="*/ 1610087 w 2227170"/>
              <a:gd name="connsiteY55" fmla="*/ 4701292 h 6857999"/>
              <a:gd name="connsiteX56" fmla="*/ 1645783 w 2227170"/>
              <a:gd name="connsiteY56" fmla="*/ 4645602 h 6857999"/>
              <a:gd name="connsiteX57" fmla="*/ 1671304 w 2227170"/>
              <a:gd name="connsiteY57" fmla="*/ 4516054 h 6857999"/>
              <a:gd name="connsiteX58" fmla="*/ 1664087 w 2227170"/>
              <a:gd name="connsiteY58" fmla="*/ 4465215 h 6857999"/>
              <a:gd name="connsiteX59" fmla="*/ 1638164 w 2227170"/>
              <a:gd name="connsiteY59" fmla="*/ 4374448 h 6857999"/>
              <a:gd name="connsiteX60" fmla="*/ 1588685 w 2227170"/>
              <a:gd name="connsiteY60" fmla="*/ 4300238 h 6857999"/>
              <a:gd name="connsiteX61" fmla="*/ 1505039 w 2227170"/>
              <a:gd name="connsiteY61" fmla="*/ 4190727 h 6857999"/>
              <a:gd name="connsiteX62" fmla="*/ 1493843 w 2227170"/>
              <a:gd name="connsiteY62" fmla="*/ 4001566 h 6857999"/>
              <a:gd name="connsiteX63" fmla="*/ 1491439 w 2227170"/>
              <a:gd name="connsiteY63" fmla="*/ 3929077 h 6857999"/>
              <a:gd name="connsiteX64" fmla="*/ 1470437 w 2227170"/>
              <a:gd name="connsiteY64" fmla="*/ 3732048 h 6857999"/>
              <a:gd name="connsiteX65" fmla="*/ 1471926 w 2227170"/>
              <a:gd name="connsiteY65" fmla="*/ 3713390 h 6857999"/>
              <a:gd name="connsiteX66" fmla="*/ 1471925 w 2227170"/>
              <a:gd name="connsiteY66" fmla="*/ 3713390 h 6857999"/>
              <a:gd name="connsiteX67" fmla="*/ 1475829 w 2227170"/>
              <a:gd name="connsiteY67" fmla="*/ 3664425 h 6857999"/>
              <a:gd name="connsiteX68" fmla="*/ 1477249 w 2227170"/>
              <a:gd name="connsiteY68" fmla="*/ 3641757 h 6857999"/>
              <a:gd name="connsiteX69" fmla="*/ 1442718 w 2227170"/>
              <a:gd name="connsiteY69" fmla="*/ 3455028 h 6857999"/>
              <a:gd name="connsiteX70" fmla="*/ 1436081 w 2227170"/>
              <a:gd name="connsiteY70" fmla="*/ 3434627 h 6857999"/>
              <a:gd name="connsiteX71" fmla="*/ 0 w 2227170"/>
              <a:gd name="connsiteY71" fmla="*/ 0 h 6857999"/>
              <a:gd name="connsiteX72" fmla="*/ 480313 w 2227170"/>
              <a:gd name="connsiteY72" fmla="*/ 0 h 6857999"/>
              <a:gd name="connsiteX73" fmla="*/ 507191 w 2227170"/>
              <a:gd name="connsiteY73" fmla="*/ 126805 h 6857999"/>
              <a:gd name="connsiteX74" fmla="*/ 517515 w 2227170"/>
              <a:gd name="connsiteY74" fmla="*/ 185431 h 6857999"/>
              <a:gd name="connsiteX75" fmla="*/ 602322 w 2227170"/>
              <a:gd name="connsiteY75" fmla="*/ 432867 h 6857999"/>
              <a:gd name="connsiteX76" fmla="*/ 717957 w 2227170"/>
              <a:gd name="connsiteY76" fmla="*/ 662316 h 6857999"/>
              <a:gd name="connsiteX77" fmla="*/ 868507 w 2227170"/>
              <a:gd name="connsiteY77" fmla="*/ 840047 h 6857999"/>
              <a:gd name="connsiteX78" fmla="*/ 903438 w 2227170"/>
              <a:gd name="connsiteY78" fmla="*/ 888795 h 6857999"/>
              <a:gd name="connsiteX79" fmla="*/ 938295 w 2227170"/>
              <a:gd name="connsiteY79" fmla="*/ 1013493 h 6857999"/>
              <a:gd name="connsiteX80" fmla="*/ 962274 w 2227170"/>
              <a:gd name="connsiteY80" fmla="*/ 1122775 h 6857999"/>
              <a:gd name="connsiteX81" fmla="*/ 994395 w 2227170"/>
              <a:gd name="connsiteY81" fmla="*/ 1204073 h 6857999"/>
              <a:gd name="connsiteX82" fmla="*/ 1024698 w 2227170"/>
              <a:gd name="connsiteY82" fmla="*/ 1273134 h 6857999"/>
              <a:gd name="connsiteX83" fmla="*/ 1105920 w 2227170"/>
              <a:gd name="connsiteY83" fmla="*/ 1431309 h 6857999"/>
              <a:gd name="connsiteX84" fmla="*/ 1169137 w 2227170"/>
              <a:gd name="connsiteY84" fmla="*/ 1602741 h 6857999"/>
              <a:gd name="connsiteX85" fmla="*/ 1256045 w 2227170"/>
              <a:gd name="connsiteY85" fmla="*/ 1745656 h 6857999"/>
              <a:gd name="connsiteX86" fmla="*/ 1305410 w 2227170"/>
              <a:gd name="connsiteY86" fmla="*/ 1806507 h 6857999"/>
              <a:gd name="connsiteX87" fmla="*/ 1328595 w 2227170"/>
              <a:gd name="connsiteY87" fmla="*/ 1923029 h 6857999"/>
              <a:gd name="connsiteX88" fmla="*/ 1372362 w 2227170"/>
              <a:gd name="connsiteY88" fmla="*/ 2051976 h 6857999"/>
              <a:gd name="connsiteX89" fmla="*/ 1420614 w 2227170"/>
              <a:gd name="connsiteY89" fmla="*/ 2145889 h 6857999"/>
              <a:gd name="connsiteX90" fmla="*/ 1451666 w 2227170"/>
              <a:gd name="connsiteY90" fmla="*/ 2217503 h 6857999"/>
              <a:gd name="connsiteX91" fmla="*/ 1479100 w 2227170"/>
              <a:gd name="connsiteY91" fmla="*/ 2316384 h 6857999"/>
              <a:gd name="connsiteX92" fmla="*/ 1519073 w 2227170"/>
              <a:gd name="connsiteY92" fmla="*/ 2417297 h 6857999"/>
              <a:gd name="connsiteX93" fmla="*/ 1545426 w 2227170"/>
              <a:gd name="connsiteY93" fmla="*/ 2467287 h 6857999"/>
              <a:gd name="connsiteX94" fmla="*/ 1587486 w 2227170"/>
              <a:gd name="connsiteY94" fmla="*/ 2562780 h 6857999"/>
              <a:gd name="connsiteX95" fmla="*/ 1625487 w 2227170"/>
              <a:gd name="connsiteY95" fmla="*/ 2660424 h 6857999"/>
              <a:gd name="connsiteX96" fmla="*/ 1659666 w 2227170"/>
              <a:gd name="connsiteY96" fmla="*/ 2838661 h 6857999"/>
              <a:gd name="connsiteX97" fmla="*/ 1723303 w 2227170"/>
              <a:gd name="connsiteY97" fmla="*/ 3005526 h 6857999"/>
              <a:gd name="connsiteX98" fmla="*/ 1768467 w 2227170"/>
              <a:gd name="connsiteY98" fmla="*/ 3137119 h 6857999"/>
              <a:gd name="connsiteX99" fmla="*/ 1799379 w 2227170"/>
              <a:gd name="connsiteY99" fmla="*/ 3214434 h 6857999"/>
              <a:gd name="connsiteX100" fmla="*/ 1872393 w 2227170"/>
              <a:gd name="connsiteY100" fmla="*/ 3358657 h 6857999"/>
              <a:gd name="connsiteX101" fmla="*/ 1903898 w 2227170"/>
              <a:gd name="connsiteY101" fmla="*/ 3459898 h 6857999"/>
              <a:gd name="connsiteX102" fmla="*/ 1891868 w 2227170"/>
              <a:gd name="connsiteY102" fmla="*/ 3461356 h 6857999"/>
              <a:gd name="connsiteX103" fmla="*/ 1714447 w 2227170"/>
              <a:gd name="connsiteY103" fmla="*/ 3473344 h 6857999"/>
              <a:gd name="connsiteX104" fmla="*/ 1689927 w 2227170"/>
              <a:gd name="connsiteY104" fmla="*/ 3476520 h 6857999"/>
              <a:gd name="connsiteX105" fmla="*/ 1512523 w 2227170"/>
              <a:gd name="connsiteY105" fmla="*/ 3453342 h 6857999"/>
              <a:gd name="connsiteX106" fmla="*/ 1463356 w 2227170"/>
              <a:gd name="connsiteY106" fmla="*/ 3435415 h 6857999"/>
              <a:gd name="connsiteX107" fmla="*/ 1435748 w 2227170"/>
              <a:gd name="connsiteY107" fmla="*/ 3430627 h 6857999"/>
              <a:gd name="connsiteX108" fmla="*/ 1434021 w 2227170"/>
              <a:gd name="connsiteY108" fmla="*/ 3409971 h 6857999"/>
              <a:gd name="connsiteX109" fmla="*/ 1403697 w 2227170"/>
              <a:gd name="connsiteY109" fmla="*/ 3352066 h 6857999"/>
              <a:gd name="connsiteX110" fmla="*/ 1304079 w 2227170"/>
              <a:gd name="connsiteY110" fmla="*/ 3288499 h 6857999"/>
              <a:gd name="connsiteX111" fmla="*/ 1263513 w 2227170"/>
              <a:gd name="connsiteY111" fmla="*/ 3224801 h 6857999"/>
              <a:gd name="connsiteX112" fmla="*/ 1239849 w 2227170"/>
              <a:gd name="connsiteY112" fmla="*/ 3179271 h 6857999"/>
              <a:gd name="connsiteX113" fmla="*/ 1200295 w 2227170"/>
              <a:gd name="connsiteY113" fmla="*/ 3136681 h 6857999"/>
              <a:gd name="connsiteX114" fmla="*/ 1098516 w 2227170"/>
              <a:gd name="connsiteY114" fmla="*/ 3085335 h 6857999"/>
              <a:gd name="connsiteX115" fmla="*/ 1011619 w 2227170"/>
              <a:gd name="connsiteY115" fmla="*/ 3016205 h 6857999"/>
              <a:gd name="connsiteX116" fmla="*/ 973275 w 2227170"/>
              <a:gd name="connsiteY116" fmla="*/ 2908439 h 6857999"/>
              <a:gd name="connsiteX117" fmla="*/ 954491 w 2227170"/>
              <a:gd name="connsiteY117" fmla="*/ 2842361 h 6857999"/>
              <a:gd name="connsiteX118" fmla="*/ 1016911 w 2227170"/>
              <a:gd name="connsiteY118" fmla="*/ 2599848 h 6857999"/>
              <a:gd name="connsiteX119" fmla="*/ 1067676 w 2227170"/>
              <a:gd name="connsiteY119" fmla="*/ 2435466 h 6857999"/>
              <a:gd name="connsiteX120" fmla="*/ 1065045 w 2227170"/>
              <a:gd name="connsiteY120" fmla="*/ 2378738 h 6857999"/>
              <a:gd name="connsiteX121" fmla="*/ 998558 w 2227170"/>
              <a:gd name="connsiteY121" fmla="*/ 2210113 h 6857999"/>
              <a:gd name="connsiteX122" fmla="*/ 980810 w 2227170"/>
              <a:gd name="connsiteY122" fmla="*/ 2050248 h 6857999"/>
              <a:gd name="connsiteX123" fmla="*/ 985875 w 2227170"/>
              <a:gd name="connsiteY123" fmla="*/ 1932531 h 6857999"/>
              <a:gd name="connsiteX124" fmla="*/ 991251 w 2227170"/>
              <a:gd name="connsiteY124" fmla="*/ 1831462 h 6857999"/>
              <a:gd name="connsiteX125" fmla="*/ 983833 w 2227170"/>
              <a:gd name="connsiteY125" fmla="*/ 1708173 h 6857999"/>
              <a:gd name="connsiteX126" fmla="*/ 966921 w 2227170"/>
              <a:gd name="connsiteY126" fmla="*/ 1636638 h 6857999"/>
              <a:gd name="connsiteX127" fmla="*/ 944156 w 2227170"/>
              <a:gd name="connsiteY127" fmla="*/ 1523444 h 6857999"/>
              <a:gd name="connsiteX128" fmla="*/ 910490 w 2227170"/>
              <a:gd name="connsiteY128" fmla="*/ 1405991 h 6857999"/>
              <a:gd name="connsiteX129" fmla="*/ 853488 w 2227170"/>
              <a:gd name="connsiteY129" fmla="*/ 1311394 h 6857999"/>
              <a:gd name="connsiteX130" fmla="*/ 801804 w 2227170"/>
              <a:gd name="connsiteY130" fmla="*/ 1257566 h 6857999"/>
              <a:gd name="connsiteX131" fmla="*/ 737368 w 2227170"/>
              <a:gd name="connsiteY131" fmla="*/ 1112096 h 6857999"/>
              <a:gd name="connsiteX132" fmla="*/ 597412 w 2227170"/>
              <a:gd name="connsiteY132" fmla="*/ 969072 h 6857999"/>
              <a:gd name="connsiteX133" fmla="*/ 542819 w 2227170"/>
              <a:gd name="connsiteY133" fmla="*/ 884069 h 6857999"/>
              <a:gd name="connsiteX134" fmla="*/ 530439 w 2227170"/>
              <a:gd name="connsiteY134" fmla="*/ 838495 h 6857999"/>
              <a:gd name="connsiteX135" fmla="*/ 495418 w 2227170"/>
              <a:gd name="connsiteY135" fmla="*/ 758969 h 6857999"/>
              <a:gd name="connsiteX136" fmla="*/ 467896 w 2227170"/>
              <a:gd name="connsiteY136" fmla="*/ 710990 h 6857999"/>
              <a:gd name="connsiteX137" fmla="*/ 360952 w 2227170"/>
              <a:gd name="connsiteY137" fmla="*/ 575332 h 6857999"/>
              <a:gd name="connsiteX138" fmla="*/ 329420 w 2227170"/>
              <a:gd name="connsiteY138" fmla="*/ 533869 h 6857999"/>
              <a:gd name="connsiteX139" fmla="*/ 277101 w 2227170"/>
              <a:gd name="connsiteY139" fmla="*/ 450003 h 6857999"/>
              <a:gd name="connsiteX140" fmla="*/ 262642 w 2227170"/>
              <a:gd name="connsiteY140" fmla="*/ 414480 h 6857999"/>
              <a:gd name="connsiteX141" fmla="*/ 219625 w 2227170"/>
              <a:gd name="connsiteY141" fmla="*/ 349349 h 6857999"/>
              <a:gd name="connsiteX142" fmla="*/ 104836 w 2227170"/>
              <a:gd name="connsiteY142" fmla="*/ 192439 h 6857999"/>
              <a:gd name="connsiteX143" fmla="*/ 37941 w 2227170"/>
              <a:gd name="connsiteY143" fmla="*/ 122586 h 6857999"/>
              <a:gd name="connsiteX144" fmla="*/ 16247 w 2227170"/>
              <a:gd name="connsiteY144" fmla="*/ 6147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2227170" h="6857999">
                <a:moveTo>
                  <a:pt x="1435747" y="3430628"/>
                </a:moveTo>
                <a:lnTo>
                  <a:pt x="1463355" y="3435416"/>
                </a:lnTo>
                <a:cubicBezTo>
                  <a:pt x="1480184" y="3439826"/>
                  <a:pt x="1496566" y="3445726"/>
                  <a:pt x="1512522" y="3453342"/>
                </a:cubicBezTo>
                <a:cubicBezTo>
                  <a:pt x="1561201" y="3476708"/>
                  <a:pt x="1623580" y="3483625"/>
                  <a:pt x="1689926" y="3476521"/>
                </a:cubicBezTo>
                <a:cubicBezTo>
                  <a:pt x="1698220" y="3475588"/>
                  <a:pt x="1708677" y="3471849"/>
                  <a:pt x="1714445" y="3473345"/>
                </a:cubicBezTo>
                <a:cubicBezTo>
                  <a:pt x="1779620" y="3489747"/>
                  <a:pt x="1834653" y="3472188"/>
                  <a:pt x="1891867" y="3461357"/>
                </a:cubicBezTo>
                <a:lnTo>
                  <a:pt x="1903897" y="3459899"/>
                </a:lnTo>
                <a:lnTo>
                  <a:pt x="1939997" y="3575905"/>
                </a:lnTo>
                <a:cubicBezTo>
                  <a:pt x="1946484" y="3597372"/>
                  <a:pt x="1953252" y="3618812"/>
                  <a:pt x="1959353" y="3640463"/>
                </a:cubicBezTo>
                <a:lnTo>
                  <a:pt x="1972749" y="3697872"/>
                </a:lnTo>
                <a:lnTo>
                  <a:pt x="1974716" y="3706299"/>
                </a:lnTo>
                <a:cubicBezTo>
                  <a:pt x="1990622" y="3797563"/>
                  <a:pt x="2002102" y="3890387"/>
                  <a:pt x="2015942" y="3982180"/>
                </a:cubicBezTo>
                <a:cubicBezTo>
                  <a:pt x="2020339" y="4012204"/>
                  <a:pt x="2028650" y="4041142"/>
                  <a:pt x="2031892" y="4071548"/>
                </a:cubicBezTo>
                <a:cubicBezTo>
                  <a:pt x="2035443" y="4104448"/>
                  <a:pt x="2033020" y="4138953"/>
                  <a:pt x="2036571" y="4171852"/>
                </a:cubicBezTo>
                <a:cubicBezTo>
                  <a:pt x="2042360" y="4226575"/>
                  <a:pt x="2052059" y="4280215"/>
                  <a:pt x="2058065" y="4334965"/>
                </a:cubicBezTo>
                <a:cubicBezTo>
                  <a:pt x="2069516" y="4440581"/>
                  <a:pt x="2079848" y="4546311"/>
                  <a:pt x="2089962" y="4652006"/>
                </a:cubicBezTo>
                <a:cubicBezTo>
                  <a:pt x="2092086" y="4674630"/>
                  <a:pt x="2089393" y="4698483"/>
                  <a:pt x="2091986" y="4720900"/>
                </a:cubicBezTo>
                <a:cubicBezTo>
                  <a:pt x="2099090" y="4780437"/>
                  <a:pt x="2107526" y="4839889"/>
                  <a:pt x="2116222" y="4899103"/>
                </a:cubicBezTo>
                <a:cubicBezTo>
                  <a:pt x="2121567" y="4934975"/>
                  <a:pt x="2129409" y="4970386"/>
                  <a:pt x="2134280" y="5006463"/>
                </a:cubicBezTo>
                <a:cubicBezTo>
                  <a:pt x="2138181" y="5035327"/>
                  <a:pt x="2140233" y="5064748"/>
                  <a:pt x="2140946" y="5094252"/>
                </a:cubicBezTo>
                <a:cubicBezTo>
                  <a:pt x="2141573" y="5119660"/>
                  <a:pt x="2137495" y="5145495"/>
                  <a:pt x="2139028" y="5170758"/>
                </a:cubicBezTo>
                <a:cubicBezTo>
                  <a:pt x="2143115" y="5239128"/>
                  <a:pt x="2149053" y="5306937"/>
                  <a:pt x="2154083" y="5374894"/>
                </a:cubicBezTo>
                <a:cubicBezTo>
                  <a:pt x="2156003" y="5402116"/>
                  <a:pt x="2156328" y="5429662"/>
                  <a:pt x="2159878" y="5456299"/>
                </a:cubicBezTo>
                <a:cubicBezTo>
                  <a:pt x="2169087" y="5527565"/>
                  <a:pt x="2181047" y="5598128"/>
                  <a:pt x="2189136" y="5669510"/>
                </a:cubicBezTo>
                <a:cubicBezTo>
                  <a:pt x="2195841" y="5728715"/>
                  <a:pt x="2198200" y="5788945"/>
                  <a:pt x="2203058" y="5848712"/>
                </a:cubicBezTo>
                <a:cubicBezTo>
                  <a:pt x="2205241" y="5874065"/>
                  <a:pt x="2209957" y="5898688"/>
                  <a:pt x="2211270" y="5923918"/>
                </a:cubicBezTo>
                <a:cubicBezTo>
                  <a:pt x="2214375" y="5980441"/>
                  <a:pt x="2215629" y="6037520"/>
                  <a:pt x="2218696" y="6094309"/>
                </a:cubicBezTo>
                <a:cubicBezTo>
                  <a:pt x="2220549" y="6126699"/>
                  <a:pt x="2227542" y="6158719"/>
                  <a:pt x="2227155" y="6191335"/>
                </a:cubicBezTo>
                <a:cubicBezTo>
                  <a:pt x="2226207" y="6268795"/>
                  <a:pt x="2222365" y="6346394"/>
                  <a:pt x="2219390" y="6424114"/>
                </a:cubicBezTo>
                <a:cubicBezTo>
                  <a:pt x="2216292" y="6504264"/>
                  <a:pt x="2213668" y="6584212"/>
                  <a:pt x="2209703" y="6664246"/>
                </a:cubicBezTo>
                <a:cubicBezTo>
                  <a:pt x="2207306" y="6708013"/>
                  <a:pt x="2201832" y="6751624"/>
                  <a:pt x="2199216" y="6795360"/>
                </a:cubicBezTo>
                <a:lnTo>
                  <a:pt x="2197257" y="6857999"/>
                </a:lnTo>
                <a:lnTo>
                  <a:pt x="2026554" y="6857999"/>
                </a:lnTo>
                <a:lnTo>
                  <a:pt x="2060891" y="6720903"/>
                </a:lnTo>
                <a:cubicBezTo>
                  <a:pt x="2072503" y="6665089"/>
                  <a:pt x="2056350" y="6635319"/>
                  <a:pt x="2012613" y="6617730"/>
                </a:cubicBezTo>
                <a:cubicBezTo>
                  <a:pt x="1988364" y="6607784"/>
                  <a:pt x="1962210" y="6595663"/>
                  <a:pt x="1960297" y="6560549"/>
                </a:cubicBezTo>
                <a:cubicBezTo>
                  <a:pt x="1957307" y="6503223"/>
                  <a:pt x="1960688" y="6444619"/>
                  <a:pt x="1911439" y="6409646"/>
                </a:cubicBezTo>
                <a:cubicBezTo>
                  <a:pt x="1925288" y="6396076"/>
                  <a:pt x="1933540" y="6387707"/>
                  <a:pt x="1941755" y="6379605"/>
                </a:cubicBezTo>
                <a:cubicBezTo>
                  <a:pt x="1964582" y="6357226"/>
                  <a:pt x="1980146" y="6306327"/>
                  <a:pt x="1967169" y="6277544"/>
                </a:cubicBezTo>
                <a:cubicBezTo>
                  <a:pt x="1948370" y="6235151"/>
                  <a:pt x="1957958" y="6200015"/>
                  <a:pt x="1982077" y="6165295"/>
                </a:cubicBezTo>
                <a:cubicBezTo>
                  <a:pt x="2022088" y="6107214"/>
                  <a:pt x="2024735" y="6036528"/>
                  <a:pt x="2021065" y="5971487"/>
                </a:cubicBezTo>
                <a:cubicBezTo>
                  <a:pt x="2018464" y="5922385"/>
                  <a:pt x="2008510" y="5868982"/>
                  <a:pt x="1973662" y="5832226"/>
                </a:cubicBezTo>
                <a:cubicBezTo>
                  <a:pt x="1962477" y="5820581"/>
                  <a:pt x="1959306" y="5797535"/>
                  <a:pt x="1953549" y="5778754"/>
                </a:cubicBezTo>
                <a:cubicBezTo>
                  <a:pt x="1948891" y="5763124"/>
                  <a:pt x="1944782" y="5746757"/>
                  <a:pt x="1942739" y="5729863"/>
                </a:cubicBezTo>
                <a:cubicBezTo>
                  <a:pt x="1940409" y="5711839"/>
                  <a:pt x="1936175" y="5691638"/>
                  <a:pt x="1940531" y="5674826"/>
                </a:cubicBezTo>
                <a:cubicBezTo>
                  <a:pt x="1953455" y="5623827"/>
                  <a:pt x="1948183" y="5581155"/>
                  <a:pt x="1921890" y="5540158"/>
                </a:cubicBezTo>
                <a:cubicBezTo>
                  <a:pt x="1908295" y="5518914"/>
                  <a:pt x="1892512" y="5488106"/>
                  <a:pt x="1895673" y="5464049"/>
                </a:cubicBezTo>
                <a:cubicBezTo>
                  <a:pt x="1903251" y="5405489"/>
                  <a:pt x="1894476" y="5354705"/>
                  <a:pt x="1883229" y="5299486"/>
                </a:cubicBezTo>
                <a:cubicBezTo>
                  <a:pt x="1876073" y="5263904"/>
                  <a:pt x="1873244" y="5224301"/>
                  <a:pt x="1867297" y="5186434"/>
                </a:cubicBezTo>
                <a:cubicBezTo>
                  <a:pt x="1860260" y="5142157"/>
                  <a:pt x="1861988" y="5095296"/>
                  <a:pt x="1829639" y="5064337"/>
                </a:cubicBezTo>
                <a:cubicBezTo>
                  <a:pt x="1826152" y="5060853"/>
                  <a:pt x="1826740" y="5051950"/>
                  <a:pt x="1823656" y="5047159"/>
                </a:cubicBezTo>
                <a:cubicBezTo>
                  <a:pt x="1814298" y="5031960"/>
                  <a:pt x="1806371" y="5012874"/>
                  <a:pt x="1793723" y="5003744"/>
                </a:cubicBezTo>
                <a:cubicBezTo>
                  <a:pt x="1756761" y="4977307"/>
                  <a:pt x="1717858" y="4955228"/>
                  <a:pt x="1679944" y="4930834"/>
                </a:cubicBezTo>
                <a:cubicBezTo>
                  <a:pt x="1671835" y="4925607"/>
                  <a:pt x="1661303" y="4920315"/>
                  <a:pt x="1657480" y="4911337"/>
                </a:cubicBezTo>
                <a:cubicBezTo>
                  <a:pt x="1635585" y="4859522"/>
                  <a:pt x="1614886" y="4807057"/>
                  <a:pt x="1594697" y="4754123"/>
                </a:cubicBezTo>
                <a:cubicBezTo>
                  <a:pt x="1586633" y="4732840"/>
                  <a:pt x="1595035" y="4717144"/>
                  <a:pt x="1610087" y="4701292"/>
                </a:cubicBezTo>
                <a:cubicBezTo>
                  <a:pt x="1624417" y="4685883"/>
                  <a:pt x="1639744" y="4666529"/>
                  <a:pt x="1645783" y="4645602"/>
                </a:cubicBezTo>
                <a:cubicBezTo>
                  <a:pt x="1657646" y="4603705"/>
                  <a:pt x="1665182" y="4559572"/>
                  <a:pt x="1671304" y="4516054"/>
                </a:cubicBezTo>
                <a:cubicBezTo>
                  <a:pt x="1673597" y="4499770"/>
                  <a:pt x="1668234" y="4481320"/>
                  <a:pt x="1664087" y="4465215"/>
                </a:cubicBezTo>
                <a:cubicBezTo>
                  <a:pt x="1656218" y="4434707"/>
                  <a:pt x="1643929" y="4405752"/>
                  <a:pt x="1638164" y="4374448"/>
                </a:cubicBezTo>
                <a:cubicBezTo>
                  <a:pt x="1631557" y="4338122"/>
                  <a:pt x="1616055" y="4314707"/>
                  <a:pt x="1588685" y="4300238"/>
                </a:cubicBezTo>
                <a:cubicBezTo>
                  <a:pt x="1547937" y="4278712"/>
                  <a:pt x="1523199" y="4237659"/>
                  <a:pt x="1505039" y="4190727"/>
                </a:cubicBezTo>
                <a:cubicBezTo>
                  <a:pt x="1481808" y="4131100"/>
                  <a:pt x="1492604" y="4065370"/>
                  <a:pt x="1493843" y="4001566"/>
                </a:cubicBezTo>
                <a:cubicBezTo>
                  <a:pt x="1494406" y="3977140"/>
                  <a:pt x="1495513" y="3951977"/>
                  <a:pt x="1491439" y="3929077"/>
                </a:cubicBezTo>
                <a:cubicBezTo>
                  <a:pt x="1480036" y="3863970"/>
                  <a:pt x="1469366" y="3798964"/>
                  <a:pt x="1470437" y="3732048"/>
                </a:cubicBezTo>
                <a:lnTo>
                  <a:pt x="1471926" y="3713390"/>
                </a:lnTo>
                <a:lnTo>
                  <a:pt x="1471925" y="3713390"/>
                </a:lnTo>
                <a:lnTo>
                  <a:pt x="1475829" y="3664425"/>
                </a:lnTo>
                <a:cubicBezTo>
                  <a:pt x="1476881" y="3656951"/>
                  <a:pt x="1477283" y="3649381"/>
                  <a:pt x="1477249" y="3641757"/>
                </a:cubicBezTo>
                <a:cubicBezTo>
                  <a:pt x="1477488" y="3575629"/>
                  <a:pt x="1483447" y="3508130"/>
                  <a:pt x="1442718" y="3455028"/>
                </a:cubicBezTo>
                <a:cubicBezTo>
                  <a:pt x="1438983" y="3450146"/>
                  <a:pt x="1437151" y="3442741"/>
                  <a:pt x="1436081" y="3434627"/>
                </a:cubicBezTo>
                <a:close/>
                <a:moveTo>
                  <a:pt x="0" y="0"/>
                </a:moveTo>
                <a:lnTo>
                  <a:pt x="480313" y="0"/>
                </a:lnTo>
                <a:lnTo>
                  <a:pt x="507191" y="126805"/>
                </a:lnTo>
                <a:cubicBezTo>
                  <a:pt x="510850" y="146378"/>
                  <a:pt x="511427" y="167424"/>
                  <a:pt x="517515" y="185431"/>
                </a:cubicBezTo>
                <a:cubicBezTo>
                  <a:pt x="545215" y="268285"/>
                  <a:pt x="576289" y="349161"/>
                  <a:pt x="602322" y="432867"/>
                </a:cubicBezTo>
                <a:cubicBezTo>
                  <a:pt x="629316" y="519159"/>
                  <a:pt x="664449" y="597886"/>
                  <a:pt x="717957" y="662316"/>
                </a:cubicBezTo>
                <a:cubicBezTo>
                  <a:pt x="767691" y="722133"/>
                  <a:pt x="818517" y="780468"/>
                  <a:pt x="868507" y="840047"/>
                </a:cubicBezTo>
                <a:cubicBezTo>
                  <a:pt x="881192" y="855172"/>
                  <a:pt x="896631" y="869597"/>
                  <a:pt x="903438" y="888795"/>
                </a:cubicBezTo>
                <a:cubicBezTo>
                  <a:pt x="917728" y="928650"/>
                  <a:pt x="927846" y="971457"/>
                  <a:pt x="938295" y="1013493"/>
                </a:cubicBezTo>
                <a:cubicBezTo>
                  <a:pt x="947146" y="1049587"/>
                  <a:pt x="952227" y="1087329"/>
                  <a:pt x="962274" y="1122775"/>
                </a:cubicBezTo>
                <a:cubicBezTo>
                  <a:pt x="970228" y="1151120"/>
                  <a:pt x="983145" y="1177171"/>
                  <a:pt x="994395" y="1204073"/>
                </a:cubicBezTo>
                <a:cubicBezTo>
                  <a:pt x="1004144" y="1227496"/>
                  <a:pt x="1011858" y="1252812"/>
                  <a:pt x="1024698" y="1273134"/>
                </a:cubicBezTo>
                <a:cubicBezTo>
                  <a:pt x="1055755" y="1322698"/>
                  <a:pt x="1086123" y="1372439"/>
                  <a:pt x="1105920" y="1431309"/>
                </a:cubicBezTo>
                <a:cubicBezTo>
                  <a:pt x="1125612" y="1489349"/>
                  <a:pt x="1148972" y="1544909"/>
                  <a:pt x="1169137" y="1602741"/>
                </a:cubicBezTo>
                <a:cubicBezTo>
                  <a:pt x="1188802" y="1659416"/>
                  <a:pt x="1211781" y="1711385"/>
                  <a:pt x="1256045" y="1745656"/>
                </a:cubicBezTo>
                <a:cubicBezTo>
                  <a:pt x="1275564" y="1760924"/>
                  <a:pt x="1296322" y="1781541"/>
                  <a:pt x="1305410" y="1806507"/>
                </a:cubicBezTo>
                <a:cubicBezTo>
                  <a:pt x="1318315" y="1842083"/>
                  <a:pt x="1318707" y="1884882"/>
                  <a:pt x="1328595" y="1923029"/>
                </a:cubicBezTo>
                <a:cubicBezTo>
                  <a:pt x="1340183" y="1967950"/>
                  <a:pt x="1348451" y="2019205"/>
                  <a:pt x="1372362" y="2051976"/>
                </a:cubicBezTo>
                <a:cubicBezTo>
                  <a:pt x="1393690" y="2081114"/>
                  <a:pt x="1409558" y="2109756"/>
                  <a:pt x="1420614" y="2145889"/>
                </a:cubicBezTo>
                <a:cubicBezTo>
                  <a:pt x="1428329" y="2171204"/>
                  <a:pt x="1446013" y="2191660"/>
                  <a:pt x="1451666" y="2217503"/>
                </a:cubicBezTo>
                <a:cubicBezTo>
                  <a:pt x="1459262" y="2251515"/>
                  <a:pt x="1464220" y="2285429"/>
                  <a:pt x="1479100" y="2316384"/>
                </a:cubicBezTo>
                <a:cubicBezTo>
                  <a:pt x="1494480" y="2348495"/>
                  <a:pt x="1505180" y="2384032"/>
                  <a:pt x="1519073" y="2417297"/>
                </a:cubicBezTo>
                <a:cubicBezTo>
                  <a:pt x="1526537" y="2434955"/>
                  <a:pt x="1537451" y="2450104"/>
                  <a:pt x="1545426" y="2467287"/>
                </a:cubicBezTo>
                <a:cubicBezTo>
                  <a:pt x="1560015" y="2498743"/>
                  <a:pt x="1574095" y="2530674"/>
                  <a:pt x="1587486" y="2562780"/>
                </a:cubicBezTo>
                <a:cubicBezTo>
                  <a:pt x="1600880" y="2594883"/>
                  <a:pt x="1617279" y="2626052"/>
                  <a:pt x="1625487" y="2660424"/>
                </a:cubicBezTo>
                <a:cubicBezTo>
                  <a:pt x="1639356" y="2719002"/>
                  <a:pt x="1643839" y="2781437"/>
                  <a:pt x="1659666" y="2838661"/>
                </a:cubicBezTo>
                <a:cubicBezTo>
                  <a:pt x="1675816" y="2896745"/>
                  <a:pt x="1698487" y="2952480"/>
                  <a:pt x="1723303" y="3005526"/>
                </a:cubicBezTo>
                <a:cubicBezTo>
                  <a:pt x="1742828" y="3047477"/>
                  <a:pt x="1762476" y="3086994"/>
                  <a:pt x="1768467" y="3137119"/>
                </a:cubicBezTo>
                <a:cubicBezTo>
                  <a:pt x="1771830" y="3165089"/>
                  <a:pt x="1783459" y="3195584"/>
                  <a:pt x="1799379" y="3214434"/>
                </a:cubicBezTo>
                <a:cubicBezTo>
                  <a:pt x="1834097" y="3255256"/>
                  <a:pt x="1855719" y="3304309"/>
                  <a:pt x="1872393" y="3358657"/>
                </a:cubicBezTo>
                <a:lnTo>
                  <a:pt x="1903898" y="3459898"/>
                </a:lnTo>
                <a:lnTo>
                  <a:pt x="1891868" y="3461356"/>
                </a:lnTo>
                <a:cubicBezTo>
                  <a:pt x="1834654" y="3472187"/>
                  <a:pt x="1779621" y="3489747"/>
                  <a:pt x="1714447" y="3473344"/>
                </a:cubicBezTo>
                <a:cubicBezTo>
                  <a:pt x="1708678" y="3471848"/>
                  <a:pt x="1698221" y="3475587"/>
                  <a:pt x="1689927" y="3476520"/>
                </a:cubicBezTo>
                <a:cubicBezTo>
                  <a:pt x="1623581" y="3483624"/>
                  <a:pt x="1561203" y="3476707"/>
                  <a:pt x="1512523" y="3453342"/>
                </a:cubicBezTo>
                <a:cubicBezTo>
                  <a:pt x="1496568" y="3445724"/>
                  <a:pt x="1480185" y="3439824"/>
                  <a:pt x="1463356" y="3435415"/>
                </a:cubicBezTo>
                <a:lnTo>
                  <a:pt x="1435748" y="3430627"/>
                </a:lnTo>
                <a:lnTo>
                  <a:pt x="1434021" y="3409971"/>
                </a:lnTo>
                <a:cubicBezTo>
                  <a:pt x="1432029" y="3383279"/>
                  <a:pt x="1422980" y="3364307"/>
                  <a:pt x="1403697" y="3352066"/>
                </a:cubicBezTo>
                <a:cubicBezTo>
                  <a:pt x="1370357" y="3331312"/>
                  <a:pt x="1338080" y="3307714"/>
                  <a:pt x="1304079" y="3288499"/>
                </a:cubicBezTo>
                <a:cubicBezTo>
                  <a:pt x="1280753" y="3275143"/>
                  <a:pt x="1269685" y="3254802"/>
                  <a:pt x="1263513" y="3224801"/>
                </a:cubicBezTo>
                <a:cubicBezTo>
                  <a:pt x="1260131" y="3207989"/>
                  <a:pt x="1249727" y="3192368"/>
                  <a:pt x="1239849" y="3179271"/>
                </a:cubicBezTo>
                <a:cubicBezTo>
                  <a:pt x="1227926" y="3163435"/>
                  <a:pt x="1210513" y="3153636"/>
                  <a:pt x="1200295" y="3136681"/>
                </a:cubicBezTo>
                <a:cubicBezTo>
                  <a:pt x="1174729" y="3095239"/>
                  <a:pt x="1142304" y="3078970"/>
                  <a:pt x="1098516" y="3085335"/>
                </a:cubicBezTo>
                <a:cubicBezTo>
                  <a:pt x="1059686" y="3091033"/>
                  <a:pt x="1013874" y="3055184"/>
                  <a:pt x="1011619" y="3016205"/>
                </a:cubicBezTo>
                <a:cubicBezTo>
                  <a:pt x="1009059" y="2973099"/>
                  <a:pt x="992305" y="2941338"/>
                  <a:pt x="973275" y="2908439"/>
                </a:cubicBezTo>
                <a:cubicBezTo>
                  <a:pt x="962595" y="2890058"/>
                  <a:pt x="954588" y="2865245"/>
                  <a:pt x="954491" y="2842361"/>
                </a:cubicBezTo>
                <a:cubicBezTo>
                  <a:pt x="953900" y="2755427"/>
                  <a:pt x="980596" y="2677232"/>
                  <a:pt x="1016911" y="2599848"/>
                </a:cubicBezTo>
                <a:cubicBezTo>
                  <a:pt x="1040610" y="2549275"/>
                  <a:pt x="1053210" y="2491150"/>
                  <a:pt x="1067676" y="2435466"/>
                </a:cubicBezTo>
                <a:cubicBezTo>
                  <a:pt x="1072106" y="2418119"/>
                  <a:pt x="1070928" y="2395084"/>
                  <a:pt x="1065045" y="2378738"/>
                </a:cubicBezTo>
                <a:cubicBezTo>
                  <a:pt x="1044804" y="2321440"/>
                  <a:pt x="1023660" y="2264284"/>
                  <a:pt x="998558" y="2210113"/>
                </a:cubicBezTo>
                <a:cubicBezTo>
                  <a:pt x="974922" y="2159685"/>
                  <a:pt x="969670" y="2105857"/>
                  <a:pt x="980810" y="2050248"/>
                </a:cubicBezTo>
                <a:cubicBezTo>
                  <a:pt x="988944" y="2009738"/>
                  <a:pt x="988704" y="1972134"/>
                  <a:pt x="985875" y="1932531"/>
                </a:cubicBezTo>
                <a:cubicBezTo>
                  <a:pt x="983445" y="1899517"/>
                  <a:pt x="983632" y="1863605"/>
                  <a:pt x="991251" y="1831462"/>
                </a:cubicBezTo>
                <a:cubicBezTo>
                  <a:pt x="1002010" y="1786419"/>
                  <a:pt x="1001019" y="1747889"/>
                  <a:pt x="983833" y="1708173"/>
                </a:cubicBezTo>
                <a:cubicBezTo>
                  <a:pt x="974650" y="1687006"/>
                  <a:pt x="971894" y="1661024"/>
                  <a:pt x="966921" y="1636638"/>
                </a:cubicBezTo>
                <a:cubicBezTo>
                  <a:pt x="959164" y="1599065"/>
                  <a:pt x="953544" y="1560430"/>
                  <a:pt x="944156" y="1523444"/>
                </a:cubicBezTo>
                <a:cubicBezTo>
                  <a:pt x="934274" y="1483663"/>
                  <a:pt x="918090" y="1446266"/>
                  <a:pt x="910490" y="1405991"/>
                </a:cubicBezTo>
                <a:cubicBezTo>
                  <a:pt x="902221" y="1362626"/>
                  <a:pt x="884511" y="1332909"/>
                  <a:pt x="853488" y="1311394"/>
                </a:cubicBezTo>
                <a:cubicBezTo>
                  <a:pt x="833960" y="1297754"/>
                  <a:pt x="813693" y="1279930"/>
                  <a:pt x="801804" y="1257566"/>
                </a:cubicBezTo>
                <a:cubicBezTo>
                  <a:pt x="777567" y="1211409"/>
                  <a:pt x="761060" y="1158994"/>
                  <a:pt x="737368" y="1112096"/>
                </a:cubicBezTo>
                <a:cubicBezTo>
                  <a:pt x="704192" y="1046171"/>
                  <a:pt x="667774" y="984417"/>
                  <a:pt x="597412" y="969072"/>
                </a:cubicBezTo>
                <a:cubicBezTo>
                  <a:pt x="558582" y="960616"/>
                  <a:pt x="545495" y="932638"/>
                  <a:pt x="542819" y="884069"/>
                </a:cubicBezTo>
                <a:cubicBezTo>
                  <a:pt x="542001" y="867894"/>
                  <a:pt x="539302" y="844641"/>
                  <a:pt x="530439" y="838495"/>
                </a:cubicBezTo>
                <a:cubicBezTo>
                  <a:pt x="504064" y="820083"/>
                  <a:pt x="502635" y="789389"/>
                  <a:pt x="495418" y="758969"/>
                </a:cubicBezTo>
                <a:cubicBezTo>
                  <a:pt x="491137" y="740668"/>
                  <a:pt x="480917" y="717450"/>
                  <a:pt x="467896" y="710990"/>
                </a:cubicBezTo>
                <a:cubicBezTo>
                  <a:pt x="415237" y="684524"/>
                  <a:pt x="389928" y="628690"/>
                  <a:pt x="360952" y="575332"/>
                </a:cubicBezTo>
                <a:cubicBezTo>
                  <a:pt x="352320" y="559688"/>
                  <a:pt x="342318" y="542764"/>
                  <a:pt x="329420" y="533869"/>
                </a:cubicBezTo>
                <a:cubicBezTo>
                  <a:pt x="301564" y="514975"/>
                  <a:pt x="282964" y="490033"/>
                  <a:pt x="277101" y="450003"/>
                </a:cubicBezTo>
                <a:cubicBezTo>
                  <a:pt x="275358" y="437236"/>
                  <a:pt x="268913" y="424892"/>
                  <a:pt x="262642" y="414480"/>
                </a:cubicBezTo>
                <a:cubicBezTo>
                  <a:pt x="248980" y="392138"/>
                  <a:pt x="232048" y="372606"/>
                  <a:pt x="219625" y="349349"/>
                </a:cubicBezTo>
                <a:cubicBezTo>
                  <a:pt x="187497" y="290106"/>
                  <a:pt x="155946" y="231487"/>
                  <a:pt x="104836" y="192439"/>
                </a:cubicBezTo>
                <a:cubicBezTo>
                  <a:pt x="79877" y="173412"/>
                  <a:pt x="52832" y="151907"/>
                  <a:pt x="37941" y="122586"/>
                </a:cubicBezTo>
                <a:cubicBezTo>
                  <a:pt x="28510" y="103971"/>
                  <a:pt x="22002" y="83045"/>
                  <a:pt x="16247" y="61476"/>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AA803B34-1FE8-4362-ADC8-A96D059A37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4562" y="2"/>
            <a:ext cx="2103120" cy="6857999"/>
          </a:xfrm>
          <a:custGeom>
            <a:avLst/>
            <a:gdLst>
              <a:gd name="connsiteX0" fmla="*/ 1435747 w 2227170"/>
              <a:gd name="connsiteY0" fmla="*/ 3430628 h 6857999"/>
              <a:gd name="connsiteX1" fmla="*/ 1463355 w 2227170"/>
              <a:gd name="connsiteY1" fmla="*/ 3435416 h 6857999"/>
              <a:gd name="connsiteX2" fmla="*/ 1512522 w 2227170"/>
              <a:gd name="connsiteY2" fmla="*/ 3453342 h 6857999"/>
              <a:gd name="connsiteX3" fmla="*/ 1689926 w 2227170"/>
              <a:gd name="connsiteY3" fmla="*/ 3476521 h 6857999"/>
              <a:gd name="connsiteX4" fmla="*/ 1714445 w 2227170"/>
              <a:gd name="connsiteY4" fmla="*/ 3473345 h 6857999"/>
              <a:gd name="connsiteX5" fmla="*/ 1891867 w 2227170"/>
              <a:gd name="connsiteY5" fmla="*/ 3461357 h 6857999"/>
              <a:gd name="connsiteX6" fmla="*/ 1903897 w 2227170"/>
              <a:gd name="connsiteY6" fmla="*/ 3459899 h 6857999"/>
              <a:gd name="connsiteX7" fmla="*/ 1939997 w 2227170"/>
              <a:gd name="connsiteY7" fmla="*/ 3575905 h 6857999"/>
              <a:gd name="connsiteX8" fmla="*/ 1959353 w 2227170"/>
              <a:gd name="connsiteY8" fmla="*/ 3640463 h 6857999"/>
              <a:gd name="connsiteX9" fmla="*/ 1972749 w 2227170"/>
              <a:gd name="connsiteY9" fmla="*/ 3697872 h 6857999"/>
              <a:gd name="connsiteX10" fmla="*/ 1974716 w 2227170"/>
              <a:gd name="connsiteY10" fmla="*/ 3706299 h 6857999"/>
              <a:gd name="connsiteX11" fmla="*/ 2015942 w 2227170"/>
              <a:gd name="connsiteY11" fmla="*/ 3982180 h 6857999"/>
              <a:gd name="connsiteX12" fmla="*/ 2031892 w 2227170"/>
              <a:gd name="connsiteY12" fmla="*/ 4071548 h 6857999"/>
              <a:gd name="connsiteX13" fmla="*/ 2036571 w 2227170"/>
              <a:gd name="connsiteY13" fmla="*/ 4171852 h 6857999"/>
              <a:gd name="connsiteX14" fmla="*/ 2058065 w 2227170"/>
              <a:gd name="connsiteY14" fmla="*/ 4334965 h 6857999"/>
              <a:gd name="connsiteX15" fmla="*/ 2089962 w 2227170"/>
              <a:gd name="connsiteY15" fmla="*/ 4652006 h 6857999"/>
              <a:gd name="connsiteX16" fmla="*/ 2091986 w 2227170"/>
              <a:gd name="connsiteY16" fmla="*/ 4720900 h 6857999"/>
              <a:gd name="connsiteX17" fmla="*/ 2116222 w 2227170"/>
              <a:gd name="connsiteY17" fmla="*/ 4899103 h 6857999"/>
              <a:gd name="connsiteX18" fmla="*/ 2134280 w 2227170"/>
              <a:gd name="connsiteY18" fmla="*/ 5006463 h 6857999"/>
              <a:gd name="connsiteX19" fmla="*/ 2140946 w 2227170"/>
              <a:gd name="connsiteY19" fmla="*/ 5094252 h 6857999"/>
              <a:gd name="connsiteX20" fmla="*/ 2139028 w 2227170"/>
              <a:gd name="connsiteY20" fmla="*/ 5170758 h 6857999"/>
              <a:gd name="connsiteX21" fmla="*/ 2154083 w 2227170"/>
              <a:gd name="connsiteY21" fmla="*/ 5374894 h 6857999"/>
              <a:gd name="connsiteX22" fmla="*/ 2159878 w 2227170"/>
              <a:gd name="connsiteY22" fmla="*/ 5456299 h 6857999"/>
              <a:gd name="connsiteX23" fmla="*/ 2189136 w 2227170"/>
              <a:gd name="connsiteY23" fmla="*/ 5669510 h 6857999"/>
              <a:gd name="connsiteX24" fmla="*/ 2203058 w 2227170"/>
              <a:gd name="connsiteY24" fmla="*/ 5848712 h 6857999"/>
              <a:gd name="connsiteX25" fmla="*/ 2211270 w 2227170"/>
              <a:gd name="connsiteY25" fmla="*/ 5923918 h 6857999"/>
              <a:gd name="connsiteX26" fmla="*/ 2218696 w 2227170"/>
              <a:gd name="connsiteY26" fmla="*/ 6094309 h 6857999"/>
              <a:gd name="connsiteX27" fmla="*/ 2227155 w 2227170"/>
              <a:gd name="connsiteY27" fmla="*/ 6191335 h 6857999"/>
              <a:gd name="connsiteX28" fmla="*/ 2219390 w 2227170"/>
              <a:gd name="connsiteY28" fmla="*/ 6424114 h 6857999"/>
              <a:gd name="connsiteX29" fmla="*/ 2209703 w 2227170"/>
              <a:gd name="connsiteY29" fmla="*/ 6664246 h 6857999"/>
              <a:gd name="connsiteX30" fmla="*/ 2199216 w 2227170"/>
              <a:gd name="connsiteY30" fmla="*/ 6795360 h 6857999"/>
              <a:gd name="connsiteX31" fmla="*/ 2197257 w 2227170"/>
              <a:gd name="connsiteY31" fmla="*/ 6857999 h 6857999"/>
              <a:gd name="connsiteX32" fmla="*/ 2026554 w 2227170"/>
              <a:gd name="connsiteY32" fmla="*/ 6857999 h 6857999"/>
              <a:gd name="connsiteX33" fmla="*/ 2060891 w 2227170"/>
              <a:gd name="connsiteY33" fmla="*/ 6720903 h 6857999"/>
              <a:gd name="connsiteX34" fmla="*/ 2012613 w 2227170"/>
              <a:gd name="connsiteY34" fmla="*/ 6617730 h 6857999"/>
              <a:gd name="connsiteX35" fmla="*/ 1960297 w 2227170"/>
              <a:gd name="connsiteY35" fmla="*/ 6560549 h 6857999"/>
              <a:gd name="connsiteX36" fmla="*/ 1911439 w 2227170"/>
              <a:gd name="connsiteY36" fmla="*/ 6409646 h 6857999"/>
              <a:gd name="connsiteX37" fmla="*/ 1941755 w 2227170"/>
              <a:gd name="connsiteY37" fmla="*/ 6379605 h 6857999"/>
              <a:gd name="connsiteX38" fmla="*/ 1967169 w 2227170"/>
              <a:gd name="connsiteY38" fmla="*/ 6277544 h 6857999"/>
              <a:gd name="connsiteX39" fmla="*/ 1982077 w 2227170"/>
              <a:gd name="connsiteY39" fmla="*/ 6165295 h 6857999"/>
              <a:gd name="connsiteX40" fmla="*/ 2021065 w 2227170"/>
              <a:gd name="connsiteY40" fmla="*/ 5971487 h 6857999"/>
              <a:gd name="connsiteX41" fmla="*/ 1973662 w 2227170"/>
              <a:gd name="connsiteY41" fmla="*/ 5832226 h 6857999"/>
              <a:gd name="connsiteX42" fmla="*/ 1953549 w 2227170"/>
              <a:gd name="connsiteY42" fmla="*/ 5778754 h 6857999"/>
              <a:gd name="connsiteX43" fmla="*/ 1942739 w 2227170"/>
              <a:gd name="connsiteY43" fmla="*/ 5729863 h 6857999"/>
              <a:gd name="connsiteX44" fmla="*/ 1940531 w 2227170"/>
              <a:gd name="connsiteY44" fmla="*/ 5674826 h 6857999"/>
              <a:gd name="connsiteX45" fmla="*/ 1921890 w 2227170"/>
              <a:gd name="connsiteY45" fmla="*/ 5540158 h 6857999"/>
              <a:gd name="connsiteX46" fmla="*/ 1895673 w 2227170"/>
              <a:gd name="connsiteY46" fmla="*/ 5464049 h 6857999"/>
              <a:gd name="connsiteX47" fmla="*/ 1883229 w 2227170"/>
              <a:gd name="connsiteY47" fmla="*/ 5299486 h 6857999"/>
              <a:gd name="connsiteX48" fmla="*/ 1867297 w 2227170"/>
              <a:gd name="connsiteY48" fmla="*/ 5186434 h 6857999"/>
              <a:gd name="connsiteX49" fmla="*/ 1829639 w 2227170"/>
              <a:gd name="connsiteY49" fmla="*/ 5064337 h 6857999"/>
              <a:gd name="connsiteX50" fmla="*/ 1823656 w 2227170"/>
              <a:gd name="connsiteY50" fmla="*/ 5047159 h 6857999"/>
              <a:gd name="connsiteX51" fmla="*/ 1793723 w 2227170"/>
              <a:gd name="connsiteY51" fmla="*/ 5003744 h 6857999"/>
              <a:gd name="connsiteX52" fmla="*/ 1679944 w 2227170"/>
              <a:gd name="connsiteY52" fmla="*/ 4930834 h 6857999"/>
              <a:gd name="connsiteX53" fmla="*/ 1657480 w 2227170"/>
              <a:gd name="connsiteY53" fmla="*/ 4911337 h 6857999"/>
              <a:gd name="connsiteX54" fmla="*/ 1594697 w 2227170"/>
              <a:gd name="connsiteY54" fmla="*/ 4754123 h 6857999"/>
              <a:gd name="connsiteX55" fmla="*/ 1610087 w 2227170"/>
              <a:gd name="connsiteY55" fmla="*/ 4701292 h 6857999"/>
              <a:gd name="connsiteX56" fmla="*/ 1645783 w 2227170"/>
              <a:gd name="connsiteY56" fmla="*/ 4645602 h 6857999"/>
              <a:gd name="connsiteX57" fmla="*/ 1671304 w 2227170"/>
              <a:gd name="connsiteY57" fmla="*/ 4516054 h 6857999"/>
              <a:gd name="connsiteX58" fmla="*/ 1664087 w 2227170"/>
              <a:gd name="connsiteY58" fmla="*/ 4465215 h 6857999"/>
              <a:gd name="connsiteX59" fmla="*/ 1638164 w 2227170"/>
              <a:gd name="connsiteY59" fmla="*/ 4374448 h 6857999"/>
              <a:gd name="connsiteX60" fmla="*/ 1588685 w 2227170"/>
              <a:gd name="connsiteY60" fmla="*/ 4300238 h 6857999"/>
              <a:gd name="connsiteX61" fmla="*/ 1505039 w 2227170"/>
              <a:gd name="connsiteY61" fmla="*/ 4190727 h 6857999"/>
              <a:gd name="connsiteX62" fmla="*/ 1493843 w 2227170"/>
              <a:gd name="connsiteY62" fmla="*/ 4001566 h 6857999"/>
              <a:gd name="connsiteX63" fmla="*/ 1491439 w 2227170"/>
              <a:gd name="connsiteY63" fmla="*/ 3929077 h 6857999"/>
              <a:gd name="connsiteX64" fmla="*/ 1470437 w 2227170"/>
              <a:gd name="connsiteY64" fmla="*/ 3732048 h 6857999"/>
              <a:gd name="connsiteX65" fmla="*/ 1471926 w 2227170"/>
              <a:gd name="connsiteY65" fmla="*/ 3713390 h 6857999"/>
              <a:gd name="connsiteX66" fmla="*/ 1471925 w 2227170"/>
              <a:gd name="connsiteY66" fmla="*/ 3713390 h 6857999"/>
              <a:gd name="connsiteX67" fmla="*/ 1475829 w 2227170"/>
              <a:gd name="connsiteY67" fmla="*/ 3664425 h 6857999"/>
              <a:gd name="connsiteX68" fmla="*/ 1477249 w 2227170"/>
              <a:gd name="connsiteY68" fmla="*/ 3641757 h 6857999"/>
              <a:gd name="connsiteX69" fmla="*/ 1442718 w 2227170"/>
              <a:gd name="connsiteY69" fmla="*/ 3455028 h 6857999"/>
              <a:gd name="connsiteX70" fmla="*/ 1436081 w 2227170"/>
              <a:gd name="connsiteY70" fmla="*/ 3434627 h 6857999"/>
              <a:gd name="connsiteX71" fmla="*/ 0 w 2227170"/>
              <a:gd name="connsiteY71" fmla="*/ 0 h 6857999"/>
              <a:gd name="connsiteX72" fmla="*/ 480313 w 2227170"/>
              <a:gd name="connsiteY72" fmla="*/ 0 h 6857999"/>
              <a:gd name="connsiteX73" fmla="*/ 507191 w 2227170"/>
              <a:gd name="connsiteY73" fmla="*/ 126805 h 6857999"/>
              <a:gd name="connsiteX74" fmla="*/ 517515 w 2227170"/>
              <a:gd name="connsiteY74" fmla="*/ 185431 h 6857999"/>
              <a:gd name="connsiteX75" fmla="*/ 602322 w 2227170"/>
              <a:gd name="connsiteY75" fmla="*/ 432867 h 6857999"/>
              <a:gd name="connsiteX76" fmla="*/ 717957 w 2227170"/>
              <a:gd name="connsiteY76" fmla="*/ 662316 h 6857999"/>
              <a:gd name="connsiteX77" fmla="*/ 868507 w 2227170"/>
              <a:gd name="connsiteY77" fmla="*/ 840047 h 6857999"/>
              <a:gd name="connsiteX78" fmla="*/ 903438 w 2227170"/>
              <a:gd name="connsiteY78" fmla="*/ 888795 h 6857999"/>
              <a:gd name="connsiteX79" fmla="*/ 938295 w 2227170"/>
              <a:gd name="connsiteY79" fmla="*/ 1013493 h 6857999"/>
              <a:gd name="connsiteX80" fmla="*/ 962274 w 2227170"/>
              <a:gd name="connsiteY80" fmla="*/ 1122775 h 6857999"/>
              <a:gd name="connsiteX81" fmla="*/ 994395 w 2227170"/>
              <a:gd name="connsiteY81" fmla="*/ 1204073 h 6857999"/>
              <a:gd name="connsiteX82" fmla="*/ 1024698 w 2227170"/>
              <a:gd name="connsiteY82" fmla="*/ 1273134 h 6857999"/>
              <a:gd name="connsiteX83" fmla="*/ 1105920 w 2227170"/>
              <a:gd name="connsiteY83" fmla="*/ 1431309 h 6857999"/>
              <a:gd name="connsiteX84" fmla="*/ 1169137 w 2227170"/>
              <a:gd name="connsiteY84" fmla="*/ 1602741 h 6857999"/>
              <a:gd name="connsiteX85" fmla="*/ 1256045 w 2227170"/>
              <a:gd name="connsiteY85" fmla="*/ 1745656 h 6857999"/>
              <a:gd name="connsiteX86" fmla="*/ 1305410 w 2227170"/>
              <a:gd name="connsiteY86" fmla="*/ 1806507 h 6857999"/>
              <a:gd name="connsiteX87" fmla="*/ 1328595 w 2227170"/>
              <a:gd name="connsiteY87" fmla="*/ 1923029 h 6857999"/>
              <a:gd name="connsiteX88" fmla="*/ 1372362 w 2227170"/>
              <a:gd name="connsiteY88" fmla="*/ 2051976 h 6857999"/>
              <a:gd name="connsiteX89" fmla="*/ 1420614 w 2227170"/>
              <a:gd name="connsiteY89" fmla="*/ 2145889 h 6857999"/>
              <a:gd name="connsiteX90" fmla="*/ 1451666 w 2227170"/>
              <a:gd name="connsiteY90" fmla="*/ 2217503 h 6857999"/>
              <a:gd name="connsiteX91" fmla="*/ 1479100 w 2227170"/>
              <a:gd name="connsiteY91" fmla="*/ 2316384 h 6857999"/>
              <a:gd name="connsiteX92" fmla="*/ 1519073 w 2227170"/>
              <a:gd name="connsiteY92" fmla="*/ 2417297 h 6857999"/>
              <a:gd name="connsiteX93" fmla="*/ 1545426 w 2227170"/>
              <a:gd name="connsiteY93" fmla="*/ 2467287 h 6857999"/>
              <a:gd name="connsiteX94" fmla="*/ 1587486 w 2227170"/>
              <a:gd name="connsiteY94" fmla="*/ 2562780 h 6857999"/>
              <a:gd name="connsiteX95" fmla="*/ 1625487 w 2227170"/>
              <a:gd name="connsiteY95" fmla="*/ 2660424 h 6857999"/>
              <a:gd name="connsiteX96" fmla="*/ 1659666 w 2227170"/>
              <a:gd name="connsiteY96" fmla="*/ 2838661 h 6857999"/>
              <a:gd name="connsiteX97" fmla="*/ 1723303 w 2227170"/>
              <a:gd name="connsiteY97" fmla="*/ 3005526 h 6857999"/>
              <a:gd name="connsiteX98" fmla="*/ 1768467 w 2227170"/>
              <a:gd name="connsiteY98" fmla="*/ 3137119 h 6857999"/>
              <a:gd name="connsiteX99" fmla="*/ 1799379 w 2227170"/>
              <a:gd name="connsiteY99" fmla="*/ 3214434 h 6857999"/>
              <a:gd name="connsiteX100" fmla="*/ 1872393 w 2227170"/>
              <a:gd name="connsiteY100" fmla="*/ 3358657 h 6857999"/>
              <a:gd name="connsiteX101" fmla="*/ 1903898 w 2227170"/>
              <a:gd name="connsiteY101" fmla="*/ 3459898 h 6857999"/>
              <a:gd name="connsiteX102" fmla="*/ 1891868 w 2227170"/>
              <a:gd name="connsiteY102" fmla="*/ 3461356 h 6857999"/>
              <a:gd name="connsiteX103" fmla="*/ 1714447 w 2227170"/>
              <a:gd name="connsiteY103" fmla="*/ 3473344 h 6857999"/>
              <a:gd name="connsiteX104" fmla="*/ 1689927 w 2227170"/>
              <a:gd name="connsiteY104" fmla="*/ 3476520 h 6857999"/>
              <a:gd name="connsiteX105" fmla="*/ 1512523 w 2227170"/>
              <a:gd name="connsiteY105" fmla="*/ 3453342 h 6857999"/>
              <a:gd name="connsiteX106" fmla="*/ 1463356 w 2227170"/>
              <a:gd name="connsiteY106" fmla="*/ 3435415 h 6857999"/>
              <a:gd name="connsiteX107" fmla="*/ 1435748 w 2227170"/>
              <a:gd name="connsiteY107" fmla="*/ 3430627 h 6857999"/>
              <a:gd name="connsiteX108" fmla="*/ 1434021 w 2227170"/>
              <a:gd name="connsiteY108" fmla="*/ 3409971 h 6857999"/>
              <a:gd name="connsiteX109" fmla="*/ 1403697 w 2227170"/>
              <a:gd name="connsiteY109" fmla="*/ 3352066 h 6857999"/>
              <a:gd name="connsiteX110" fmla="*/ 1304079 w 2227170"/>
              <a:gd name="connsiteY110" fmla="*/ 3288499 h 6857999"/>
              <a:gd name="connsiteX111" fmla="*/ 1263513 w 2227170"/>
              <a:gd name="connsiteY111" fmla="*/ 3224801 h 6857999"/>
              <a:gd name="connsiteX112" fmla="*/ 1239849 w 2227170"/>
              <a:gd name="connsiteY112" fmla="*/ 3179271 h 6857999"/>
              <a:gd name="connsiteX113" fmla="*/ 1200295 w 2227170"/>
              <a:gd name="connsiteY113" fmla="*/ 3136681 h 6857999"/>
              <a:gd name="connsiteX114" fmla="*/ 1098516 w 2227170"/>
              <a:gd name="connsiteY114" fmla="*/ 3085335 h 6857999"/>
              <a:gd name="connsiteX115" fmla="*/ 1011619 w 2227170"/>
              <a:gd name="connsiteY115" fmla="*/ 3016205 h 6857999"/>
              <a:gd name="connsiteX116" fmla="*/ 973275 w 2227170"/>
              <a:gd name="connsiteY116" fmla="*/ 2908439 h 6857999"/>
              <a:gd name="connsiteX117" fmla="*/ 954491 w 2227170"/>
              <a:gd name="connsiteY117" fmla="*/ 2842361 h 6857999"/>
              <a:gd name="connsiteX118" fmla="*/ 1016911 w 2227170"/>
              <a:gd name="connsiteY118" fmla="*/ 2599848 h 6857999"/>
              <a:gd name="connsiteX119" fmla="*/ 1067676 w 2227170"/>
              <a:gd name="connsiteY119" fmla="*/ 2435466 h 6857999"/>
              <a:gd name="connsiteX120" fmla="*/ 1065045 w 2227170"/>
              <a:gd name="connsiteY120" fmla="*/ 2378738 h 6857999"/>
              <a:gd name="connsiteX121" fmla="*/ 998558 w 2227170"/>
              <a:gd name="connsiteY121" fmla="*/ 2210113 h 6857999"/>
              <a:gd name="connsiteX122" fmla="*/ 980810 w 2227170"/>
              <a:gd name="connsiteY122" fmla="*/ 2050248 h 6857999"/>
              <a:gd name="connsiteX123" fmla="*/ 985875 w 2227170"/>
              <a:gd name="connsiteY123" fmla="*/ 1932531 h 6857999"/>
              <a:gd name="connsiteX124" fmla="*/ 991251 w 2227170"/>
              <a:gd name="connsiteY124" fmla="*/ 1831462 h 6857999"/>
              <a:gd name="connsiteX125" fmla="*/ 983833 w 2227170"/>
              <a:gd name="connsiteY125" fmla="*/ 1708173 h 6857999"/>
              <a:gd name="connsiteX126" fmla="*/ 966921 w 2227170"/>
              <a:gd name="connsiteY126" fmla="*/ 1636638 h 6857999"/>
              <a:gd name="connsiteX127" fmla="*/ 944156 w 2227170"/>
              <a:gd name="connsiteY127" fmla="*/ 1523444 h 6857999"/>
              <a:gd name="connsiteX128" fmla="*/ 910490 w 2227170"/>
              <a:gd name="connsiteY128" fmla="*/ 1405991 h 6857999"/>
              <a:gd name="connsiteX129" fmla="*/ 853488 w 2227170"/>
              <a:gd name="connsiteY129" fmla="*/ 1311394 h 6857999"/>
              <a:gd name="connsiteX130" fmla="*/ 801804 w 2227170"/>
              <a:gd name="connsiteY130" fmla="*/ 1257566 h 6857999"/>
              <a:gd name="connsiteX131" fmla="*/ 737368 w 2227170"/>
              <a:gd name="connsiteY131" fmla="*/ 1112096 h 6857999"/>
              <a:gd name="connsiteX132" fmla="*/ 597412 w 2227170"/>
              <a:gd name="connsiteY132" fmla="*/ 969072 h 6857999"/>
              <a:gd name="connsiteX133" fmla="*/ 542819 w 2227170"/>
              <a:gd name="connsiteY133" fmla="*/ 884069 h 6857999"/>
              <a:gd name="connsiteX134" fmla="*/ 530439 w 2227170"/>
              <a:gd name="connsiteY134" fmla="*/ 838495 h 6857999"/>
              <a:gd name="connsiteX135" fmla="*/ 495418 w 2227170"/>
              <a:gd name="connsiteY135" fmla="*/ 758969 h 6857999"/>
              <a:gd name="connsiteX136" fmla="*/ 467896 w 2227170"/>
              <a:gd name="connsiteY136" fmla="*/ 710990 h 6857999"/>
              <a:gd name="connsiteX137" fmla="*/ 360952 w 2227170"/>
              <a:gd name="connsiteY137" fmla="*/ 575332 h 6857999"/>
              <a:gd name="connsiteX138" fmla="*/ 329420 w 2227170"/>
              <a:gd name="connsiteY138" fmla="*/ 533869 h 6857999"/>
              <a:gd name="connsiteX139" fmla="*/ 277101 w 2227170"/>
              <a:gd name="connsiteY139" fmla="*/ 450003 h 6857999"/>
              <a:gd name="connsiteX140" fmla="*/ 262642 w 2227170"/>
              <a:gd name="connsiteY140" fmla="*/ 414480 h 6857999"/>
              <a:gd name="connsiteX141" fmla="*/ 219625 w 2227170"/>
              <a:gd name="connsiteY141" fmla="*/ 349349 h 6857999"/>
              <a:gd name="connsiteX142" fmla="*/ 104836 w 2227170"/>
              <a:gd name="connsiteY142" fmla="*/ 192439 h 6857999"/>
              <a:gd name="connsiteX143" fmla="*/ 37941 w 2227170"/>
              <a:gd name="connsiteY143" fmla="*/ 122586 h 6857999"/>
              <a:gd name="connsiteX144" fmla="*/ 16247 w 2227170"/>
              <a:gd name="connsiteY144" fmla="*/ 6147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2227170" h="6857999">
                <a:moveTo>
                  <a:pt x="1435747" y="3430628"/>
                </a:moveTo>
                <a:lnTo>
                  <a:pt x="1463355" y="3435416"/>
                </a:lnTo>
                <a:cubicBezTo>
                  <a:pt x="1480184" y="3439826"/>
                  <a:pt x="1496566" y="3445726"/>
                  <a:pt x="1512522" y="3453342"/>
                </a:cubicBezTo>
                <a:cubicBezTo>
                  <a:pt x="1561201" y="3476708"/>
                  <a:pt x="1623580" y="3483625"/>
                  <a:pt x="1689926" y="3476521"/>
                </a:cubicBezTo>
                <a:cubicBezTo>
                  <a:pt x="1698220" y="3475588"/>
                  <a:pt x="1708677" y="3471849"/>
                  <a:pt x="1714445" y="3473345"/>
                </a:cubicBezTo>
                <a:cubicBezTo>
                  <a:pt x="1779620" y="3489747"/>
                  <a:pt x="1834653" y="3472188"/>
                  <a:pt x="1891867" y="3461357"/>
                </a:cubicBezTo>
                <a:lnTo>
                  <a:pt x="1903897" y="3459899"/>
                </a:lnTo>
                <a:lnTo>
                  <a:pt x="1939997" y="3575905"/>
                </a:lnTo>
                <a:cubicBezTo>
                  <a:pt x="1946484" y="3597372"/>
                  <a:pt x="1953252" y="3618812"/>
                  <a:pt x="1959353" y="3640463"/>
                </a:cubicBezTo>
                <a:lnTo>
                  <a:pt x="1972749" y="3697872"/>
                </a:lnTo>
                <a:lnTo>
                  <a:pt x="1974716" y="3706299"/>
                </a:lnTo>
                <a:cubicBezTo>
                  <a:pt x="1990622" y="3797563"/>
                  <a:pt x="2002102" y="3890387"/>
                  <a:pt x="2015942" y="3982180"/>
                </a:cubicBezTo>
                <a:cubicBezTo>
                  <a:pt x="2020339" y="4012204"/>
                  <a:pt x="2028650" y="4041142"/>
                  <a:pt x="2031892" y="4071548"/>
                </a:cubicBezTo>
                <a:cubicBezTo>
                  <a:pt x="2035443" y="4104448"/>
                  <a:pt x="2033020" y="4138953"/>
                  <a:pt x="2036571" y="4171852"/>
                </a:cubicBezTo>
                <a:cubicBezTo>
                  <a:pt x="2042360" y="4226575"/>
                  <a:pt x="2052059" y="4280215"/>
                  <a:pt x="2058065" y="4334965"/>
                </a:cubicBezTo>
                <a:cubicBezTo>
                  <a:pt x="2069516" y="4440581"/>
                  <a:pt x="2079848" y="4546311"/>
                  <a:pt x="2089962" y="4652006"/>
                </a:cubicBezTo>
                <a:cubicBezTo>
                  <a:pt x="2092086" y="4674630"/>
                  <a:pt x="2089393" y="4698483"/>
                  <a:pt x="2091986" y="4720900"/>
                </a:cubicBezTo>
                <a:cubicBezTo>
                  <a:pt x="2099090" y="4780437"/>
                  <a:pt x="2107526" y="4839889"/>
                  <a:pt x="2116222" y="4899103"/>
                </a:cubicBezTo>
                <a:cubicBezTo>
                  <a:pt x="2121567" y="4934975"/>
                  <a:pt x="2129409" y="4970386"/>
                  <a:pt x="2134280" y="5006463"/>
                </a:cubicBezTo>
                <a:cubicBezTo>
                  <a:pt x="2138181" y="5035327"/>
                  <a:pt x="2140233" y="5064748"/>
                  <a:pt x="2140946" y="5094252"/>
                </a:cubicBezTo>
                <a:cubicBezTo>
                  <a:pt x="2141573" y="5119660"/>
                  <a:pt x="2137495" y="5145495"/>
                  <a:pt x="2139028" y="5170758"/>
                </a:cubicBezTo>
                <a:cubicBezTo>
                  <a:pt x="2143115" y="5239128"/>
                  <a:pt x="2149053" y="5306937"/>
                  <a:pt x="2154083" y="5374894"/>
                </a:cubicBezTo>
                <a:cubicBezTo>
                  <a:pt x="2156003" y="5402116"/>
                  <a:pt x="2156328" y="5429662"/>
                  <a:pt x="2159878" y="5456299"/>
                </a:cubicBezTo>
                <a:cubicBezTo>
                  <a:pt x="2169087" y="5527565"/>
                  <a:pt x="2181047" y="5598128"/>
                  <a:pt x="2189136" y="5669510"/>
                </a:cubicBezTo>
                <a:cubicBezTo>
                  <a:pt x="2195841" y="5728715"/>
                  <a:pt x="2198200" y="5788945"/>
                  <a:pt x="2203058" y="5848712"/>
                </a:cubicBezTo>
                <a:cubicBezTo>
                  <a:pt x="2205241" y="5874065"/>
                  <a:pt x="2209957" y="5898688"/>
                  <a:pt x="2211270" y="5923918"/>
                </a:cubicBezTo>
                <a:cubicBezTo>
                  <a:pt x="2214375" y="5980441"/>
                  <a:pt x="2215629" y="6037520"/>
                  <a:pt x="2218696" y="6094309"/>
                </a:cubicBezTo>
                <a:cubicBezTo>
                  <a:pt x="2220549" y="6126699"/>
                  <a:pt x="2227542" y="6158719"/>
                  <a:pt x="2227155" y="6191335"/>
                </a:cubicBezTo>
                <a:cubicBezTo>
                  <a:pt x="2226207" y="6268795"/>
                  <a:pt x="2222365" y="6346394"/>
                  <a:pt x="2219390" y="6424114"/>
                </a:cubicBezTo>
                <a:cubicBezTo>
                  <a:pt x="2216292" y="6504264"/>
                  <a:pt x="2213668" y="6584212"/>
                  <a:pt x="2209703" y="6664246"/>
                </a:cubicBezTo>
                <a:cubicBezTo>
                  <a:pt x="2207306" y="6708013"/>
                  <a:pt x="2201832" y="6751624"/>
                  <a:pt x="2199216" y="6795360"/>
                </a:cubicBezTo>
                <a:lnTo>
                  <a:pt x="2197257" y="6857999"/>
                </a:lnTo>
                <a:lnTo>
                  <a:pt x="2026554" y="6857999"/>
                </a:lnTo>
                <a:lnTo>
                  <a:pt x="2060891" y="6720903"/>
                </a:lnTo>
                <a:cubicBezTo>
                  <a:pt x="2072503" y="6665089"/>
                  <a:pt x="2056350" y="6635319"/>
                  <a:pt x="2012613" y="6617730"/>
                </a:cubicBezTo>
                <a:cubicBezTo>
                  <a:pt x="1988364" y="6607784"/>
                  <a:pt x="1962210" y="6595663"/>
                  <a:pt x="1960297" y="6560549"/>
                </a:cubicBezTo>
                <a:cubicBezTo>
                  <a:pt x="1957307" y="6503223"/>
                  <a:pt x="1960688" y="6444619"/>
                  <a:pt x="1911439" y="6409646"/>
                </a:cubicBezTo>
                <a:cubicBezTo>
                  <a:pt x="1925288" y="6396076"/>
                  <a:pt x="1933540" y="6387707"/>
                  <a:pt x="1941755" y="6379605"/>
                </a:cubicBezTo>
                <a:cubicBezTo>
                  <a:pt x="1964582" y="6357226"/>
                  <a:pt x="1980146" y="6306327"/>
                  <a:pt x="1967169" y="6277544"/>
                </a:cubicBezTo>
                <a:cubicBezTo>
                  <a:pt x="1948370" y="6235151"/>
                  <a:pt x="1957958" y="6200015"/>
                  <a:pt x="1982077" y="6165295"/>
                </a:cubicBezTo>
                <a:cubicBezTo>
                  <a:pt x="2022088" y="6107214"/>
                  <a:pt x="2024735" y="6036528"/>
                  <a:pt x="2021065" y="5971487"/>
                </a:cubicBezTo>
                <a:cubicBezTo>
                  <a:pt x="2018464" y="5922385"/>
                  <a:pt x="2008510" y="5868982"/>
                  <a:pt x="1973662" y="5832226"/>
                </a:cubicBezTo>
                <a:cubicBezTo>
                  <a:pt x="1962477" y="5820581"/>
                  <a:pt x="1959306" y="5797535"/>
                  <a:pt x="1953549" y="5778754"/>
                </a:cubicBezTo>
                <a:cubicBezTo>
                  <a:pt x="1948891" y="5763124"/>
                  <a:pt x="1944782" y="5746757"/>
                  <a:pt x="1942739" y="5729863"/>
                </a:cubicBezTo>
                <a:cubicBezTo>
                  <a:pt x="1940409" y="5711839"/>
                  <a:pt x="1936175" y="5691638"/>
                  <a:pt x="1940531" y="5674826"/>
                </a:cubicBezTo>
                <a:cubicBezTo>
                  <a:pt x="1953455" y="5623827"/>
                  <a:pt x="1948183" y="5581155"/>
                  <a:pt x="1921890" y="5540158"/>
                </a:cubicBezTo>
                <a:cubicBezTo>
                  <a:pt x="1908295" y="5518914"/>
                  <a:pt x="1892512" y="5488106"/>
                  <a:pt x="1895673" y="5464049"/>
                </a:cubicBezTo>
                <a:cubicBezTo>
                  <a:pt x="1903251" y="5405489"/>
                  <a:pt x="1894476" y="5354705"/>
                  <a:pt x="1883229" y="5299486"/>
                </a:cubicBezTo>
                <a:cubicBezTo>
                  <a:pt x="1876073" y="5263904"/>
                  <a:pt x="1873244" y="5224301"/>
                  <a:pt x="1867297" y="5186434"/>
                </a:cubicBezTo>
                <a:cubicBezTo>
                  <a:pt x="1860260" y="5142157"/>
                  <a:pt x="1861988" y="5095296"/>
                  <a:pt x="1829639" y="5064337"/>
                </a:cubicBezTo>
                <a:cubicBezTo>
                  <a:pt x="1826152" y="5060853"/>
                  <a:pt x="1826740" y="5051950"/>
                  <a:pt x="1823656" y="5047159"/>
                </a:cubicBezTo>
                <a:cubicBezTo>
                  <a:pt x="1814298" y="5031960"/>
                  <a:pt x="1806371" y="5012874"/>
                  <a:pt x="1793723" y="5003744"/>
                </a:cubicBezTo>
                <a:cubicBezTo>
                  <a:pt x="1756761" y="4977307"/>
                  <a:pt x="1717858" y="4955228"/>
                  <a:pt x="1679944" y="4930834"/>
                </a:cubicBezTo>
                <a:cubicBezTo>
                  <a:pt x="1671835" y="4925607"/>
                  <a:pt x="1661303" y="4920315"/>
                  <a:pt x="1657480" y="4911337"/>
                </a:cubicBezTo>
                <a:cubicBezTo>
                  <a:pt x="1635585" y="4859522"/>
                  <a:pt x="1614886" y="4807057"/>
                  <a:pt x="1594697" y="4754123"/>
                </a:cubicBezTo>
                <a:cubicBezTo>
                  <a:pt x="1586633" y="4732840"/>
                  <a:pt x="1595035" y="4717144"/>
                  <a:pt x="1610087" y="4701292"/>
                </a:cubicBezTo>
                <a:cubicBezTo>
                  <a:pt x="1624417" y="4685883"/>
                  <a:pt x="1639744" y="4666529"/>
                  <a:pt x="1645783" y="4645602"/>
                </a:cubicBezTo>
                <a:cubicBezTo>
                  <a:pt x="1657646" y="4603705"/>
                  <a:pt x="1665182" y="4559572"/>
                  <a:pt x="1671304" y="4516054"/>
                </a:cubicBezTo>
                <a:cubicBezTo>
                  <a:pt x="1673597" y="4499770"/>
                  <a:pt x="1668234" y="4481320"/>
                  <a:pt x="1664087" y="4465215"/>
                </a:cubicBezTo>
                <a:cubicBezTo>
                  <a:pt x="1656218" y="4434707"/>
                  <a:pt x="1643929" y="4405752"/>
                  <a:pt x="1638164" y="4374448"/>
                </a:cubicBezTo>
                <a:cubicBezTo>
                  <a:pt x="1631557" y="4338122"/>
                  <a:pt x="1616055" y="4314707"/>
                  <a:pt x="1588685" y="4300238"/>
                </a:cubicBezTo>
                <a:cubicBezTo>
                  <a:pt x="1547937" y="4278712"/>
                  <a:pt x="1523199" y="4237659"/>
                  <a:pt x="1505039" y="4190727"/>
                </a:cubicBezTo>
                <a:cubicBezTo>
                  <a:pt x="1481808" y="4131100"/>
                  <a:pt x="1492604" y="4065370"/>
                  <a:pt x="1493843" y="4001566"/>
                </a:cubicBezTo>
                <a:cubicBezTo>
                  <a:pt x="1494406" y="3977140"/>
                  <a:pt x="1495513" y="3951977"/>
                  <a:pt x="1491439" y="3929077"/>
                </a:cubicBezTo>
                <a:cubicBezTo>
                  <a:pt x="1480036" y="3863970"/>
                  <a:pt x="1469366" y="3798964"/>
                  <a:pt x="1470437" y="3732048"/>
                </a:cubicBezTo>
                <a:lnTo>
                  <a:pt x="1471926" y="3713390"/>
                </a:lnTo>
                <a:lnTo>
                  <a:pt x="1471925" y="3713390"/>
                </a:lnTo>
                <a:lnTo>
                  <a:pt x="1475829" y="3664425"/>
                </a:lnTo>
                <a:cubicBezTo>
                  <a:pt x="1476881" y="3656951"/>
                  <a:pt x="1477283" y="3649381"/>
                  <a:pt x="1477249" y="3641757"/>
                </a:cubicBezTo>
                <a:cubicBezTo>
                  <a:pt x="1477488" y="3575629"/>
                  <a:pt x="1483447" y="3508130"/>
                  <a:pt x="1442718" y="3455028"/>
                </a:cubicBezTo>
                <a:cubicBezTo>
                  <a:pt x="1438983" y="3450146"/>
                  <a:pt x="1437151" y="3442741"/>
                  <a:pt x="1436081" y="3434627"/>
                </a:cubicBezTo>
                <a:close/>
                <a:moveTo>
                  <a:pt x="0" y="0"/>
                </a:moveTo>
                <a:lnTo>
                  <a:pt x="480313" y="0"/>
                </a:lnTo>
                <a:lnTo>
                  <a:pt x="507191" y="126805"/>
                </a:lnTo>
                <a:cubicBezTo>
                  <a:pt x="510850" y="146378"/>
                  <a:pt x="511427" y="167424"/>
                  <a:pt x="517515" y="185431"/>
                </a:cubicBezTo>
                <a:cubicBezTo>
                  <a:pt x="545215" y="268285"/>
                  <a:pt x="576289" y="349161"/>
                  <a:pt x="602322" y="432867"/>
                </a:cubicBezTo>
                <a:cubicBezTo>
                  <a:pt x="629316" y="519159"/>
                  <a:pt x="664449" y="597886"/>
                  <a:pt x="717957" y="662316"/>
                </a:cubicBezTo>
                <a:cubicBezTo>
                  <a:pt x="767691" y="722133"/>
                  <a:pt x="818517" y="780468"/>
                  <a:pt x="868507" y="840047"/>
                </a:cubicBezTo>
                <a:cubicBezTo>
                  <a:pt x="881192" y="855172"/>
                  <a:pt x="896631" y="869597"/>
                  <a:pt x="903438" y="888795"/>
                </a:cubicBezTo>
                <a:cubicBezTo>
                  <a:pt x="917728" y="928650"/>
                  <a:pt x="927846" y="971457"/>
                  <a:pt x="938295" y="1013493"/>
                </a:cubicBezTo>
                <a:cubicBezTo>
                  <a:pt x="947146" y="1049587"/>
                  <a:pt x="952227" y="1087329"/>
                  <a:pt x="962274" y="1122775"/>
                </a:cubicBezTo>
                <a:cubicBezTo>
                  <a:pt x="970228" y="1151120"/>
                  <a:pt x="983145" y="1177171"/>
                  <a:pt x="994395" y="1204073"/>
                </a:cubicBezTo>
                <a:cubicBezTo>
                  <a:pt x="1004144" y="1227496"/>
                  <a:pt x="1011858" y="1252812"/>
                  <a:pt x="1024698" y="1273134"/>
                </a:cubicBezTo>
                <a:cubicBezTo>
                  <a:pt x="1055755" y="1322698"/>
                  <a:pt x="1086123" y="1372439"/>
                  <a:pt x="1105920" y="1431309"/>
                </a:cubicBezTo>
                <a:cubicBezTo>
                  <a:pt x="1125612" y="1489349"/>
                  <a:pt x="1148972" y="1544909"/>
                  <a:pt x="1169137" y="1602741"/>
                </a:cubicBezTo>
                <a:cubicBezTo>
                  <a:pt x="1188802" y="1659416"/>
                  <a:pt x="1211781" y="1711385"/>
                  <a:pt x="1256045" y="1745656"/>
                </a:cubicBezTo>
                <a:cubicBezTo>
                  <a:pt x="1275564" y="1760924"/>
                  <a:pt x="1296322" y="1781541"/>
                  <a:pt x="1305410" y="1806507"/>
                </a:cubicBezTo>
                <a:cubicBezTo>
                  <a:pt x="1318315" y="1842083"/>
                  <a:pt x="1318707" y="1884882"/>
                  <a:pt x="1328595" y="1923029"/>
                </a:cubicBezTo>
                <a:cubicBezTo>
                  <a:pt x="1340183" y="1967950"/>
                  <a:pt x="1348451" y="2019205"/>
                  <a:pt x="1372362" y="2051976"/>
                </a:cubicBezTo>
                <a:cubicBezTo>
                  <a:pt x="1393690" y="2081114"/>
                  <a:pt x="1409558" y="2109756"/>
                  <a:pt x="1420614" y="2145889"/>
                </a:cubicBezTo>
                <a:cubicBezTo>
                  <a:pt x="1428329" y="2171204"/>
                  <a:pt x="1446013" y="2191660"/>
                  <a:pt x="1451666" y="2217503"/>
                </a:cubicBezTo>
                <a:cubicBezTo>
                  <a:pt x="1459262" y="2251515"/>
                  <a:pt x="1464220" y="2285429"/>
                  <a:pt x="1479100" y="2316384"/>
                </a:cubicBezTo>
                <a:cubicBezTo>
                  <a:pt x="1494480" y="2348495"/>
                  <a:pt x="1505180" y="2384032"/>
                  <a:pt x="1519073" y="2417297"/>
                </a:cubicBezTo>
                <a:cubicBezTo>
                  <a:pt x="1526537" y="2434955"/>
                  <a:pt x="1537451" y="2450104"/>
                  <a:pt x="1545426" y="2467287"/>
                </a:cubicBezTo>
                <a:cubicBezTo>
                  <a:pt x="1560015" y="2498743"/>
                  <a:pt x="1574095" y="2530674"/>
                  <a:pt x="1587486" y="2562780"/>
                </a:cubicBezTo>
                <a:cubicBezTo>
                  <a:pt x="1600880" y="2594883"/>
                  <a:pt x="1617279" y="2626052"/>
                  <a:pt x="1625487" y="2660424"/>
                </a:cubicBezTo>
                <a:cubicBezTo>
                  <a:pt x="1639356" y="2719002"/>
                  <a:pt x="1643839" y="2781437"/>
                  <a:pt x="1659666" y="2838661"/>
                </a:cubicBezTo>
                <a:cubicBezTo>
                  <a:pt x="1675816" y="2896745"/>
                  <a:pt x="1698487" y="2952480"/>
                  <a:pt x="1723303" y="3005526"/>
                </a:cubicBezTo>
                <a:cubicBezTo>
                  <a:pt x="1742828" y="3047477"/>
                  <a:pt x="1762476" y="3086994"/>
                  <a:pt x="1768467" y="3137119"/>
                </a:cubicBezTo>
                <a:cubicBezTo>
                  <a:pt x="1771830" y="3165089"/>
                  <a:pt x="1783459" y="3195584"/>
                  <a:pt x="1799379" y="3214434"/>
                </a:cubicBezTo>
                <a:cubicBezTo>
                  <a:pt x="1834097" y="3255256"/>
                  <a:pt x="1855719" y="3304309"/>
                  <a:pt x="1872393" y="3358657"/>
                </a:cubicBezTo>
                <a:lnTo>
                  <a:pt x="1903898" y="3459898"/>
                </a:lnTo>
                <a:lnTo>
                  <a:pt x="1891868" y="3461356"/>
                </a:lnTo>
                <a:cubicBezTo>
                  <a:pt x="1834654" y="3472187"/>
                  <a:pt x="1779621" y="3489747"/>
                  <a:pt x="1714447" y="3473344"/>
                </a:cubicBezTo>
                <a:cubicBezTo>
                  <a:pt x="1708678" y="3471848"/>
                  <a:pt x="1698221" y="3475587"/>
                  <a:pt x="1689927" y="3476520"/>
                </a:cubicBezTo>
                <a:cubicBezTo>
                  <a:pt x="1623581" y="3483624"/>
                  <a:pt x="1561203" y="3476707"/>
                  <a:pt x="1512523" y="3453342"/>
                </a:cubicBezTo>
                <a:cubicBezTo>
                  <a:pt x="1496568" y="3445724"/>
                  <a:pt x="1480185" y="3439824"/>
                  <a:pt x="1463356" y="3435415"/>
                </a:cubicBezTo>
                <a:lnTo>
                  <a:pt x="1435748" y="3430627"/>
                </a:lnTo>
                <a:lnTo>
                  <a:pt x="1434021" y="3409971"/>
                </a:lnTo>
                <a:cubicBezTo>
                  <a:pt x="1432029" y="3383279"/>
                  <a:pt x="1422980" y="3364307"/>
                  <a:pt x="1403697" y="3352066"/>
                </a:cubicBezTo>
                <a:cubicBezTo>
                  <a:pt x="1370357" y="3331312"/>
                  <a:pt x="1338080" y="3307714"/>
                  <a:pt x="1304079" y="3288499"/>
                </a:cubicBezTo>
                <a:cubicBezTo>
                  <a:pt x="1280753" y="3275143"/>
                  <a:pt x="1269685" y="3254802"/>
                  <a:pt x="1263513" y="3224801"/>
                </a:cubicBezTo>
                <a:cubicBezTo>
                  <a:pt x="1260131" y="3207989"/>
                  <a:pt x="1249727" y="3192368"/>
                  <a:pt x="1239849" y="3179271"/>
                </a:cubicBezTo>
                <a:cubicBezTo>
                  <a:pt x="1227926" y="3163435"/>
                  <a:pt x="1210513" y="3153636"/>
                  <a:pt x="1200295" y="3136681"/>
                </a:cubicBezTo>
                <a:cubicBezTo>
                  <a:pt x="1174729" y="3095239"/>
                  <a:pt x="1142304" y="3078970"/>
                  <a:pt x="1098516" y="3085335"/>
                </a:cubicBezTo>
                <a:cubicBezTo>
                  <a:pt x="1059686" y="3091033"/>
                  <a:pt x="1013874" y="3055184"/>
                  <a:pt x="1011619" y="3016205"/>
                </a:cubicBezTo>
                <a:cubicBezTo>
                  <a:pt x="1009059" y="2973099"/>
                  <a:pt x="992305" y="2941338"/>
                  <a:pt x="973275" y="2908439"/>
                </a:cubicBezTo>
                <a:cubicBezTo>
                  <a:pt x="962595" y="2890058"/>
                  <a:pt x="954588" y="2865245"/>
                  <a:pt x="954491" y="2842361"/>
                </a:cubicBezTo>
                <a:cubicBezTo>
                  <a:pt x="953900" y="2755427"/>
                  <a:pt x="980596" y="2677232"/>
                  <a:pt x="1016911" y="2599848"/>
                </a:cubicBezTo>
                <a:cubicBezTo>
                  <a:pt x="1040610" y="2549275"/>
                  <a:pt x="1053210" y="2491150"/>
                  <a:pt x="1067676" y="2435466"/>
                </a:cubicBezTo>
                <a:cubicBezTo>
                  <a:pt x="1072106" y="2418119"/>
                  <a:pt x="1070928" y="2395084"/>
                  <a:pt x="1065045" y="2378738"/>
                </a:cubicBezTo>
                <a:cubicBezTo>
                  <a:pt x="1044804" y="2321440"/>
                  <a:pt x="1023660" y="2264284"/>
                  <a:pt x="998558" y="2210113"/>
                </a:cubicBezTo>
                <a:cubicBezTo>
                  <a:pt x="974922" y="2159685"/>
                  <a:pt x="969670" y="2105857"/>
                  <a:pt x="980810" y="2050248"/>
                </a:cubicBezTo>
                <a:cubicBezTo>
                  <a:pt x="988944" y="2009738"/>
                  <a:pt x="988704" y="1972134"/>
                  <a:pt x="985875" y="1932531"/>
                </a:cubicBezTo>
                <a:cubicBezTo>
                  <a:pt x="983445" y="1899517"/>
                  <a:pt x="983632" y="1863605"/>
                  <a:pt x="991251" y="1831462"/>
                </a:cubicBezTo>
                <a:cubicBezTo>
                  <a:pt x="1002010" y="1786419"/>
                  <a:pt x="1001019" y="1747889"/>
                  <a:pt x="983833" y="1708173"/>
                </a:cubicBezTo>
                <a:cubicBezTo>
                  <a:pt x="974650" y="1687006"/>
                  <a:pt x="971894" y="1661024"/>
                  <a:pt x="966921" y="1636638"/>
                </a:cubicBezTo>
                <a:cubicBezTo>
                  <a:pt x="959164" y="1599065"/>
                  <a:pt x="953544" y="1560430"/>
                  <a:pt x="944156" y="1523444"/>
                </a:cubicBezTo>
                <a:cubicBezTo>
                  <a:pt x="934274" y="1483663"/>
                  <a:pt x="918090" y="1446266"/>
                  <a:pt x="910490" y="1405991"/>
                </a:cubicBezTo>
                <a:cubicBezTo>
                  <a:pt x="902221" y="1362626"/>
                  <a:pt x="884511" y="1332909"/>
                  <a:pt x="853488" y="1311394"/>
                </a:cubicBezTo>
                <a:cubicBezTo>
                  <a:pt x="833960" y="1297754"/>
                  <a:pt x="813693" y="1279930"/>
                  <a:pt x="801804" y="1257566"/>
                </a:cubicBezTo>
                <a:cubicBezTo>
                  <a:pt x="777567" y="1211409"/>
                  <a:pt x="761060" y="1158994"/>
                  <a:pt x="737368" y="1112096"/>
                </a:cubicBezTo>
                <a:cubicBezTo>
                  <a:pt x="704192" y="1046171"/>
                  <a:pt x="667774" y="984417"/>
                  <a:pt x="597412" y="969072"/>
                </a:cubicBezTo>
                <a:cubicBezTo>
                  <a:pt x="558582" y="960616"/>
                  <a:pt x="545495" y="932638"/>
                  <a:pt x="542819" y="884069"/>
                </a:cubicBezTo>
                <a:cubicBezTo>
                  <a:pt x="542001" y="867894"/>
                  <a:pt x="539302" y="844641"/>
                  <a:pt x="530439" y="838495"/>
                </a:cubicBezTo>
                <a:cubicBezTo>
                  <a:pt x="504064" y="820083"/>
                  <a:pt x="502635" y="789389"/>
                  <a:pt x="495418" y="758969"/>
                </a:cubicBezTo>
                <a:cubicBezTo>
                  <a:pt x="491137" y="740668"/>
                  <a:pt x="480917" y="717450"/>
                  <a:pt x="467896" y="710990"/>
                </a:cubicBezTo>
                <a:cubicBezTo>
                  <a:pt x="415237" y="684524"/>
                  <a:pt x="389928" y="628690"/>
                  <a:pt x="360952" y="575332"/>
                </a:cubicBezTo>
                <a:cubicBezTo>
                  <a:pt x="352320" y="559688"/>
                  <a:pt x="342318" y="542764"/>
                  <a:pt x="329420" y="533869"/>
                </a:cubicBezTo>
                <a:cubicBezTo>
                  <a:pt x="301564" y="514975"/>
                  <a:pt x="282964" y="490033"/>
                  <a:pt x="277101" y="450003"/>
                </a:cubicBezTo>
                <a:cubicBezTo>
                  <a:pt x="275358" y="437236"/>
                  <a:pt x="268913" y="424892"/>
                  <a:pt x="262642" y="414480"/>
                </a:cubicBezTo>
                <a:cubicBezTo>
                  <a:pt x="248980" y="392138"/>
                  <a:pt x="232048" y="372606"/>
                  <a:pt x="219625" y="349349"/>
                </a:cubicBezTo>
                <a:cubicBezTo>
                  <a:pt x="187497" y="290106"/>
                  <a:pt x="155946" y="231487"/>
                  <a:pt x="104836" y="192439"/>
                </a:cubicBezTo>
                <a:cubicBezTo>
                  <a:pt x="79877" y="173412"/>
                  <a:pt x="52832" y="151907"/>
                  <a:pt x="37941" y="122586"/>
                </a:cubicBezTo>
                <a:cubicBezTo>
                  <a:pt x="28510" y="103971"/>
                  <a:pt x="22002" y="83045"/>
                  <a:pt x="16247" y="61476"/>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Slide Number Placeholder 3">
            <a:extLst>
              <a:ext uri="{FF2B5EF4-FFF2-40B4-BE49-F238E27FC236}">
                <a16:creationId xmlns:a16="http://schemas.microsoft.com/office/drawing/2014/main" id="{5FDB19D6-CBE5-FE7C-3198-73D7393B2F42}"/>
              </a:ext>
            </a:extLst>
          </p:cNvPr>
          <p:cNvSpPr>
            <a:spLocks noGrp="1"/>
          </p:cNvSpPr>
          <p:nvPr>
            <p:ph type="sldNum" sz="quarter" idx="12"/>
          </p:nvPr>
        </p:nvSpPr>
        <p:spPr>
          <a:xfrm>
            <a:off x="9144000" y="401594"/>
            <a:ext cx="2286000" cy="762000"/>
          </a:xfrm>
        </p:spPr>
        <p:txBody>
          <a:bodyPr>
            <a:normAutofit/>
          </a:bodyPr>
          <a:lstStyle/>
          <a:p>
            <a:pPr>
              <a:spcAft>
                <a:spcPts val="600"/>
              </a:spcAft>
            </a:pPr>
            <a:fld id="{D643A852-0206-46AC-B0EB-645612933129}" type="slidenum">
              <a:rPr lang="en-US">
                <a:solidFill>
                  <a:schemeClr val="tx1">
                    <a:alpha val="70000"/>
                  </a:schemeClr>
                </a:solidFill>
              </a:rPr>
              <a:pPr>
                <a:spcAft>
                  <a:spcPts val="600"/>
                </a:spcAft>
              </a:pPr>
              <a:t>2</a:t>
            </a:fld>
            <a:endParaRPr lang="en-US">
              <a:solidFill>
                <a:schemeClr val="tx1">
                  <a:alpha val="70000"/>
                </a:schemeClr>
              </a:solidFill>
            </a:endParaRPr>
          </a:p>
        </p:txBody>
      </p:sp>
      <p:pic>
        <p:nvPicPr>
          <p:cNvPr id="1026" name="Picture 2" descr="exegesis vs. eisegesis | Reformed theology, Reformed theology quotes ...">
            <a:extLst>
              <a:ext uri="{FF2B5EF4-FFF2-40B4-BE49-F238E27FC236}">
                <a16:creationId xmlns:a16="http://schemas.microsoft.com/office/drawing/2014/main" id="{F3185470-DD9E-22E9-9C30-1C22EA600521}"/>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376701" y="205563"/>
            <a:ext cx="5053298" cy="6507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6820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DFC5A-3651-558C-3B85-5A78327C7262}"/>
              </a:ext>
            </a:extLst>
          </p:cNvPr>
          <p:cNvSpPr>
            <a:spLocks noGrp="1"/>
          </p:cNvSpPr>
          <p:nvPr>
            <p:ph type="title"/>
          </p:nvPr>
        </p:nvSpPr>
        <p:spPr>
          <a:xfrm>
            <a:off x="762000" y="401594"/>
            <a:ext cx="9144000" cy="1263649"/>
          </a:xfrm>
        </p:spPr>
        <p:txBody>
          <a:bodyPr/>
          <a:lstStyle/>
          <a:p>
            <a:r>
              <a:rPr lang="en-US" dirty="0"/>
              <a:t>Romans 12:3-8 NASB</a:t>
            </a:r>
          </a:p>
        </p:txBody>
      </p:sp>
      <p:sp>
        <p:nvSpPr>
          <p:cNvPr id="3" name="Content Placeholder 2">
            <a:extLst>
              <a:ext uri="{FF2B5EF4-FFF2-40B4-BE49-F238E27FC236}">
                <a16:creationId xmlns:a16="http://schemas.microsoft.com/office/drawing/2014/main" id="{BB0C735A-F451-F73F-0443-A210CCDB66AC}"/>
              </a:ext>
            </a:extLst>
          </p:cNvPr>
          <p:cNvSpPr>
            <a:spLocks noGrp="1"/>
          </p:cNvSpPr>
          <p:nvPr>
            <p:ph idx="1"/>
          </p:nvPr>
        </p:nvSpPr>
        <p:spPr>
          <a:xfrm>
            <a:off x="474324" y="1424683"/>
            <a:ext cx="11289586" cy="5253519"/>
          </a:xfrm>
        </p:spPr>
        <p:txBody>
          <a:bodyPr>
            <a:normAutofit fontScale="92500"/>
          </a:bodyPr>
          <a:lstStyle/>
          <a:p>
            <a:pPr marL="0" marR="0" indent="0">
              <a:spcBef>
                <a:spcPts val="0"/>
              </a:spcBef>
              <a:spcAft>
                <a:spcPts val="0"/>
              </a:spcAft>
              <a:buNone/>
            </a:pPr>
            <a:r>
              <a:rPr lang="en-US" sz="3600" b="1" dirty="0">
                <a:effectLst/>
                <a:latin typeface="Bodoni MT Condensed" panose="02070606080606020203" pitchFamily="18" charset="0"/>
              </a:rPr>
              <a:t>3</a:t>
            </a:r>
            <a:r>
              <a:rPr lang="en-US" sz="3600" dirty="0">
                <a:effectLst/>
                <a:latin typeface="Bodoni MT Condensed" panose="02070606080606020203" pitchFamily="18" charset="0"/>
              </a:rPr>
              <a:t> For through the </a:t>
            </a:r>
            <a:r>
              <a:rPr lang="en-US" sz="3600" b="1" dirty="0">
                <a:effectLst/>
                <a:latin typeface="Bodoni MT Condensed" panose="02070606080606020203" pitchFamily="18" charset="0"/>
              </a:rPr>
              <a:t>grace</a:t>
            </a:r>
            <a:r>
              <a:rPr lang="en-US" sz="3600" dirty="0">
                <a:effectLst/>
                <a:latin typeface="Bodoni MT Condensed" panose="02070606080606020203" pitchFamily="18" charset="0"/>
              </a:rPr>
              <a:t> </a:t>
            </a:r>
            <a:r>
              <a:rPr lang="en-US" sz="3600" b="1" dirty="0">
                <a:effectLst/>
                <a:latin typeface="Bodoni MT Condensed" panose="02070606080606020203" pitchFamily="18" charset="0"/>
              </a:rPr>
              <a:t>given</a:t>
            </a:r>
            <a:r>
              <a:rPr lang="en-US" sz="3600" dirty="0">
                <a:effectLst/>
                <a:latin typeface="Bodoni MT Condensed" panose="02070606080606020203" pitchFamily="18" charset="0"/>
              </a:rPr>
              <a:t> to me I say to everyone among you not to </a:t>
            </a:r>
            <a:r>
              <a:rPr lang="en-US" sz="3600" b="1" dirty="0">
                <a:effectLst/>
                <a:latin typeface="Bodoni MT Condensed" panose="02070606080606020203" pitchFamily="18" charset="0"/>
              </a:rPr>
              <a:t>think</a:t>
            </a:r>
            <a:r>
              <a:rPr lang="en-US" sz="3600" dirty="0">
                <a:effectLst/>
                <a:latin typeface="Bodoni MT Condensed" panose="02070606080606020203" pitchFamily="18" charset="0"/>
              </a:rPr>
              <a:t> more highly of himself than he ought to think; but to think so as to have </a:t>
            </a:r>
            <a:r>
              <a:rPr lang="en-US" sz="3600" b="1" dirty="0">
                <a:effectLst/>
                <a:latin typeface="Bodoni MT Condensed" panose="02070606080606020203" pitchFamily="18" charset="0"/>
              </a:rPr>
              <a:t>sound judgment</a:t>
            </a:r>
            <a:r>
              <a:rPr lang="en-US" sz="3600" dirty="0">
                <a:effectLst/>
                <a:latin typeface="Bodoni MT Condensed" panose="02070606080606020203" pitchFamily="18" charset="0"/>
              </a:rPr>
              <a:t>, as God has allotted to each a </a:t>
            </a:r>
            <a:r>
              <a:rPr lang="en-US" sz="3600" b="1" dirty="0">
                <a:effectLst/>
                <a:latin typeface="Bodoni MT Condensed" panose="02070606080606020203" pitchFamily="18" charset="0"/>
              </a:rPr>
              <a:t>measure of faith</a:t>
            </a:r>
            <a:r>
              <a:rPr lang="en-US" sz="3600" dirty="0">
                <a:effectLst/>
                <a:latin typeface="Bodoni MT Condensed" panose="02070606080606020203" pitchFamily="18" charset="0"/>
              </a:rPr>
              <a:t>. </a:t>
            </a:r>
          </a:p>
          <a:p>
            <a:pPr marL="0" marR="0" indent="0">
              <a:spcBef>
                <a:spcPts val="0"/>
              </a:spcBef>
              <a:spcAft>
                <a:spcPts val="0"/>
              </a:spcAft>
              <a:buNone/>
            </a:pPr>
            <a:r>
              <a:rPr lang="en-US" sz="3600" dirty="0">
                <a:effectLst/>
                <a:latin typeface="Bodoni MT Condensed" panose="02070606080606020203" pitchFamily="18" charset="0"/>
              </a:rPr>
              <a:t>4 For just as we have many members in </a:t>
            </a:r>
            <a:r>
              <a:rPr lang="en-US" sz="3600" b="1" dirty="0">
                <a:effectLst/>
                <a:latin typeface="Bodoni MT Condensed" panose="02070606080606020203" pitchFamily="18" charset="0"/>
              </a:rPr>
              <a:t>one body </a:t>
            </a:r>
            <a:r>
              <a:rPr lang="en-US" sz="3600" dirty="0">
                <a:effectLst/>
                <a:latin typeface="Bodoni MT Condensed" panose="02070606080606020203" pitchFamily="18" charset="0"/>
              </a:rPr>
              <a:t>and all the members do not have the same </a:t>
            </a:r>
            <a:r>
              <a:rPr lang="en-US" sz="3600" b="1" dirty="0">
                <a:effectLst/>
                <a:latin typeface="Bodoni MT Condensed" panose="02070606080606020203" pitchFamily="18" charset="0"/>
              </a:rPr>
              <a:t>function</a:t>
            </a:r>
            <a:r>
              <a:rPr lang="en-US" sz="3600" dirty="0">
                <a:effectLst/>
                <a:latin typeface="Bodoni MT Condensed" panose="02070606080606020203" pitchFamily="18" charset="0"/>
              </a:rPr>
              <a:t>, </a:t>
            </a:r>
          </a:p>
          <a:p>
            <a:pPr marL="0" marR="0" indent="0">
              <a:spcBef>
                <a:spcPts val="0"/>
              </a:spcBef>
              <a:spcAft>
                <a:spcPts val="0"/>
              </a:spcAft>
              <a:buNone/>
            </a:pPr>
            <a:r>
              <a:rPr lang="en-US" sz="3600" dirty="0">
                <a:effectLst/>
                <a:latin typeface="Bodoni MT Condensed" panose="02070606080606020203" pitchFamily="18" charset="0"/>
              </a:rPr>
              <a:t>5 so we, who are many, are </a:t>
            </a:r>
            <a:r>
              <a:rPr lang="en-US" sz="3600" b="1" dirty="0">
                <a:effectLst/>
                <a:latin typeface="Bodoni MT Condensed" panose="02070606080606020203" pitchFamily="18" charset="0"/>
              </a:rPr>
              <a:t>one body in Christ</a:t>
            </a:r>
            <a:r>
              <a:rPr lang="en-US" sz="3600" dirty="0">
                <a:effectLst/>
                <a:latin typeface="Bodoni MT Condensed" panose="02070606080606020203" pitchFamily="18" charset="0"/>
              </a:rPr>
              <a:t>, and individually members one of another. </a:t>
            </a:r>
          </a:p>
          <a:p>
            <a:pPr marL="0" marR="0" indent="0">
              <a:spcBef>
                <a:spcPts val="0"/>
              </a:spcBef>
              <a:spcAft>
                <a:spcPts val="0"/>
              </a:spcAft>
              <a:buNone/>
            </a:pPr>
            <a:r>
              <a:rPr lang="en-US" sz="3600" dirty="0">
                <a:effectLst/>
                <a:latin typeface="Bodoni MT Condensed" panose="02070606080606020203" pitchFamily="18" charset="0"/>
              </a:rPr>
              <a:t>6 Since we have </a:t>
            </a:r>
            <a:r>
              <a:rPr lang="en-US" sz="3600" b="1" dirty="0">
                <a:effectLst/>
                <a:latin typeface="Bodoni MT Condensed" panose="02070606080606020203" pitchFamily="18" charset="0"/>
              </a:rPr>
              <a:t>gifts</a:t>
            </a:r>
            <a:r>
              <a:rPr lang="en-US" sz="3600" dirty="0">
                <a:effectLst/>
                <a:latin typeface="Bodoni MT Condensed" panose="02070606080606020203" pitchFamily="18" charset="0"/>
              </a:rPr>
              <a:t> that differ according to the </a:t>
            </a:r>
            <a:r>
              <a:rPr lang="en-US" sz="3600" b="1" dirty="0">
                <a:effectLst/>
                <a:latin typeface="Bodoni MT Condensed" panose="02070606080606020203" pitchFamily="18" charset="0"/>
              </a:rPr>
              <a:t>grace</a:t>
            </a:r>
            <a:r>
              <a:rPr lang="en-US" sz="3600" dirty="0">
                <a:effectLst/>
                <a:latin typeface="Bodoni MT Condensed" panose="02070606080606020203" pitchFamily="18" charset="0"/>
              </a:rPr>
              <a:t> given to us, </a:t>
            </a:r>
            <a:r>
              <a:rPr lang="en-US" sz="3600" i="1" dirty="0">
                <a:effectLst/>
                <a:latin typeface="Bodoni MT Condensed" panose="02070606080606020203" pitchFamily="18" charset="0"/>
              </a:rPr>
              <a:t>each of us is to </a:t>
            </a:r>
            <a:r>
              <a:rPr lang="en-US" sz="3600" b="1" i="1" dirty="0">
                <a:effectLst/>
                <a:latin typeface="Bodoni MT Condensed" panose="02070606080606020203" pitchFamily="18" charset="0"/>
              </a:rPr>
              <a:t>exercise</a:t>
            </a:r>
            <a:r>
              <a:rPr lang="en-US" sz="3600" i="1" dirty="0">
                <a:effectLst/>
                <a:latin typeface="Bodoni MT Condensed" panose="02070606080606020203" pitchFamily="18" charset="0"/>
              </a:rPr>
              <a:t> them accordingly:</a:t>
            </a:r>
            <a:r>
              <a:rPr lang="en-US" sz="3600" dirty="0">
                <a:effectLst/>
                <a:latin typeface="Bodoni MT Condensed" panose="02070606080606020203" pitchFamily="18" charset="0"/>
              </a:rPr>
              <a:t> if </a:t>
            </a:r>
            <a:r>
              <a:rPr lang="en-US" sz="3600" b="1" dirty="0">
                <a:effectLst/>
                <a:latin typeface="Bodoni MT Condensed" panose="02070606080606020203" pitchFamily="18" charset="0"/>
              </a:rPr>
              <a:t>prophecy</a:t>
            </a:r>
            <a:r>
              <a:rPr lang="en-US" sz="3600" dirty="0">
                <a:effectLst/>
                <a:latin typeface="Bodoni MT Condensed" panose="02070606080606020203" pitchFamily="18" charset="0"/>
              </a:rPr>
              <a:t>, according to the proportion of his faith; </a:t>
            </a:r>
          </a:p>
          <a:p>
            <a:pPr marL="0" marR="0" indent="0">
              <a:spcBef>
                <a:spcPts val="0"/>
              </a:spcBef>
              <a:spcAft>
                <a:spcPts val="0"/>
              </a:spcAft>
              <a:buNone/>
            </a:pPr>
            <a:r>
              <a:rPr lang="en-US" sz="3600" dirty="0">
                <a:effectLst/>
                <a:latin typeface="Bodoni MT Condensed" panose="02070606080606020203" pitchFamily="18" charset="0"/>
              </a:rPr>
              <a:t>7 if </a:t>
            </a:r>
            <a:r>
              <a:rPr lang="en-US" sz="3600" b="1" dirty="0">
                <a:effectLst/>
                <a:latin typeface="Bodoni MT Condensed" panose="02070606080606020203" pitchFamily="18" charset="0"/>
              </a:rPr>
              <a:t>service</a:t>
            </a:r>
            <a:r>
              <a:rPr lang="en-US" sz="3600" dirty="0">
                <a:effectLst/>
                <a:latin typeface="Bodoni MT Condensed" panose="02070606080606020203" pitchFamily="18" charset="0"/>
              </a:rPr>
              <a:t>, in his serving; or he who </a:t>
            </a:r>
            <a:r>
              <a:rPr lang="en-US" sz="3600" b="1" dirty="0">
                <a:effectLst/>
                <a:latin typeface="Bodoni MT Condensed" panose="02070606080606020203" pitchFamily="18" charset="0"/>
              </a:rPr>
              <a:t>teaches</a:t>
            </a:r>
            <a:r>
              <a:rPr lang="en-US" sz="3600" dirty="0">
                <a:effectLst/>
                <a:latin typeface="Bodoni MT Condensed" panose="02070606080606020203" pitchFamily="18" charset="0"/>
              </a:rPr>
              <a:t>, in his teaching; </a:t>
            </a:r>
          </a:p>
          <a:p>
            <a:pPr marL="0" marR="0" indent="0">
              <a:spcBef>
                <a:spcPts val="0"/>
              </a:spcBef>
              <a:spcAft>
                <a:spcPts val="0"/>
              </a:spcAft>
              <a:buNone/>
            </a:pPr>
            <a:r>
              <a:rPr lang="en-US" sz="3600" dirty="0">
                <a:effectLst/>
                <a:latin typeface="Bodoni MT Condensed" panose="02070606080606020203" pitchFamily="18" charset="0"/>
              </a:rPr>
              <a:t>8 or he who </a:t>
            </a:r>
            <a:r>
              <a:rPr lang="en-US" sz="3600" b="1" dirty="0">
                <a:effectLst/>
                <a:latin typeface="Bodoni MT Condensed" panose="02070606080606020203" pitchFamily="18" charset="0"/>
              </a:rPr>
              <a:t>exhorts</a:t>
            </a:r>
            <a:r>
              <a:rPr lang="en-US" sz="3600" dirty="0">
                <a:effectLst/>
                <a:latin typeface="Bodoni MT Condensed" panose="02070606080606020203" pitchFamily="18" charset="0"/>
              </a:rPr>
              <a:t>, in his exhortation; he who </a:t>
            </a:r>
            <a:r>
              <a:rPr lang="en-US" sz="3600" b="1" dirty="0">
                <a:effectLst/>
                <a:latin typeface="Bodoni MT Condensed" panose="02070606080606020203" pitchFamily="18" charset="0"/>
              </a:rPr>
              <a:t>gives</a:t>
            </a:r>
            <a:r>
              <a:rPr lang="en-US" sz="3600" dirty="0">
                <a:effectLst/>
                <a:latin typeface="Bodoni MT Condensed" panose="02070606080606020203" pitchFamily="18" charset="0"/>
              </a:rPr>
              <a:t>, with liberality; he who </a:t>
            </a:r>
            <a:r>
              <a:rPr lang="en-US" sz="3600" b="1" dirty="0">
                <a:effectLst/>
                <a:latin typeface="Bodoni MT Condensed" panose="02070606080606020203" pitchFamily="18" charset="0"/>
              </a:rPr>
              <a:t>leads</a:t>
            </a:r>
            <a:r>
              <a:rPr lang="en-US" sz="3600" dirty="0">
                <a:effectLst/>
                <a:latin typeface="Bodoni MT Condensed" panose="02070606080606020203" pitchFamily="18" charset="0"/>
              </a:rPr>
              <a:t>, with diligence; he who shows </a:t>
            </a:r>
            <a:r>
              <a:rPr lang="en-US" sz="3600" b="1" dirty="0">
                <a:effectLst/>
                <a:latin typeface="Bodoni MT Condensed" panose="02070606080606020203" pitchFamily="18" charset="0"/>
              </a:rPr>
              <a:t>mercy</a:t>
            </a:r>
            <a:r>
              <a:rPr lang="en-US" sz="3600" dirty="0">
                <a:effectLst/>
                <a:latin typeface="Bodoni MT Condensed" panose="02070606080606020203" pitchFamily="18" charset="0"/>
              </a:rPr>
              <a:t>, with cheerfulness. </a:t>
            </a:r>
          </a:p>
        </p:txBody>
      </p:sp>
      <p:sp>
        <p:nvSpPr>
          <p:cNvPr id="4" name="Slide Number Placeholder 3">
            <a:extLst>
              <a:ext uri="{FF2B5EF4-FFF2-40B4-BE49-F238E27FC236}">
                <a16:creationId xmlns:a16="http://schemas.microsoft.com/office/drawing/2014/main" id="{9543C83A-9420-D5EE-3DD9-F7344A4C6C11}"/>
              </a:ext>
            </a:extLst>
          </p:cNvPr>
          <p:cNvSpPr>
            <a:spLocks noGrp="1"/>
          </p:cNvSpPr>
          <p:nvPr>
            <p:ph type="sldNum" sz="quarter" idx="12"/>
          </p:nvPr>
        </p:nvSpPr>
        <p:spPr/>
        <p:txBody>
          <a:bodyPr/>
          <a:lstStyle/>
          <a:p>
            <a:fld id="{D643A852-0206-46AC-B0EB-645612933129}" type="slidenum">
              <a:rPr lang="en-US" smtClean="0"/>
              <a:t>3</a:t>
            </a:fld>
            <a:endParaRPr lang="en-US"/>
          </a:p>
        </p:txBody>
      </p:sp>
    </p:spTree>
    <p:extLst>
      <p:ext uri="{BB962C8B-B14F-4D97-AF65-F5344CB8AC3E}">
        <p14:creationId xmlns:p14="http://schemas.microsoft.com/office/powerpoint/2010/main" val="3450316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B6F8B-BB02-5391-C92A-3042C0FE1847}"/>
              </a:ext>
            </a:extLst>
          </p:cNvPr>
          <p:cNvSpPr>
            <a:spLocks noGrp="1"/>
          </p:cNvSpPr>
          <p:nvPr>
            <p:ph type="title"/>
          </p:nvPr>
        </p:nvSpPr>
        <p:spPr>
          <a:xfrm>
            <a:off x="573741" y="531769"/>
            <a:ext cx="9144000" cy="1263649"/>
          </a:xfrm>
        </p:spPr>
        <p:txBody>
          <a:bodyPr>
            <a:normAutofit fontScale="90000"/>
          </a:bodyPr>
          <a:lstStyle/>
          <a:p>
            <a:r>
              <a:rPr lang="en-US" dirty="0"/>
              <a:t>Definitions of words use in our text:</a:t>
            </a:r>
            <a:br>
              <a:rPr lang="en-US" dirty="0"/>
            </a:br>
            <a:r>
              <a:rPr lang="en-US" dirty="0"/>
              <a:t>Romans 12:3-8</a:t>
            </a:r>
          </a:p>
        </p:txBody>
      </p:sp>
      <p:sp>
        <p:nvSpPr>
          <p:cNvPr id="3" name="Content Placeholder 2">
            <a:extLst>
              <a:ext uri="{FF2B5EF4-FFF2-40B4-BE49-F238E27FC236}">
                <a16:creationId xmlns:a16="http://schemas.microsoft.com/office/drawing/2014/main" id="{190902E2-9472-C751-C600-170E441F3699}"/>
              </a:ext>
            </a:extLst>
          </p:cNvPr>
          <p:cNvSpPr>
            <a:spLocks noGrp="1"/>
          </p:cNvSpPr>
          <p:nvPr>
            <p:ph idx="1"/>
          </p:nvPr>
        </p:nvSpPr>
        <p:spPr>
          <a:xfrm>
            <a:off x="324971" y="2236743"/>
            <a:ext cx="10668000" cy="4285081"/>
          </a:xfrm>
        </p:spPr>
        <p:txBody>
          <a:bodyPr>
            <a:normAutofit/>
          </a:bodyPr>
          <a:lstStyle/>
          <a:p>
            <a:r>
              <a:rPr lang="en-US" dirty="0"/>
              <a:t>Grace: something given by God for the performance of God’s will. (Charis)</a:t>
            </a:r>
          </a:p>
          <a:p>
            <a:r>
              <a:rPr lang="en-US" dirty="0"/>
              <a:t>Gift: A divine presentation of worth associated with an assignment for mercy and or ministry. Every gift is accompanied by a responsibility. (Charismata)</a:t>
            </a:r>
          </a:p>
          <a:p>
            <a:r>
              <a:rPr lang="en-US" dirty="0"/>
              <a:t>Faith: Belief or absolute trust in God.  It is not measurable outside of ministry. With righteousness comes responsibility.</a:t>
            </a:r>
          </a:p>
          <a:p>
            <a:r>
              <a:rPr lang="en-US" dirty="0"/>
              <a:t>Think: The decision maker part of our being, our soul. It reacts to input from both the body and the spirit.</a:t>
            </a:r>
          </a:p>
        </p:txBody>
      </p:sp>
      <p:sp>
        <p:nvSpPr>
          <p:cNvPr id="4" name="Slide Number Placeholder 3">
            <a:extLst>
              <a:ext uri="{FF2B5EF4-FFF2-40B4-BE49-F238E27FC236}">
                <a16:creationId xmlns:a16="http://schemas.microsoft.com/office/drawing/2014/main" id="{F71A6175-FBB1-FEBB-9237-40359F15FD19}"/>
              </a:ext>
            </a:extLst>
          </p:cNvPr>
          <p:cNvSpPr>
            <a:spLocks noGrp="1"/>
          </p:cNvSpPr>
          <p:nvPr>
            <p:ph type="sldNum" sz="quarter" idx="12"/>
          </p:nvPr>
        </p:nvSpPr>
        <p:spPr/>
        <p:txBody>
          <a:bodyPr/>
          <a:lstStyle/>
          <a:p>
            <a:fld id="{D643A852-0206-46AC-B0EB-645612933129}" type="slidenum">
              <a:rPr lang="en-US" smtClean="0"/>
              <a:t>4</a:t>
            </a:fld>
            <a:endParaRPr lang="en-US"/>
          </a:p>
        </p:txBody>
      </p:sp>
    </p:spTree>
    <p:extLst>
      <p:ext uri="{BB962C8B-B14F-4D97-AF65-F5344CB8AC3E}">
        <p14:creationId xmlns:p14="http://schemas.microsoft.com/office/powerpoint/2010/main" val="1115069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0F717-7E08-BCE9-F6D7-D156108D0757}"/>
              </a:ext>
            </a:extLst>
          </p:cNvPr>
          <p:cNvSpPr>
            <a:spLocks noGrp="1"/>
          </p:cNvSpPr>
          <p:nvPr>
            <p:ph type="title"/>
          </p:nvPr>
        </p:nvSpPr>
        <p:spPr/>
        <p:txBody>
          <a:bodyPr/>
          <a:lstStyle/>
          <a:p>
            <a:r>
              <a:rPr lang="en-US" dirty="0"/>
              <a:t>Gifts</a:t>
            </a:r>
          </a:p>
        </p:txBody>
      </p:sp>
      <p:sp>
        <p:nvSpPr>
          <p:cNvPr id="3" name="Content Placeholder 2">
            <a:extLst>
              <a:ext uri="{FF2B5EF4-FFF2-40B4-BE49-F238E27FC236}">
                <a16:creationId xmlns:a16="http://schemas.microsoft.com/office/drawing/2014/main" id="{4585B3F2-4B12-89BB-9167-90A98F448950}"/>
              </a:ext>
            </a:extLst>
          </p:cNvPr>
          <p:cNvSpPr>
            <a:spLocks noGrp="1"/>
          </p:cNvSpPr>
          <p:nvPr>
            <p:ph idx="1"/>
          </p:nvPr>
        </p:nvSpPr>
        <p:spPr>
          <a:xfrm>
            <a:off x="762000" y="2787649"/>
            <a:ext cx="10668000" cy="3048001"/>
          </a:xfrm>
        </p:spPr>
        <p:txBody>
          <a:bodyPr>
            <a:normAutofit/>
          </a:bodyPr>
          <a:lstStyle/>
          <a:p>
            <a:r>
              <a:rPr lang="en-US" kern="0" dirty="0">
                <a:effectLst/>
                <a:latin typeface="Calibri" panose="020F0502020204030204" pitchFamily="34" charset="0"/>
                <a:ea typeface="Calibri" panose="020F0502020204030204" pitchFamily="34" charset="0"/>
                <a:cs typeface="Times New Roman" panose="02020603050405020304" pitchFamily="18" charset="0"/>
              </a:rPr>
              <a:t>A gift is given as a gift but </a:t>
            </a:r>
            <a:r>
              <a:rPr lang="en-US" b="1" kern="0" dirty="0">
                <a:effectLst/>
                <a:latin typeface="Calibri" panose="020F0502020204030204" pitchFamily="34" charset="0"/>
                <a:ea typeface="Calibri" panose="020F0502020204030204" pitchFamily="34" charset="0"/>
                <a:cs typeface="Times New Roman" panose="02020603050405020304" pitchFamily="18" charset="0"/>
              </a:rPr>
              <a:t>the gift is not the same for everyone</a:t>
            </a:r>
          </a:p>
          <a:p>
            <a:r>
              <a:rPr lang="en-US" kern="0" dirty="0">
                <a:effectLst/>
                <a:latin typeface="Calibri" panose="020F0502020204030204" pitchFamily="34" charset="0"/>
                <a:ea typeface="Calibri" panose="020F0502020204030204" pitchFamily="34" charset="0"/>
                <a:cs typeface="Times New Roman" panose="02020603050405020304" pitchFamily="18" charset="0"/>
              </a:rPr>
              <a:t>It is a gift </a:t>
            </a:r>
            <a:r>
              <a:rPr lang="en-US" b="1" kern="0" dirty="0">
                <a:effectLst/>
                <a:latin typeface="Calibri" panose="020F0502020204030204" pitchFamily="34" charset="0"/>
                <a:ea typeface="Calibri" panose="020F0502020204030204" pitchFamily="34" charset="0"/>
                <a:cs typeface="Times New Roman" panose="02020603050405020304" pitchFamily="18" charset="0"/>
              </a:rPr>
              <a:t>fits the gifted</a:t>
            </a:r>
            <a:endParaRPr lang="en-US" b="1" kern="0" dirty="0">
              <a:latin typeface="Calibri" panose="020F0502020204030204" pitchFamily="34" charset="0"/>
              <a:ea typeface="Calibri" panose="020F0502020204030204" pitchFamily="34" charset="0"/>
              <a:cs typeface="Times New Roman" panose="02020603050405020304" pitchFamily="18" charset="0"/>
            </a:endParaRPr>
          </a:p>
          <a:p>
            <a:r>
              <a:rPr lang="en-US" kern="0" dirty="0">
                <a:effectLst/>
                <a:latin typeface="Calibri" panose="020F0502020204030204" pitchFamily="34" charset="0"/>
                <a:ea typeface="Calibri" panose="020F0502020204030204" pitchFamily="34" charset="0"/>
                <a:cs typeface="Times New Roman" panose="02020603050405020304" pitchFamily="18" charset="0"/>
              </a:rPr>
              <a:t>Each gift </a:t>
            </a:r>
            <a:r>
              <a:rPr lang="en-US" b="1" kern="0" dirty="0">
                <a:effectLst/>
                <a:latin typeface="Calibri" panose="020F0502020204030204" pitchFamily="34" charset="0"/>
                <a:ea typeface="Calibri" panose="020F0502020204030204" pitchFamily="34" charset="0"/>
                <a:cs typeface="Times New Roman" panose="02020603050405020304" pitchFamily="18" charset="0"/>
              </a:rPr>
              <a:t>is to be exercised</a:t>
            </a:r>
          </a:p>
          <a:p>
            <a:r>
              <a:rPr lang="en-US" kern="0" dirty="0">
                <a:effectLst/>
                <a:latin typeface="Calibri" panose="020F0502020204030204" pitchFamily="34" charset="0"/>
                <a:ea typeface="Calibri" panose="020F0502020204030204" pitchFamily="34" charset="0"/>
                <a:cs typeface="Times New Roman" panose="02020603050405020304" pitchFamily="18" charset="0"/>
              </a:rPr>
              <a:t>There is a </a:t>
            </a:r>
            <a:r>
              <a:rPr lang="en-US" b="1" kern="0" dirty="0">
                <a:effectLst/>
                <a:latin typeface="Calibri" panose="020F0502020204030204" pitchFamily="34" charset="0"/>
                <a:ea typeface="Calibri" panose="020F0502020204030204" pitchFamily="34" charset="0"/>
                <a:cs typeface="Times New Roman" panose="02020603050405020304" pitchFamily="18" charset="0"/>
              </a:rPr>
              <a:t>dependence upon each other</a:t>
            </a:r>
            <a:endParaRPr lang="en-US" b="1" kern="0" dirty="0">
              <a:latin typeface="Calibri" panose="020F0502020204030204" pitchFamily="34" charset="0"/>
              <a:ea typeface="Calibri" panose="020F0502020204030204" pitchFamily="34" charset="0"/>
              <a:cs typeface="Times New Roman" panose="02020603050405020304" pitchFamily="18" charset="0"/>
            </a:endParaRPr>
          </a:p>
          <a:p>
            <a:r>
              <a:rPr lang="en-US" b="1" kern="0" dirty="0">
                <a:effectLst/>
                <a:latin typeface="Calibri" panose="020F0502020204030204" pitchFamily="34" charset="0"/>
                <a:ea typeface="Calibri" panose="020F0502020204030204" pitchFamily="34" charset="0"/>
                <a:cs typeface="Times New Roman" panose="02020603050405020304" pitchFamily="18" charset="0"/>
              </a:rPr>
              <a:t>It points us the point of greatest worth to the church</a:t>
            </a:r>
            <a:r>
              <a:rPr lang="en-US" kern="0" dirty="0">
                <a:effectLst/>
                <a:latin typeface="Calibri" panose="020F0502020204030204" pitchFamily="34" charset="0"/>
                <a:ea typeface="Calibri" panose="020F0502020204030204" pitchFamily="34" charset="0"/>
                <a:cs typeface="Times New Roman" panose="02020603050405020304" pitchFamily="18" charset="0"/>
              </a:rPr>
              <a:t>. </a:t>
            </a:r>
            <a:endParaRPr lang="en-US" sz="4000" dirty="0"/>
          </a:p>
        </p:txBody>
      </p:sp>
      <p:sp>
        <p:nvSpPr>
          <p:cNvPr id="4" name="Slide Number Placeholder 3">
            <a:extLst>
              <a:ext uri="{FF2B5EF4-FFF2-40B4-BE49-F238E27FC236}">
                <a16:creationId xmlns:a16="http://schemas.microsoft.com/office/drawing/2014/main" id="{98AF7E04-5624-8F25-67B1-DCE12B207118}"/>
              </a:ext>
            </a:extLst>
          </p:cNvPr>
          <p:cNvSpPr>
            <a:spLocks noGrp="1"/>
          </p:cNvSpPr>
          <p:nvPr>
            <p:ph type="sldNum" sz="quarter" idx="12"/>
          </p:nvPr>
        </p:nvSpPr>
        <p:spPr/>
        <p:txBody>
          <a:bodyPr/>
          <a:lstStyle/>
          <a:p>
            <a:fld id="{D643A852-0206-46AC-B0EB-645612933129}" type="slidenum">
              <a:rPr lang="en-US" smtClean="0"/>
              <a:t>5</a:t>
            </a:fld>
            <a:endParaRPr lang="en-US"/>
          </a:p>
        </p:txBody>
      </p:sp>
    </p:spTree>
    <p:extLst>
      <p:ext uri="{BB962C8B-B14F-4D97-AF65-F5344CB8AC3E}">
        <p14:creationId xmlns:p14="http://schemas.microsoft.com/office/powerpoint/2010/main" val="956861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AAA07-3D05-5C83-66CC-970BEEAAF253}"/>
              </a:ext>
            </a:extLst>
          </p:cNvPr>
          <p:cNvSpPr>
            <a:spLocks noGrp="1"/>
          </p:cNvSpPr>
          <p:nvPr>
            <p:ph type="title"/>
          </p:nvPr>
        </p:nvSpPr>
        <p:spPr>
          <a:xfrm>
            <a:off x="540123" y="439694"/>
            <a:ext cx="9144000" cy="1263649"/>
          </a:xfrm>
        </p:spPr>
        <p:txBody>
          <a:bodyPr/>
          <a:lstStyle/>
          <a:p>
            <a:r>
              <a:rPr lang="en-US" dirty="0"/>
              <a:t>Gift to Paul</a:t>
            </a:r>
          </a:p>
        </p:txBody>
      </p:sp>
      <p:sp>
        <p:nvSpPr>
          <p:cNvPr id="3" name="Content Placeholder 2">
            <a:extLst>
              <a:ext uri="{FF2B5EF4-FFF2-40B4-BE49-F238E27FC236}">
                <a16:creationId xmlns:a16="http://schemas.microsoft.com/office/drawing/2014/main" id="{510C570D-9772-0AA4-258A-0584CC95F129}"/>
              </a:ext>
            </a:extLst>
          </p:cNvPr>
          <p:cNvSpPr>
            <a:spLocks noGrp="1"/>
          </p:cNvSpPr>
          <p:nvPr>
            <p:ph idx="1"/>
          </p:nvPr>
        </p:nvSpPr>
        <p:spPr>
          <a:xfrm>
            <a:off x="540123" y="1360393"/>
            <a:ext cx="10668000" cy="5057913"/>
          </a:xfrm>
        </p:spPr>
        <p:txBody>
          <a:bodyPr>
            <a:normAutofit/>
          </a:bodyPr>
          <a:lstStyle/>
          <a:p>
            <a:pPr marL="0" indent="0">
              <a:buNone/>
            </a:pPr>
            <a:r>
              <a:rPr lang="en-US" sz="3600" b="1" dirty="0"/>
              <a:t>Romans 12:3 </a:t>
            </a:r>
            <a:r>
              <a:rPr lang="en-US" sz="3600" dirty="0"/>
              <a:t>“Grace </a:t>
            </a:r>
            <a:r>
              <a:rPr lang="en-US" sz="3600" b="1" dirty="0"/>
              <a:t>given (gifted)</a:t>
            </a:r>
            <a:r>
              <a:rPr lang="en-US" sz="3600" dirty="0"/>
              <a:t> to me”</a:t>
            </a:r>
          </a:p>
          <a:p>
            <a:pPr lvl="1"/>
            <a:r>
              <a:rPr lang="en-US" sz="3200" dirty="0"/>
              <a:t>Paul had a gift for a specific ministry.  </a:t>
            </a:r>
          </a:p>
          <a:p>
            <a:pPr lvl="2"/>
            <a:r>
              <a:rPr lang="en-US" sz="2800" dirty="0"/>
              <a:t>“Apostle to the Gentiles”</a:t>
            </a:r>
          </a:p>
          <a:p>
            <a:pPr lvl="2"/>
            <a:r>
              <a:rPr lang="en-US" sz="2800" dirty="0"/>
              <a:t>To be a missionary in Galatia, Philippi, Ephesus, Colossi, Corinth and Rome</a:t>
            </a:r>
          </a:p>
          <a:p>
            <a:pPr lvl="1"/>
            <a:r>
              <a:rPr lang="en-US" sz="3200" dirty="0"/>
              <a:t>The divine imperative cost him much</a:t>
            </a:r>
          </a:p>
          <a:p>
            <a:pPr lvl="3"/>
            <a:r>
              <a:rPr lang="en-US" sz="2600" dirty="0"/>
              <a:t>I have fought the good fight, I have finished my race</a:t>
            </a:r>
          </a:p>
          <a:p>
            <a:pPr lvl="3"/>
            <a:r>
              <a:rPr lang="en-US" sz="2600" dirty="0"/>
              <a:t>His living sacrifice changed the church.</a:t>
            </a:r>
          </a:p>
          <a:p>
            <a:pPr lvl="1"/>
            <a:endParaRPr lang="en-US" sz="3200" dirty="0"/>
          </a:p>
        </p:txBody>
      </p:sp>
      <p:sp>
        <p:nvSpPr>
          <p:cNvPr id="4" name="Slide Number Placeholder 3">
            <a:extLst>
              <a:ext uri="{FF2B5EF4-FFF2-40B4-BE49-F238E27FC236}">
                <a16:creationId xmlns:a16="http://schemas.microsoft.com/office/drawing/2014/main" id="{A1A2BB7E-7F11-1DF1-8140-65EDCC79F678}"/>
              </a:ext>
            </a:extLst>
          </p:cNvPr>
          <p:cNvSpPr>
            <a:spLocks noGrp="1"/>
          </p:cNvSpPr>
          <p:nvPr>
            <p:ph type="sldNum" sz="quarter" idx="12"/>
          </p:nvPr>
        </p:nvSpPr>
        <p:spPr/>
        <p:txBody>
          <a:bodyPr/>
          <a:lstStyle/>
          <a:p>
            <a:fld id="{D643A852-0206-46AC-B0EB-645612933129}" type="slidenum">
              <a:rPr lang="en-US" smtClean="0"/>
              <a:t>6</a:t>
            </a:fld>
            <a:endParaRPr lang="en-US"/>
          </a:p>
        </p:txBody>
      </p:sp>
    </p:spTree>
    <p:extLst>
      <p:ext uri="{BB962C8B-B14F-4D97-AF65-F5344CB8AC3E}">
        <p14:creationId xmlns:p14="http://schemas.microsoft.com/office/powerpoint/2010/main" val="3398583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AAA07-3D05-5C83-66CC-970BEEAAF253}"/>
              </a:ext>
            </a:extLst>
          </p:cNvPr>
          <p:cNvSpPr>
            <a:spLocks noGrp="1"/>
          </p:cNvSpPr>
          <p:nvPr>
            <p:ph type="title"/>
          </p:nvPr>
        </p:nvSpPr>
        <p:spPr>
          <a:xfrm>
            <a:off x="540123" y="439694"/>
            <a:ext cx="9144000" cy="1263649"/>
          </a:xfrm>
        </p:spPr>
        <p:txBody>
          <a:bodyPr/>
          <a:lstStyle/>
          <a:p>
            <a:r>
              <a:rPr lang="en-US" dirty="0"/>
              <a:t>Gift of Prophecy</a:t>
            </a:r>
          </a:p>
        </p:txBody>
      </p:sp>
      <p:sp>
        <p:nvSpPr>
          <p:cNvPr id="4" name="Slide Number Placeholder 3">
            <a:extLst>
              <a:ext uri="{FF2B5EF4-FFF2-40B4-BE49-F238E27FC236}">
                <a16:creationId xmlns:a16="http://schemas.microsoft.com/office/drawing/2014/main" id="{A1A2BB7E-7F11-1DF1-8140-65EDCC79F678}"/>
              </a:ext>
            </a:extLst>
          </p:cNvPr>
          <p:cNvSpPr>
            <a:spLocks noGrp="1"/>
          </p:cNvSpPr>
          <p:nvPr>
            <p:ph type="sldNum" sz="quarter" idx="12"/>
          </p:nvPr>
        </p:nvSpPr>
        <p:spPr/>
        <p:txBody>
          <a:bodyPr/>
          <a:lstStyle/>
          <a:p>
            <a:fld id="{D643A852-0206-46AC-B0EB-645612933129}" type="slidenum">
              <a:rPr lang="en-US" smtClean="0"/>
              <a:t>7</a:t>
            </a:fld>
            <a:endParaRPr lang="en-US"/>
          </a:p>
        </p:txBody>
      </p:sp>
      <p:sp>
        <p:nvSpPr>
          <p:cNvPr id="5" name="Content Placeholder 2">
            <a:extLst>
              <a:ext uri="{FF2B5EF4-FFF2-40B4-BE49-F238E27FC236}">
                <a16:creationId xmlns:a16="http://schemas.microsoft.com/office/drawing/2014/main" id="{0D58D003-C0F3-636F-2B2F-707E7544E8E5}"/>
              </a:ext>
            </a:extLst>
          </p:cNvPr>
          <p:cNvSpPr>
            <a:spLocks noGrp="1"/>
          </p:cNvSpPr>
          <p:nvPr>
            <p:ph idx="1"/>
          </p:nvPr>
        </p:nvSpPr>
        <p:spPr>
          <a:xfrm>
            <a:off x="540123" y="1324535"/>
            <a:ext cx="10668000" cy="5356506"/>
          </a:xfrm>
        </p:spPr>
        <p:txBody>
          <a:bodyPr>
            <a:normAutofit/>
          </a:bodyPr>
          <a:lstStyle/>
          <a:p>
            <a:pPr marL="0" indent="0">
              <a:buNone/>
            </a:pPr>
            <a:r>
              <a:rPr lang="en-US" dirty="0"/>
              <a:t>Romans 12:6b </a:t>
            </a:r>
            <a:r>
              <a:rPr lang="en-US" sz="2800" i="1" dirty="0">
                <a:effectLst/>
                <a:latin typeface="Bodoni MT Condensed" panose="02070606080606020203" pitchFamily="18" charset="0"/>
              </a:rPr>
              <a:t>each of us is to exercise them accordingly:</a:t>
            </a:r>
            <a:r>
              <a:rPr lang="en-US" sz="2800" dirty="0">
                <a:effectLst/>
                <a:latin typeface="Bodoni MT Condensed" panose="02070606080606020203" pitchFamily="18" charset="0"/>
              </a:rPr>
              <a:t> if prophecy, </a:t>
            </a:r>
            <a:r>
              <a:rPr lang="en-US" sz="2800" baseline="30000" dirty="0">
                <a:effectLst/>
                <a:latin typeface="Bodoni MT Condensed" panose="02070606080606020203" pitchFamily="18" charset="0"/>
                <a:hlinkClick r:id="rId3"/>
              </a:rPr>
              <a:t>1</a:t>
            </a:r>
            <a:r>
              <a:rPr lang="en-US" sz="2800" dirty="0">
                <a:effectLst/>
                <a:latin typeface="Bodoni MT Condensed" panose="02070606080606020203" pitchFamily="18" charset="0"/>
              </a:rPr>
              <a:t>according to the proportion of his faith</a:t>
            </a:r>
            <a:endParaRPr lang="en-US" dirty="0"/>
          </a:p>
          <a:p>
            <a:pPr lvl="2"/>
            <a:r>
              <a:rPr lang="en-US" dirty="0"/>
              <a:t>Foretelling, revelation of the future, </a:t>
            </a:r>
          </a:p>
          <a:p>
            <a:pPr lvl="2"/>
            <a:r>
              <a:rPr lang="en-US" dirty="0"/>
              <a:t>Forthtelling, revelation of the Gospel to the church</a:t>
            </a:r>
          </a:p>
          <a:p>
            <a:pPr lvl="2"/>
            <a:r>
              <a:rPr lang="en-US" dirty="0" err="1"/>
              <a:t>Truthtelling</a:t>
            </a:r>
            <a:r>
              <a:rPr lang="en-US" dirty="0"/>
              <a:t>, revelation of truths that are often misunderstood</a:t>
            </a:r>
          </a:p>
          <a:p>
            <a:pPr lvl="1"/>
            <a:r>
              <a:rPr lang="en-US" dirty="0"/>
              <a:t>Place in the church</a:t>
            </a:r>
          </a:p>
          <a:p>
            <a:pPr lvl="2"/>
            <a:r>
              <a:rPr lang="en-US" dirty="0"/>
              <a:t>To give to the church understanding and lifelong encouragement</a:t>
            </a:r>
          </a:p>
          <a:p>
            <a:pPr lvl="2"/>
            <a:r>
              <a:rPr lang="en-US" dirty="0"/>
              <a:t>To give to the church concepts that will increase faith</a:t>
            </a:r>
          </a:p>
          <a:p>
            <a:pPr lvl="2"/>
            <a:r>
              <a:rPr lang="en-US" dirty="0"/>
              <a:t>To give to the church ideas that will increase faithfulness</a:t>
            </a:r>
          </a:p>
          <a:p>
            <a:pPr lvl="1"/>
            <a:r>
              <a:rPr lang="en-US" dirty="0"/>
              <a:t>Qualifications</a:t>
            </a:r>
          </a:p>
          <a:p>
            <a:pPr lvl="2"/>
            <a:r>
              <a:rPr lang="en-US" dirty="0"/>
              <a:t>To the measure of faith given</a:t>
            </a:r>
          </a:p>
          <a:p>
            <a:pPr lvl="2"/>
            <a:r>
              <a:rPr lang="en-US" dirty="0"/>
              <a:t>Without pride, this gift susceptible to pride</a:t>
            </a:r>
          </a:p>
          <a:p>
            <a:endParaRPr lang="en-US" dirty="0"/>
          </a:p>
        </p:txBody>
      </p:sp>
    </p:spTree>
    <p:extLst>
      <p:ext uri="{BB962C8B-B14F-4D97-AF65-F5344CB8AC3E}">
        <p14:creationId xmlns:p14="http://schemas.microsoft.com/office/powerpoint/2010/main" val="479850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639AC-E77E-CE7E-662B-4BAA9D394901}"/>
              </a:ext>
            </a:extLst>
          </p:cNvPr>
          <p:cNvSpPr>
            <a:spLocks noGrp="1"/>
          </p:cNvSpPr>
          <p:nvPr>
            <p:ph type="title"/>
          </p:nvPr>
        </p:nvSpPr>
        <p:spPr>
          <a:xfrm>
            <a:off x="762000" y="531769"/>
            <a:ext cx="9144000" cy="1263649"/>
          </a:xfrm>
        </p:spPr>
        <p:txBody>
          <a:bodyPr/>
          <a:lstStyle/>
          <a:p>
            <a:r>
              <a:rPr lang="en-US" dirty="0"/>
              <a:t>Gift of Service</a:t>
            </a:r>
          </a:p>
        </p:txBody>
      </p:sp>
      <p:sp>
        <p:nvSpPr>
          <p:cNvPr id="3" name="Content Placeholder 2">
            <a:extLst>
              <a:ext uri="{FF2B5EF4-FFF2-40B4-BE49-F238E27FC236}">
                <a16:creationId xmlns:a16="http://schemas.microsoft.com/office/drawing/2014/main" id="{58309FEC-146B-A78C-F37B-181ED25CD889}"/>
              </a:ext>
            </a:extLst>
          </p:cNvPr>
          <p:cNvSpPr>
            <a:spLocks noGrp="1"/>
          </p:cNvSpPr>
          <p:nvPr>
            <p:ph idx="1"/>
          </p:nvPr>
        </p:nvSpPr>
        <p:spPr>
          <a:xfrm>
            <a:off x="762000" y="1615887"/>
            <a:ext cx="10668000" cy="3048001"/>
          </a:xfrm>
        </p:spPr>
        <p:txBody>
          <a:bodyPr>
            <a:normAutofit lnSpcReduction="10000"/>
          </a:bodyPr>
          <a:lstStyle/>
          <a:p>
            <a:pPr marL="0" indent="0">
              <a:buNone/>
            </a:pPr>
            <a:r>
              <a:rPr lang="en-US" dirty="0"/>
              <a:t>Romans 12:7a </a:t>
            </a:r>
            <a:r>
              <a:rPr lang="en-US" sz="2800" dirty="0">
                <a:effectLst/>
                <a:latin typeface="Bodoni MT Condensed" panose="02070606080606020203" pitchFamily="18" charset="0"/>
              </a:rPr>
              <a:t>if service, in his serving; </a:t>
            </a:r>
            <a:endParaRPr lang="en-US" dirty="0"/>
          </a:p>
          <a:p>
            <a:pPr lvl="1"/>
            <a:r>
              <a:rPr lang="en-US" dirty="0"/>
              <a:t>What it is: </a:t>
            </a:r>
          </a:p>
          <a:p>
            <a:pPr lvl="2"/>
            <a:r>
              <a:rPr lang="en-US" dirty="0"/>
              <a:t>The act of showing love and compassion</a:t>
            </a:r>
          </a:p>
          <a:p>
            <a:pPr lvl="2"/>
            <a:r>
              <a:rPr lang="en-US" dirty="0"/>
              <a:t>Without a sense of accomplishment</a:t>
            </a:r>
          </a:p>
          <a:p>
            <a:pPr lvl="2"/>
            <a:r>
              <a:rPr lang="en-US" dirty="0"/>
              <a:t>To the needy in the church first</a:t>
            </a:r>
          </a:p>
          <a:p>
            <a:pPr lvl="2"/>
            <a:r>
              <a:rPr lang="en-US" dirty="0"/>
              <a:t>It is very specific.  The need must be known, it is not a general “I love everybody”</a:t>
            </a:r>
          </a:p>
          <a:p>
            <a:pPr lvl="1"/>
            <a:r>
              <a:rPr lang="en-US" dirty="0"/>
              <a:t>Context: The reward for serving is the service itself. </a:t>
            </a:r>
          </a:p>
          <a:p>
            <a:pPr lvl="2"/>
            <a:r>
              <a:rPr lang="en-US" dirty="0"/>
              <a:t>There is no incentive other than being a servant to others.</a:t>
            </a:r>
          </a:p>
          <a:p>
            <a:pPr lvl="2"/>
            <a:r>
              <a:rPr lang="en-US" dirty="0"/>
              <a:t>There is no place for pride in your efforts.</a:t>
            </a:r>
          </a:p>
        </p:txBody>
      </p:sp>
      <p:sp>
        <p:nvSpPr>
          <p:cNvPr id="4" name="Slide Number Placeholder 3">
            <a:extLst>
              <a:ext uri="{FF2B5EF4-FFF2-40B4-BE49-F238E27FC236}">
                <a16:creationId xmlns:a16="http://schemas.microsoft.com/office/drawing/2014/main" id="{BFED8B25-D760-70B2-18CE-8F4B9C31E294}"/>
              </a:ext>
            </a:extLst>
          </p:cNvPr>
          <p:cNvSpPr>
            <a:spLocks noGrp="1"/>
          </p:cNvSpPr>
          <p:nvPr>
            <p:ph type="sldNum" sz="quarter" idx="12"/>
          </p:nvPr>
        </p:nvSpPr>
        <p:spPr/>
        <p:txBody>
          <a:bodyPr/>
          <a:lstStyle/>
          <a:p>
            <a:fld id="{D643A852-0206-46AC-B0EB-645612933129}" type="slidenum">
              <a:rPr lang="en-US" smtClean="0"/>
              <a:t>8</a:t>
            </a:fld>
            <a:endParaRPr lang="en-US"/>
          </a:p>
        </p:txBody>
      </p:sp>
    </p:spTree>
    <p:extLst>
      <p:ext uri="{BB962C8B-B14F-4D97-AF65-F5344CB8AC3E}">
        <p14:creationId xmlns:p14="http://schemas.microsoft.com/office/powerpoint/2010/main" val="3859595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639AC-E77E-CE7E-662B-4BAA9D394901}"/>
              </a:ext>
            </a:extLst>
          </p:cNvPr>
          <p:cNvSpPr>
            <a:spLocks noGrp="1"/>
          </p:cNvSpPr>
          <p:nvPr>
            <p:ph type="title"/>
          </p:nvPr>
        </p:nvSpPr>
        <p:spPr>
          <a:xfrm>
            <a:off x="762000" y="531769"/>
            <a:ext cx="9144000" cy="1263649"/>
          </a:xfrm>
        </p:spPr>
        <p:txBody>
          <a:bodyPr/>
          <a:lstStyle/>
          <a:p>
            <a:r>
              <a:rPr lang="en-US" dirty="0"/>
              <a:t>Gift of Teaching</a:t>
            </a:r>
          </a:p>
        </p:txBody>
      </p:sp>
      <p:sp>
        <p:nvSpPr>
          <p:cNvPr id="3" name="Content Placeholder 2">
            <a:extLst>
              <a:ext uri="{FF2B5EF4-FFF2-40B4-BE49-F238E27FC236}">
                <a16:creationId xmlns:a16="http://schemas.microsoft.com/office/drawing/2014/main" id="{58309FEC-146B-A78C-F37B-181ED25CD889}"/>
              </a:ext>
            </a:extLst>
          </p:cNvPr>
          <p:cNvSpPr>
            <a:spLocks noGrp="1"/>
          </p:cNvSpPr>
          <p:nvPr>
            <p:ph idx="1"/>
          </p:nvPr>
        </p:nvSpPr>
        <p:spPr>
          <a:xfrm>
            <a:off x="762000" y="1615887"/>
            <a:ext cx="10668000" cy="3048001"/>
          </a:xfrm>
        </p:spPr>
        <p:txBody>
          <a:bodyPr>
            <a:normAutofit lnSpcReduction="10000"/>
          </a:bodyPr>
          <a:lstStyle/>
          <a:p>
            <a:pPr marL="0" indent="0">
              <a:buNone/>
            </a:pPr>
            <a:r>
              <a:rPr lang="en-US" dirty="0"/>
              <a:t>Romans 12:7b </a:t>
            </a:r>
            <a:r>
              <a:rPr lang="en-US" sz="2800" dirty="0">
                <a:effectLst/>
                <a:latin typeface="Bodoni MT Condensed" panose="02070606080606020203" pitchFamily="18" charset="0"/>
              </a:rPr>
              <a:t>he who teaches, in his teaching</a:t>
            </a:r>
            <a:endParaRPr lang="en-US" dirty="0"/>
          </a:p>
          <a:p>
            <a:pPr lvl="1"/>
            <a:r>
              <a:rPr lang="en-US" dirty="0"/>
              <a:t>What it is: The next step after the renewal of the mind</a:t>
            </a:r>
          </a:p>
          <a:p>
            <a:pPr lvl="2"/>
            <a:r>
              <a:rPr lang="en-US" dirty="0"/>
              <a:t>It is to those who what to grow</a:t>
            </a:r>
          </a:p>
          <a:p>
            <a:pPr lvl="2"/>
            <a:r>
              <a:rPr lang="en-US" dirty="0"/>
              <a:t>Primary vehicle for discipleship.</a:t>
            </a:r>
          </a:p>
          <a:p>
            <a:pPr lvl="2"/>
            <a:r>
              <a:rPr lang="en-US" dirty="0"/>
              <a:t>It is the explanation of complex ideas for understanding. </a:t>
            </a:r>
          </a:p>
          <a:p>
            <a:pPr lvl="2"/>
            <a:r>
              <a:rPr lang="en-US" dirty="0"/>
              <a:t>Shallow Christians will die without sound teaching.</a:t>
            </a:r>
          </a:p>
          <a:p>
            <a:pPr lvl="1"/>
            <a:r>
              <a:rPr lang="en-US" dirty="0"/>
              <a:t>Context: The reward for teaching is those who are taught are changed. </a:t>
            </a:r>
          </a:p>
          <a:p>
            <a:pPr lvl="2"/>
            <a:r>
              <a:rPr lang="en-US" dirty="0"/>
              <a:t>There is no incentive other than being a change maker.</a:t>
            </a:r>
          </a:p>
          <a:p>
            <a:pPr lvl="2"/>
            <a:r>
              <a:rPr lang="en-US" dirty="0"/>
              <a:t>There is no place for pride in your efforts.</a:t>
            </a:r>
          </a:p>
        </p:txBody>
      </p:sp>
      <p:sp>
        <p:nvSpPr>
          <p:cNvPr id="4" name="Slide Number Placeholder 3">
            <a:extLst>
              <a:ext uri="{FF2B5EF4-FFF2-40B4-BE49-F238E27FC236}">
                <a16:creationId xmlns:a16="http://schemas.microsoft.com/office/drawing/2014/main" id="{BFED8B25-D760-70B2-18CE-8F4B9C31E294}"/>
              </a:ext>
            </a:extLst>
          </p:cNvPr>
          <p:cNvSpPr>
            <a:spLocks noGrp="1"/>
          </p:cNvSpPr>
          <p:nvPr>
            <p:ph type="sldNum" sz="quarter" idx="12"/>
          </p:nvPr>
        </p:nvSpPr>
        <p:spPr/>
        <p:txBody>
          <a:bodyPr/>
          <a:lstStyle/>
          <a:p>
            <a:fld id="{D643A852-0206-46AC-B0EB-645612933129}" type="slidenum">
              <a:rPr lang="en-US" smtClean="0"/>
              <a:t>9</a:t>
            </a:fld>
            <a:endParaRPr lang="en-US"/>
          </a:p>
        </p:txBody>
      </p:sp>
    </p:spTree>
    <p:extLst>
      <p:ext uri="{BB962C8B-B14F-4D97-AF65-F5344CB8AC3E}">
        <p14:creationId xmlns:p14="http://schemas.microsoft.com/office/powerpoint/2010/main" val="531290536"/>
      </p:ext>
    </p:extLst>
  </p:cSld>
  <p:clrMapOvr>
    <a:masterClrMapping/>
  </p:clrMapOvr>
</p:sld>
</file>

<file path=ppt/theme/theme1.xml><?xml version="1.0" encoding="utf-8"?>
<a:theme xmlns:a="http://schemas.openxmlformats.org/drawingml/2006/main" name="TornVTI">
  <a:themeElements>
    <a:clrScheme name="Custom 1">
      <a:dk1>
        <a:sysClr val="windowText" lastClr="000000"/>
      </a:dk1>
      <a:lt1>
        <a:sysClr val="window" lastClr="FFFFFF"/>
      </a:lt1>
      <a:dk2>
        <a:srgbClr val="131523"/>
      </a:dk2>
      <a:lt2>
        <a:srgbClr val="E7E6E6"/>
      </a:lt2>
      <a:accent1>
        <a:srgbClr val="3FB96C"/>
      </a:accent1>
      <a:accent2>
        <a:srgbClr val="699EFA"/>
      </a:accent2>
      <a:accent3>
        <a:srgbClr val="8039C1"/>
      </a:accent3>
      <a:accent4>
        <a:srgbClr val="D1971A"/>
      </a:accent4>
      <a:accent5>
        <a:srgbClr val="E62B59"/>
      </a:accent5>
      <a:accent6>
        <a:srgbClr val="9CA2AB"/>
      </a:accent6>
      <a:hlink>
        <a:srgbClr val="FFFFFF"/>
      </a:hlink>
      <a:folHlink>
        <a:srgbClr val="57618E"/>
      </a:folHlink>
    </a:clrScheme>
    <a:fontScheme name="Torn">
      <a:majorFont>
        <a:latin typeface="Impact"/>
        <a:ea typeface=""/>
        <a:cs typeface=""/>
      </a:majorFont>
      <a:minorFont>
        <a:latin typeface="Arial Nova C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ornVTI" id="{D93270A2-BAD7-4DCC-9D1D-3427EACCFA88}" vid="{1B17486C-9B79-43FC-98F9-5BF7AA5600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3" Type="http://schemas.microsoft.com/office/2011/relationships/webextension" Target="webextension3.xml"/><Relationship Id="rId2" Type="http://schemas.microsoft.com/office/2011/relationships/webextension" Target="webextension2.xml"/><Relationship Id="rId1" Type="http://schemas.microsoft.com/office/2011/relationships/webextension" Target="webextension1.xml"/><Relationship Id="rId4" Type="http://schemas.microsoft.com/office/2011/relationships/webextension" Target="webextension4.xml"/></Relationships>
</file>

<file path=ppt/webextensions/taskpanes.xml><?xml version="1.0" encoding="utf-8"?>
<wetp:taskpanes xmlns:wetp="http://schemas.microsoft.com/office/webextensions/taskpanes/2010/11">
  <wetp:taskpane dockstate="right" visibility="0" width="525" row="1">
    <wetp:webextensionref xmlns:r="http://schemas.openxmlformats.org/officeDocument/2006/relationships" r:id="rId1"/>
  </wetp:taskpane>
  <wetp:taskpane dockstate="right" visibility="0" width="525" row="2">
    <wetp:webextensionref xmlns:r="http://schemas.openxmlformats.org/officeDocument/2006/relationships" r:id="rId2"/>
  </wetp:taskpane>
  <wetp:taskpane dockstate="right" visibility="0" width="525" row="0">
    <wetp:webextensionref xmlns:r="http://schemas.openxmlformats.org/officeDocument/2006/relationships" r:id="rId3"/>
  </wetp:taskpane>
  <wetp:taskpane dockstate="right" visibility="0" width="525" row="0">
    <wetp:webextensionref xmlns:r="http://schemas.openxmlformats.org/officeDocument/2006/relationships" r:id="rId4"/>
  </wetp:taskpane>
</wetp:taskpanes>
</file>

<file path=ppt/webextensions/webextension1.xml><?xml version="1.0" encoding="utf-8"?>
<we:webextension xmlns:we="http://schemas.microsoft.com/office/webextensions/webextension/2010/11" id="{CB5B843D-C3D6-4449-AE13-D7BCA72405D3}">
  <we:reference id="wa104038830" version="1.0.0.3" store="en-US" storeType="OMEX"/>
  <we:alternateReferences>
    <we:reference id="WA104038830" version="1.0.0.3" store="WA104038830"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A145D71B-69BC-469B-BF1C-06FE255AFCDD}">
  <we:reference id="wa104380907" version="3.1.0.0" store="en-US" storeType="OMEX"/>
  <we:alternateReferences>
    <we:reference id="WA104380907" version="3.1.0.0" store="WA104380907" storeType="OMEX"/>
  </we:alternateReferences>
  <we:properties/>
  <we:bindings/>
  <we:snapshot xmlns:r="http://schemas.openxmlformats.org/officeDocument/2006/relationships"/>
</we:webextension>
</file>

<file path=ppt/webextensions/webextension3.xml><?xml version="1.0" encoding="utf-8"?>
<we:webextension xmlns:we="http://schemas.microsoft.com/office/webextensions/webextension/2010/11" id="{777B4BE5-6E50-44E7-9B67-6129C0375910}">
  <we:reference id="wa104178141" version="4.3.3.0" store="en-US" storeType="OMEX"/>
  <we:alternateReferences>
    <we:reference id="WA104178141" version="4.3.3.0" store="WA104178141" storeType="OMEX"/>
  </we:alternateReferences>
  <we:properties/>
  <we:bindings/>
  <we:snapshot xmlns:r="http://schemas.openxmlformats.org/officeDocument/2006/relationships"/>
</we:webextension>
</file>

<file path=ppt/webextensions/webextension4.xml><?xml version="1.0" encoding="utf-8"?>
<we:webextension xmlns:we="http://schemas.microsoft.com/office/webextensions/webextension/2010/11" id="{75A4027D-87B7-4895-95FF-0901957DD2ED}">
  <we:reference id="wa104380916" version="2.0.0.3" store="en-US" storeType="OMEX"/>
  <we:alternateReferences>
    <we:reference id="WA104380916" version="2.0.0.3" store="WA104380916"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5871</TotalTime>
  <Words>3044</Words>
  <Application>Microsoft Office PowerPoint</Application>
  <PresentationFormat>Widescreen</PresentationFormat>
  <Paragraphs>194</Paragraphs>
  <Slides>15</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Arial Nova Cond</vt:lpstr>
      <vt:lpstr>Bodoni MT Condensed</vt:lpstr>
      <vt:lpstr>Calibri</vt:lpstr>
      <vt:lpstr>Impact</vt:lpstr>
      <vt:lpstr>TornVTI</vt:lpstr>
      <vt:lpstr>Pride or Grace</vt:lpstr>
      <vt:lpstr>As we look at texts from the Paul, we must be sure we understand Paul’s meaning and not our own.</vt:lpstr>
      <vt:lpstr>Romans 12:3-8 NASB</vt:lpstr>
      <vt:lpstr>Definitions of words use in our text: Romans 12:3-8</vt:lpstr>
      <vt:lpstr>Gifts</vt:lpstr>
      <vt:lpstr>Gift to Paul</vt:lpstr>
      <vt:lpstr>Gift of Prophecy</vt:lpstr>
      <vt:lpstr>Gift of Service</vt:lpstr>
      <vt:lpstr>Gift of Teaching</vt:lpstr>
      <vt:lpstr>Gift of Exortation</vt:lpstr>
      <vt:lpstr>Gift of Giving</vt:lpstr>
      <vt:lpstr>Gift of Leadership</vt:lpstr>
      <vt:lpstr>Gift of Mercy</vt:lpstr>
      <vt:lpstr>Grace and gifts come with the possibility of Pride</vt:lpstr>
      <vt:lpstr>Measure of faith - Gifts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Larry Monson SR.</dc:creator>
  <cp:lastModifiedBy>Larry Monson SR.</cp:lastModifiedBy>
  <cp:revision>90</cp:revision>
  <cp:lastPrinted>2024-01-01T16:29:40Z</cp:lastPrinted>
  <dcterms:created xsi:type="dcterms:W3CDTF">2023-01-30T22:07:21Z</dcterms:created>
  <dcterms:modified xsi:type="dcterms:W3CDTF">2024-01-09T18:53:07Z</dcterms:modified>
</cp:coreProperties>
</file>