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19"/>
  </p:notesMasterIdLst>
  <p:handoutMasterIdLst>
    <p:handoutMasterId r:id="rId20"/>
  </p:handoutMasterIdLst>
  <p:sldIdLst>
    <p:sldId id="256" r:id="rId2"/>
    <p:sldId id="257" r:id="rId3"/>
    <p:sldId id="259" r:id="rId4"/>
    <p:sldId id="260" r:id="rId5"/>
    <p:sldId id="261" r:id="rId6"/>
    <p:sldId id="263" r:id="rId7"/>
    <p:sldId id="264" r:id="rId8"/>
    <p:sldId id="265" r:id="rId9"/>
    <p:sldId id="267" r:id="rId10"/>
    <p:sldId id="268" r:id="rId11"/>
    <p:sldId id="269" r:id="rId12"/>
    <p:sldId id="266" r:id="rId13"/>
    <p:sldId id="272" r:id="rId14"/>
    <p:sldId id="270" r:id="rId15"/>
    <p:sldId id="271" r:id="rId16"/>
    <p:sldId id="274" r:id="rId17"/>
    <p:sldId id="273" r:id="rId18"/>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73" autoAdjust="0"/>
    <p:restoredTop sz="66912" autoAdjust="0"/>
  </p:normalViewPr>
  <p:slideViewPr>
    <p:cSldViewPr snapToGrid="0" showGuides="1">
      <p:cViewPr varScale="1">
        <p:scale>
          <a:sx n="62" d="100"/>
          <a:sy n="62" d="100"/>
        </p:scale>
        <p:origin x="1224" y="52"/>
      </p:cViewPr>
      <p:guideLst>
        <p:guide orient="horz" pos="2160"/>
        <p:guide pos="3840"/>
      </p:guideLst>
    </p:cSldViewPr>
  </p:slideViewPr>
  <p:outlineViewPr>
    <p:cViewPr>
      <p:scale>
        <a:sx n="33" d="100"/>
        <a:sy n="33" d="100"/>
      </p:scale>
      <p:origin x="0" y="-72"/>
    </p:cViewPr>
  </p:outlineViewPr>
  <p:notesTextViewPr>
    <p:cViewPr>
      <p:scale>
        <a:sx n="3" d="2"/>
        <a:sy n="3" d="2"/>
      </p:scale>
      <p:origin x="0" y="0"/>
    </p:cViewPr>
  </p:notesTextViewPr>
  <p:notesViewPr>
    <p:cSldViewPr snapToGrid="0" showGuides="1">
      <p:cViewPr varScale="1">
        <p:scale>
          <a:sx n="71" d="100"/>
          <a:sy n="71" d="100"/>
        </p:scale>
        <p:origin x="3468" y="3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8FD419-3C42-C153-652C-681648283801}"/>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1B8D51-EB63-5FF0-C682-E5F5C228E00F}"/>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473B4F9B-07F7-4396-A634-B8613429E0B9}" type="datetimeFigureOut">
              <a:rPr lang="en-US" smtClean="0"/>
              <a:t>1/1/2024</a:t>
            </a:fld>
            <a:endParaRPr lang="en-US"/>
          </a:p>
        </p:txBody>
      </p:sp>
      <p:sp>
        <p:nvSpPr>
          <p:cNvPr id="4" name="Footer Placeholder 3">
            <a:extLst>
              <a:ext uri="{FF2B5EF4-FFF2-40B4-BE49-F238E27FC236}">
                <a16:creationId xmlns:a16="http://schemas.microsoft.com/office/drawing/2014/main" id="{6F079D01-34C8-0D2E-DF0A-255CA2FBD9AD}"/>
              </a:ext>
            </a:extLst>
          </p:cNvPr>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7CFC34-015B-766F-D879-B9B8E102D686}"/>
              </a:ext>
            </a:extLst>
          </p:cNvPr>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43627AC4-CE82-470C-8664-363AF4E2A6D3}" type="slidenum">
              <a:rPr lang="en-US" smtClean="0"/>
              <a:t>‹#›</a:t>
            </a:fld>
            <a:endParaRPr lang="en-US"/>
          </a:p>
        </p:txBody>
      </p:sp>
    </p:spTree>
    <p:extLst>
      <p:ext uri="{BB962C8B-B14F-4D97-AF65-F5344CB8AC3E}">
        <p14:creationId xmlns:p14="http://schemas.microsoft.com/office/powerpoint/2010/main" val="39943191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5BBDDB9-905C-49E1-998E-D9C5C844BD8B}" type="datetimeFigureOut">
              <a:rPr lang="en-US" smtClean="0"/>
              <a:t>1/1/2024</a:t>
            </a:fld>
            <a:endParaRPr lang="en-US"/>
          </a:p>
        </p:txBody>
      </p:sp>
      <p:sp>
        <p:nvSpPr>
          <p:cNvPr id="4" name="Slide Image Placeholder 3"/>
          <p:cNvSpPr>
            <a:spLocks noGrp="1" noRot="1" noChangeAspect="1"/>
          </p:cNvSpPr>
          <p:nvPr>
            <p:ph type="sldImg" idx="2"/>
          </p:nvPr>
        </p:nvSpPr>
        <p:spPr>
          <a:xfrm>
            <a:off x="685799" y="543485"/>
            <a:ext cx="3114862" cy="175255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799" y="2373089"/>
            <a:ext cx="5679141" cy="645687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A8E3FB43-7EBD-41A9-AFC8-A6B09A6CFFA7}" type="slidenum">
              <a:rPr lang="en-US" smtClean="0"/>
              <a:t>‹#›</a:t>
            </a:fld>
            <a:endParaRPr lang="en-US"/>
          </a:p>
        </p:txBody>
      </p:sp>
    </p:spTree>
    <p:extLst>
      <p:ext uri="{BB962C8B-B14F-4D97-AF65-F5344CB8AC3E}">
        <p14:creationId xmlns:p14="http://schemas.microsoft.com/office/powerpoint/2010/main" val="13353567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2682875" cy="1509713"/>
          </a:xfrm>
        </p:spPr>
      </p:sp>
      <p:sp>
        <p:nvSpPr>
          <p:cNvPr id="3" name="Notes Placeholder 2"/>
          <p:cNvSpPr>
            <a:spLocks noGrp="1"/>
          </p:cNvSpPr>
          <p:nvPr>
            <p:ph type="body" idx="1"/>
          </p:nvPr>
        </p:nvSpPr>
        <p:spPr>
          <a:xfrm>
            <a:off x="685800" y="2805953"/>
            <a:ext cx="5486400" cy="6024014"/>
          </a:xfrm>
        </p:spPr>
        <p:txBody>
          <a:bodyPr/>
          <a:lstStyle/>
          <a:p>
            <a:r>
              <a:rPr lang="en-US" b="0" dirty="0"/>
              <a:t>It has been said:</a:t>
            </a:r>
          </a:p>
          <a:p>
            <a:r>
              <a:rPr lang="en-US" b="0" dirty="0"/>
              <a:t>	If a man eating lion was loose in America</a:t>
            </a:r>
          </a:p>
          <a:p>
            <a:r>
              <a:rPr lang="en-US" b="0" dirty="0"/>
              <a:t>	This veracious being would slowly die of starvation.</a:t>
            </a:r>
          </a:p>
          <a:p>
            <a:r>
              <a:rPr lang="en-US" b="0" dirty="0"/>
              <a:t>	For the lack of men</a:t>
            </a:r>
          </a:p>
          <a:p>
            <a:r>
              <a:rPr lang="en-US" b="0" dirty="0"/>
              <a:t>	Men willing to stand up and be men</a:t>
            </a:r>
          </a:p>
          <a:p>
            <a:r>
              <a:rPr lang="en-US" b="0" dirty="0"/>
              <a:t>	Men willing to take their place in the world they live</a:t>
            </a:r>
          </a:p>
          <a:p>
            <a:r>
              <a:rPr lang="en-US" b="0" dirty="0"/>
              <a:t>	Men willing not to conform to the current culture</a:t>
            </a:r>
          </a:p>
          <a:p>
            <a:r>
              <a:rPr lang="en-US" b="0" dirty="0"/>
              <a:t>	Men willing to conform to this world</a:t>
            </a:r>
          </a:p>
          <a:p>
            <a:r>
              <a:rPr lang="en-US" b="0" dirty="0"/>
              <a:t>		to an image of unisexual blandness</a:t>
            </a:r>
          </a:p>
          <a:p>
            <a:r>
              <a:rPr lang="en-US" b="0" dirty="0"/>
              <a:t>		to an image of being politically correct as not to offend, </a:t>
            </a:r>
          </a:p>
          <a:p>
            <a:r>
              <a:rPr lang="en-US" b="0" dirty="0"/>
              <a:t>		So green minded that you feel bad using a fir 2x4 board to hold up a sagging wall</a:t>
            </a:r>
          </a:p>
          <a:p>
            <a:r>
              <a:rPr lang="en-US" b="0" dirty="0"/>
              <a:t>		Men who run to find their safe space </a:t>
            </a:r>
            <a:r>
              <a:rPr lang="en-US" b="0" dirty="0" err="1"/>
              <a:t>whe</a:t>
            </a:r>
            <a:r>
              <a:rPr lang="en-US" b="0" dirty="0"/>
              <a:t> confronted by any disagreement.</a:t>
            </a:r>
          </a:p>
          <a:p>
            <a:r>
              <a:rPr lang="en-US" b="0" dirty="0"/>
              <a:t>	Men who as so wish washy on any subject that they just blow away in any light breeze.</a:t>
            </a:r>
          </a:p>
          <a:p>
            <a:r>
              <a:rPr lang="en-US" b="0" dirty="0"/>
              <a:t>	Men who think just getting along, is better than being seen as rebel</a:t>
            </a:r>
          </a:p>
          <a:p>
            <a:r>
              <a:rPr lang="en-US" b="0" dirty="0"/>
              <a:t>	Men who wear the latest aftershave called Acquiescence</a:t>
            </a:r>
          </a:p>
          <a:p>
            <a:r>
              <a:rPr lang="en-US" b="0" dirty="0"/>
              <a:t>We need men who are compassionate in strength</a:t>
            </a:r>
          </a:p>
          <a:p>
            <a:r>
              <a:rPr lang="en-US" b="0" dirty="0"/>
              <a:t>We need men willing and able to love others with depth.</a:t>
            </a:r>
          </a:p>
          <a:p>
            <a:r>
              <a:rPr lang="en-US" b="0" dirty="0"/>
              <a:t>We need men who hug other men in efforts to share power of conviction   </a:t>
            </a:r>
          </a:p>
          <a:p>
            <a:endParaRPr lang="en-US" b="0" dirty="0"/>
          </a:p>
          <a:p>
            <a:r>
              <a:rPr lang="en-US" b="0" dirty="0"/>
              <a:t>I have met a number of real men.</a:t>
            </a:r>
          </a:p>
          <a:p>
            <a:r>
              <a:rPr lang="en-US" b="0" dirty="0"/>
              <a:t>	And it has nothing to do with age</a:t>
            </a:r>
          </a:p>
          <a:p>
            <a:r>
              <a:rPr lang="en-US" b="0" dirty="0"/>
              <a:t>	I have met and worked along side of 16 year old men</a:t>
            </a:r>
          </a:p>
          <a:p>
            <a:r>
              <a:rPr lang="en-US" b="0" dirty="0"/>
              <a:t>	I have men who have not shaved yet but were willing to stand out and step up.</a:t>
            </a:r>
          </a:p>
          <a:p>
            <a:r>
              <a:rPr lang="en-US" b="0" dirty="0"/>
              <a:t>I have also met men who are old and are not really men they are just boys.</a:t>
            </a:r>
          </a:p>
          <a:p>
            <a:endParaRPr lang="en-US" b="0" dirty="0"/>
          </a:p>
          <a:p>
            <a:r>
              <a:rPr lang="en-US" b="0" dirty="0"/>
              <a:t>We need a wake up call to become true men and know the will of God and do it no matter what may come.</a:t>
            </a:r>
          </a:p>
          <a:p>
            <a:r>
              <a:rPr lang="en-US" b="0" dirty="0"/>
              <a:t>We need men who are dependent upon God</a:t>
            </a:r>
          </a:p>
          <a:p>
            <a:r>
              <a:rPr lang="en-US" b="0" dirty="0"/>
              <a:t>We need men to are be what they are called to be.</a:t>
            </a:r>
          </a:p>
          <a:p>
            <a:r>
              <a:rPr lang="en-US" b="0" dirty="0"/>
              <a:t>We need men to be heads of household</a:t>
            </a:r>
          </a:p>
          <a:p>
            <a:r>
              <a:rPr lang="en-US" b="0" dirty="0"/>
              <a:t>We need men who are Jesus to their families.</a:t>
            </a:r>
          </a:p>
          <a:p>
            <a:r>
              <a:rPr lang="en-US" b="0" dirty="0"/>
              <a:t>We need men seeking to become the very image of God to the world.</a:t>
            </a:r>
          </a:p>
          <a:p>
            <a:endParaRPr lang="en-US" b="0" dirty="0"/>
          </a:p>
          <a:p>
            <a:r>
              <a:rPr lang="en-US" b="1" dirty="0"/>
              <a:t>Slide</a:t>
            </a:r>
            <a:fld id="{0829F868-AE47-43E2-8A83-A392217BCBF9}" type="slidenum">
              <a:rPr lang="en-US" b="1" smtClean="0"/>
              <a:t>1</a:t>
            </a:fld>
            <a:endParaRPr lang="en-US" b="1" dirty="0"/>
          </a:p>
          <a:p>
            <a:r>
              <a:rPr lang="en-US" b="0" dirty="0"/>
              <a:t>Men seem to have vacated their place</a:t>
            </a:r>
          </a:p>
          <a:p>
            <a:r>
              <a:rPr lang="en-US" b="0" dirty="0"/>
              <a:t>	We have become like the abominable snowman. Lots of foot prints but </a:t>
            </a:r>
            <a:r>
              <a:rPr lang="en-US" b="0" dirty="0" err="1"/>
              <a:t>nont</a:t>
            </a:r>
            <a:r>
              <a:rPr lang="en-US" b="0" dirty="0"/>
              <a:t> to be found.</a:t>
            </a:r>
          </a:p>
          <a:p>
            <a:r>
              <a:rPr lang="en-US" b="0" dirty="0"/>
              <a:t>Our world around us we have become a generation of boys and their toys.</a:t>
            </a:r>
          </a:p>
          <a:p>
            <a:r>
              <a:rPr lang="en-US" b="0" dirty="0"/>
              <a:t>	Raised to be men by their mothers.</a:t>
            </a:r>
          </a:p>
          <a:p>
            <a:r>
              <a:rPr lang="en-US" b="0" dirty="0"/>
              <a:t>	40% of all white households have no father in the home</a:t>
            </a:r>
          </a:p>
          <a:p>
            <a:r>
              <a:rPr lang="en-US" b="0" dirty="0"/>
              <a:t>	70% of all the black households are the same way</a:t>
            </a:r>
          </a:p>
          <a:p>
            <a:r>
              <a:rPr lang="en-US" b="0" dirty="0"/>
              <a:t>	And those who remain seem to be unable or unwilling to take their God given place of leadership.</a:t>
            </a:r>
          </a:p>
          <a:p>
            <a:r>
              <a:rPr lang="en-US" b="0" dirty="0"/>
              <a:t>	</a:t>
            </a:r>
            <a:endParaRPr lang="en-US" b="1" dirty="0"/>
          </a:p>
        </p:txBody>
      </p:sp>
      <p:sp>
        <p:nvSpPr>
          <p:cNvPr id="4" name="Slide Number Placeholder 3"/>
          <p:cNvSpPr>
            <a:spLocks noGrp="1"/>
          </p:cNvSpPr>
          <p:nvPr>
            <p:ph type="sldNum" sz="quarter" idx="5"/>
          </p:nvPr>
        </p:nvSpPr>
        <p:spPr/>
        <p:txBody>
          <a:bodyPr/>
          <a:lstStyle/>
          <a:p>
            <a:fld id="{A8E3FB43-7EBD-41A9-AFC8-A6B09A6CFFA7}" type="slidenum">
              <a:rPr lang="en-US" smtClean="0"/>
              <a:t>1</a:t>
            </a:fld>
            <a:endParaRPr lang="en-US"/>
          </a:p>
        </p:txBody>
      </p:sp>
    </p:spTree>
    <p:extLst>
      <p:ext uri="{BB962C8B-B14F-4D97-AF65-F5344CB8AC3E}">
        <p14:creationId xmlns:p14="http://schemas.microsoft.com/office/powerpoint/2010/main" val="208163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r>
              <a:rPr lang="en-US" dirty="0"/>
              <a:t>Living sacrifice.  It is not just saved, sanctified and then Petrified.</a:t>
            </a:r>
          </a:p>
          <a:p>
            <a:r>
              <a:rPr lang="en-US" dirty="0"/>
              <a:t>Holy Sacrifice.  It is not salvation.  You are forgiven, you are justified, you are set apart. You are proclaimed righteous.  You are holy..  Without holiness no man will see God.</a:t>
            </a:r>
          </a:p>
          <a:p>
            <a:r>
              <a:rPr lang="en-US" dirty="0"/>
              <a:t>	Without holiness there is no sacrifice</a:t>
            </a:r>
          </a:p>
          <a:p>
            <a:r>
              <a:rPr lang="en-US" dirty="0"/>
              <a:t>	All the singing, all the standing and sitting, all the mercies given mean nothing without this idea of holiness.</a:t>
            </a:r>
          </a:p>
          <a:p>
            <a:r>
              <a:rPr lang="en-US" dirty="0"/>
              <a:t>Holiness is the requirement for what we do.</a:t>
            </a:r>
          </a:p>
          <a:p>
            <a:r>
              <a:rPr lang="en-US" dirty="0"/>
              <a:t>A holy and living </a:t>
            </a:r>
            <a:r>
              <a:rPr lang="en-US" dirty="0" err="1"/>
              <a:t>sacrafice</a:t>
            </a:r>
            <a:r>
              <a:rPr lang="en-US" dirty="0"/>
              <a:t> is the only type which is acceptable.</a:t>
            </a:r>
          </a:p>
          <a:p>
            <a:r>
              <a:rPr lang="en-US" dirty="0"/>
              <a:t>	All else does not matter</a:t>
            </a:r>
          </a:p>
          <a:p>
            <a:r>
              <a:rPr lang="en-US" dirty="0"/>
              <a:t>	All the effort does not matter</a:t>
            </a:r>
          </a:p>
          <a:p>
            <a:r>
              <a:rPr lang="en-US" dirty="0"/>
              <a:t>	All the bible studies do not matter</a:t>
            </a:r>
          </a:p>
          <a:p>
            <a:r>
              <a:rPr lang="en-US" dirty="0"/>
              <a:t>	All the prayers around the table at dinner do not matter.</a:t>
            </a:r>
          </a:p>
          <a:p>
            <a:r>
              <a:rPr lang="en-US" dirty="0"/>
              <a:t>What we are and what we sacrifice is the measure of the acceptability.</a:t>
            </a:r>
          </a:p>
          <a:p>
            <a:endParaRPr lang="en-US" dirty="0"/>
          </a:p>
          <a:p>
            <a:r>
              <a:rPr lang="en-US" dirty="0"/>
              <a:t>Here Lord take it.</a:t>
            </a:r>
          </a:p>
          <a:p>
            <a:r>
              <a:rPr lang="en-US" dirty="0"/>
              <a:t>	It is no longer mine</a:t>
            </a:r>
          </a:p>
          <a:p>
            <a:r>
              <a:rPr lang="en-US" dirty="0"/>
              <a:t>	I no longer care what the world has to offer.</a:t>
            </a:r>
          </a:p>
          <a:p>
            <a:r>
              <a:rPr lang="en-US" dirty="0"/>
              <a:t>	If my deteriorates to the point of uselessness.  It really </a:t>
            </a:r>
            <a:r>
              <a:rPr lang="en-US" dirty="0" err="1"/>
              <a:t>doesen’t</a:t>
            </a:r>
            <a:r>
              <a:rPr lang="en-US" dirty="0"/>
              <a:t> matter it is yours.</a:t>
            </a:r>
          </a:p>
          <a:p>
            <a:r>
              <a:rPr lang="en-US" dirty="0"/>
              <a:t>I am not just a getter</a:t>
            </a:r>
          </a:p>
          <a:p>
            <a:r>
              <a:rPr lang="en-US" dirty="0"/>
              <a:t>I am not just sucking at the nipple of God to get my sustenance.</a:t>
            </a:r>
          </a:p>
          <a:p>
            <a:endParaRPr lang="en-US" dirty="0"/>
          </a:p>
          <a:p>
            <a:endParaRPr lang="en-US" dirty="0"/>
          </a:p>
        </p:txBody>
      </p:sp>
      <p:sp>
        <p:nvSpPr>
          <p:cNvPr id="4" name="Slide Number Placeholder 3"/>
          <p:cNvSpPr>
            <a:spLocks noGrp="1"/>
          </p:cNvSpPr>
          <p:nvPr>
            <p:ph type="sldNum" sz="quarter" idx="5"/>
          </p:nvPr>
        </p:nvSpPr>
        <p:spPr/>
        <p:txBody>
          <a:bodyPr/>
          <a:lstStyle/>
          <a:p>
            <a:fld id="{A8E3FB43-7EBD-41A9-AFC8-A6B09A6CFFA7}" type="slidenum">
              <a:rPr lang="en-US" smtClean="0"/>
              <a:t>10</a:t>
            </a:fld>
            <a:endParaRPr lang="en-US"/>
          </a:p>
        </p:txBody>
      </p:sp>
    </p:spTree>
    <p:extLst>
      <p:ext uri="{BB962C8B-B14F-4D97-AF65-F5344CB8AC3E}">
        <p14:creationId xmlns:p14="http://schemas.microsoft.com/office/powerpoint/2010/main" val="638567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r>
              <a:rPr lang="en-US" dirty="0"/>
              <a:t>This holy and acceptable sacrifice to God is placed into context</a:t>
            </a:r>
          </a:p>
          <a:p>
            <a:r>
              <a:rPr lang="en-US" dirty="0"/>
              <a:t>There are boundaries in what God is due.</a:t>
            </a:r>
          </a:p>
          <a:p>
            <a:r>
              <a:rPr lang="en-US" dirty="0"/>
              <a:t>Paul is saying that </a:t>
            </a:r>
            <a:r>
              <a:rPr lang="en-US" b="1" dirty="0"/>
              <a:t>with</a:t>
            </a:r>
            <a:r>
              <a:rPr lang="en-US" dirty="0"/>
              <a:t> the body there must also be the connection to the spirit.</a:t>
            </a:r>
          </a:p>
          <a:p>
            <a:r>
              <a:rPr lang="en-US" dirty="0"/>
              <a:t>IT is SPIRITUAL SERVICE OF WORSHIP.</a:t>
            </a:r>
          </a:p>
          <a:p>
            <a:endParaRPr lang="en-US" dirty="0"/>
          </a:p>
          <a:p>
            <a:r>
              <a:rPr lang="en-US" dirty="0"/>
              <a:t>The word here is difficult at best.</a:t>
            </a:r>
          </a:p>
          <a:p>
            <a:r>
              <a:rPr lang="en-US" dirty="0"/>
              <a:t>I learned this scripture early in my walk with God.</a:t>
            </a:r>
          </a:p>
          <a:p>
            <a:r>
              <a:rPr lang="en-US" dirty="0"/>
              <a:t>I learned it as REASONABLE service.  KJV</a:t>
            </a:r>
          </a:p>
          <a:p>
            <a:r>
              <a:rPr lang="en-US" dirty="0"/>
              <a:t>It means more than that.</a:t>
            </a:r>
          </a:p>
          <a:p>
            <a:r>
              <a:rPr lang="en-US" dirty="0"/>
              <a:t>	It is me ministering back to God.</a:t>
            </a:r>
          </a:p>
          <a:p>
            <a:r>
              <a:rPr lang="en-US" dirty="0"/>
              <a:t>	It is service rendered for payment already made.</a:t>
            </a:r>
          </a:p>
          <a:p>
            <a:r>
              <a:rPr lang="en-US" dirty="0"/>
              <a:t>	It is doing that which is reasonable to the payer.</a:t>
            </a:r>
          </a:p>
          <a:p>
            <a:r>
              <a:rPr lang="en-US" dirty="0"/>
              <a:t>	It is following the requirements to perform sacred services to God</a:t>
            </a:r>
          </a:p>
          <a:p>
            <a:r>
              <a:rPr lang="en-US" dirty="0"/>
              <a:t>Newer translations have it as spiritual service of worship.</a:t>
            </a:r>
          </a:p>
          <a:p>
            <a:r>
              <a:rPr lang="en-US" dirty="0"/>
              <a:t>	But the issue is that this becomes something we do only in church.</a:t>
            </a:r>
          </a:p>
          <a:p>
            <a:r>
              <a:rPr lang="en-US" dirty="0"/>
              <a:t>	And in church it is only the singing.</a:t>
            </a:r>
          </a:p>
          <a:p>
            <a:r>
              <a:rPr lang="en-US" dirty="0"/>
              <a:t>		WHEN DID WORSHIP BECOME ONLY SINGING?  For another day.</a:t>
            </a:r>
          </a:p>
          <a:p>
            <a:endParaRPr lang="en-US" dirty="0"/>
          </a:p>
          <a:p>
            <a:endParaRPr lang="en-US" dirty="0"/>
          </a:p>
          <a:p>
            <a:r>
              <a:rPr lang="en-US" dirty="0"/>
              <a:t>Spiritual Service of Worship.</a:t>
            </a:r>
          </a:p>
        </p:txBody>
      </p:sp>
      <p:sp>
        <p:nvSpPr>
          <p:cNvPr id="4" name="Slide Number Placeholder 3"/>
          <p:cNvSpPr>
            <a:spLocks noGrp="1"/>
          </p:cNvSpPr>
          <p:nvPr>
            <p:ph type="sldNum" sz="quarter" idx="5"/>
          </p:nvPr>
        </p:nvSpPr>
        <p:spPr/>
        <p:txBody>
          <a:bodyPr/>
          <a:lstStyle/>
          <a:p>
            <a:fld id="{A8E3FB43-7EBD-41A9-AFC8-A6B09A6CFFA7}" type="slidenum">
              <a:rPr lang="en-US" smtClean="0"/>
              <a:t>11</a:t>
            </a:fld>
            <a:endParaRPr lang="en-US"/>
          </a:p>
        </p:txBody>
      </p:sp>
    </p:spTree>
    <p:extLst>
      <p:ext uri="{BB962C8B-B14F-4D97-AF65-F5344CB8AC3E}">
        <p14:creationId xmlns:p14="http://schemas.microsoft.com/office/powerpoint/2010/main" val="3430649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r>
              <a:rPr lang="en-US" dirty="0"/>
              <a:t>So how do we get there.</a:t>
            </a:r>
          </a:p>
          <a:p>
            <a:r>
              <a:rPr lang="en-US" dirty="0"/>
              <a:t>How can I know what is reasonable, or spiritual or holy</a:t>
            </a:r>
          </a:p>
          <a:p>
            <a:r>
              <a:rPr lang="en-US" dirty="0"/>
              <a:t>That I may be the holy and living sacrifice</a:t>
            </a:r>
          </a:p>
          <a:p>
            <a:r>
              <a:rPr lang="en-US" dirty="0"/>
              <a:t>In response to the mercies of God already provided?</a:t>
            </a:r>
          </a:p>
          <a:p>
            <a:r>
              <a:rPr lang="en-US" b="1" dirty="0"/>
              <a:t>You can’t</a:t>
            </a:r>
          </a:p>
          <a:p>
            <a:r>
              <a:rPr lang="en-US" b="0" dirty="0"/>
              <a:t>As long as you are conformed to this world.</a:t>
            </a:r>
          </a:p>
          <a:p>
            <a:r>
              <a:rPr lang="en-US" b="0" dirty="0"/>
              <a:t>As long as you set the measuring stick of life by what others think.</a:t>
            </a:r>
          </a:p>
          <a:p>
            <a:endParaRPr lang="en-US" b="0" dirty="0"/>
          </a:p>
          <a:p>
            <a:r>
              <a:rPr lang="en-US" b="0" dirty="0"/>
              <a:t>Why do we conform? Why do we want to be part of a group?</a:t>
            </a:r>
          </a:p>
          <a:p>
            <a:r>
              <a:rPr lang="en-US" b="0" dirty="0"/>
              <a:t>There is more in the context of conformity in the guide.  Can’t go through it tonight.</a:t>
            </a:r>
          </a:p>
          <a:p>
            <a:endParaRPr lang="en-US" b="0" dirty="0"/>
          </a:p>
          <a:p>
            <a:r>
              <a:rPr lang="en-US" b="0" dirty="0"/>
              <a:t>Again there is a requirement, a spiritual requirement, a holy requirement, an acceptable requirement, a sacrificial requirement, a spiritual requirement, a worshipful requirement. </a:t>
            </a:r>
          </a:p>
          <a:p>
            <a:r>
              <a:rPr lang="en-US" b="0" dirty="0"/>
              <a:t>AND IT IS NOT TO CONFORM TO THIS WORLD.</a:t>
            </a:r>
          </a:p>
          <a:p>
            <a:endParaRPr lang="en-US" b="0" dirty="0"/>
          </a:p>
          <a:p>
            <a:r>
              <a:rPr lang="en-US" b="0" dirty="0"/>
              <a:t>The requirement is to be transformed.  Massively, totally, spiritually, acceptably, sacrificially, and absolutely. </a:t>
            </a:r>
          </a:p>
          <a:p>
            <a:endParaRPr lang="en-US" b="0" dirty="0"/>
          </a:p>
          <a:p>
            <a:r>
              <a:rPr lang="en-US" b="0" dirty="0"/>
              <a:t>Bodies presented</a:t>
            </a:r>
          </a:p>
          <a:p>
            <a:r>
              <a:rPr lang="en-US" b="0" dirty="0"/>
              <a:t>Spirit focused</a:t>
            </a:r>
          </a:p>
          <a:p>
            <a:r>
              <a:rPr lang="en-US" b="0" dirty="0"/>
              <a:t>Total Self changing</a:t>
            </a:r>
          </a:p>
          <a:p>
            <a:r>
              <a:rPr lang="en-US" b="0" dirty="0"/>
              <a:t>BY THE TRANSFORMATION OF YOUR MIND.</a:t>
            </a:r>
          </a:p>
          <a:p>
            <a:endParaRPr lang="en-US" b="0" dirty="0"/>
          </a:p>
          <a:p>
            <a:r>
              <a:rPr lang="en-US" b="0" dirty="0"/>
              <a:t>The mind is equated as the decision maker.</a:t>
            </a:r>
          </a:p>
          <a:p>
            <a:r>
              <a:rPr lang="en-US" b="0" dirty="0"/>
              <a:t>It receives input from the body and the spirit</a:t>
            </a:r>
          </a:p>
          <a:p>
            <a:r>
              <a:rPr lang="en-US" b="0" dirty="0"/>
              <a:t>And makes the decisions of life with the input.</a:t>
            </a:r>
          </a:p>
          <a:p>
            <a:endParaRPr lang="en-US" b="0" dirty="0"/>
          </a:p>
          <a:p>
            <a:r>
              <a:rPr lang="en-US" b="0" dirty="0"/>
              <a:t>IF YOU HAVE SACRIFICED THE BODY</a:t>
            </a:r>
          </a:p>
          <a:p>
            <a:r>
              <a:rPr lang="en-US" b="0" dirty="0"/>
              <a:t>IF YOU ARE SPIRITUALLY POINTED TOWARD SERVICE</a:t>
            </a:r>
          </a:p>
          <a:p>
            <a:r>
              <a:rPr lang="en-US" b="0" dirty="0"/>
              <a:t>THEN THE MIND IS RENEWED, TRANSFORMED.</a:t>
            </a:r>
          </a:p>
        </p:txBody>
      </p:sp>
      <p:sp>
        <p:nvSpPr>
          <p:cNvPr id="4" name="Slide Number Placeholder 3"/>
          <p:cNvSpPr>
            <a:spLocks noGrp="1"/>
          </p:cNvSpPr>
          <p:nvPr>
            <p:ph type="sldNum" sz="quarter" idx="5"/>
          </p:nvPr>
        </p:nvSpPr>
        <p:spPr/>
        <p:txBody>
          <a:bodyPr/>
          <a:lstStyle/>
          <a:p>
            <a:fld id="{A8E3FB43-7EBD-41A9-AFC8-A6B09A6CFFA7}" type="slidenum">
              <a:rPr lang="en-US" smtClean="0"/>
              <a:t>12</a:t>
            </a:fld>
            <a:endParaRPr lang="en-US"/>
          </a:p>
        </p:txBody>
      </p:sp>
    </p:spTree>
    <p:extLst>
      <p:ext uri="{BB962C8B-B14F-4D97-AF65-F5344CB8AC3E}">
        <p14:creationId xmlns:p14="http://schemas.microsoft.com/office/powerpoint/2010/main" val="400304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E3FB43-7EBD-41A9-AFC8-A6B09A6CFFA7}" type="slidenum">
              <a:rPr lang="en-US" smtClean="0"/>
              <a:t>13</a:t>
            </a:fld>
            <a:endParaRPr lang="en-US"/>
          </a:p>
        </p:txBody>
      </p:sp>
    </p:spTree>
    <p:extLst>
      <p:ext uri="{BB962C8B-B14F-4D97-AF65-F5344CB8AC3E}">
        <p14:creationId xmlns:p14="http://schemas.microsoft.com/office/powerpoint/2010/main" val="2628478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Once the mind is renewed</a:t>
            </a:r>
          </a:p>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	Then and then will you be able to understand what God wants from you in every decision you make.</a:t>
            </a:r>
          </a:p>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	You can look at any situation and Prove…..</a:t>
            </a: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Prove		</a:t>
            </a:r>
            <a:r>
              <a:rPr lang="en-US" sz="1800" b="1" dirty="0" err="1">
                <a:effectLst/>
                <a:latin typeface="Calibri" panose="020F0502020204030204" pitchFamily="34" charset="0"/>
                <a:ea typeface="Calibri" panose="020F0502020204030204" pitchFamily="34" charset="0"/>
                <a:cs typeface="Calibri" panose="020F0502020204030204" pitchFamily="34" charset="0"/>
              </a:rPr>
              <a:t>dokimázō</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to test, examine, prove, scrutinize (to see whether a thing is genuine or not), as metals;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to recognize as genuine after examination, to approve, deem worthy</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A8E3FB43-7EBD-41A9-AFC8-A6B09A6CFFA7}" type="slidenum">
              <a:rPr lang="en-US" smtClean="0"/>
              <a:t>14</a:t>
            </a:fld>
            <a:endParaRPr lang="en-US"/>
          </a:p>
        </p:txBody>
      </p:sp>
    </p:spTree>
    <p:extLst>
      <p:ext uri="{BB962C8B-B14F-4D97-AF65-F5344CB8AC3E}">
        <p14:creationId xmlns:p14="http://schemas.microsoft.com/office/powerpoint/2010/main" val="1743916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r>
              <a:rPr lang="en-US" b="0" dirty="0"/>
              <a:t>And one you have proved it by the sacrificed body, and the rule of the spirit, and the transformed mind we will be able to prove, with certainty what the will of God is.</a:t>
            </a:r>
          </a:p>
          <a:p>
            <a:endParaRPr lang="en-US" b="0" dirty="0"/>
          </a:p>
          <a:p>
            <a:r>
              <a:rPr lang="en-US" b="0" dirty="0"/>
              <a:t>AND IT IS GOOD AND ACCEPTABLE AND PERFECT. </a:t>
            </a:r>
          </a:p>
          <a:p>
            <a:r>
              <a:rPr lang="en-US" b="0" dirty="0"/>
              <a:t>	GOOD BECAUSE IT FEELS RIGHT WITH THE WHOLE OF YOUR BEING </a:t>
            </a:r>
            <a:r>
              <a:rPr lang="en-US" b="1" dirty="0" err="1"/>
              <a:t>ANTROPOS</a:t>
            </a:r>
            <a:r>
              <a:rPr lang="en-US" b="1" dirty="0"/>
              <a:t>. </a:t>
            </a:r>
          </a:p>
          <a:p>
            <a:r>
              <a:rPr lang="en-US" b="1" dirty="0"/>
              <a:t>	</a:t>
            </a:r>
            <a:r>
              <a:rPr lang="en-US" b="0" dirty="0"/>
              <a:t>ACCEPTABLE BECAUSE WE KNOW WE ARE EXACTLY WHERE GOD WANTS US TO BE.</a:t>
            </a:r>
          </a:p>
          <a:p>
            <a:r>
              <a:rPr lang="en-US" b="0" dirty="0"/>
              <a:t>	PERFECT BECAUSE IT IS GOD MADE, MATURE AND FINISHED</a:t>
            </a:r>
          </a:p>
          <a:p>
            <a:endParaRPr lang="en-US" b="0" dirty="0"/>
          </a:p>
          <a:p>
            <a:r>
              <a:rPr lang="en-US" b="0" dirty="0"/>
              <a:t>It starts with the body. As a living sacrifice</a:t>
            </a:r>
          </a:p>
          <a:p>
            <a:r>
              <a:rPr lang="en-US" b="0" dirty="0"/>
              <a:t>Then to the spirit. Life as a continuing act of worship.</a:t>
            </a:r>
          </a:p>
          <a:p>
            <a:r>
              <a:rPr lang="en-US" b="0" dirty="0"/>
              <a:t>Then the Mind in making the decisions God wants.</a:t>
            </a:r>
          </a:p>
          <a:p>
            <a:endParaRPr lang="en-US" b="0" dirty="0"/>
          </a:p>
          <a:p>
            <a:r>
              <a:rPr lang="en-US" b="0" dirty="0"/>
              <a:t>When all are in synch it will be </a:t>
            </a:r>
          </a:p>
          <a:p>
            <a:r>
              <a:rPr lang="en-US" b="0" dirty="0"/>
              <a:t>	good, acceptable, and perfect. </a:t>
            </a:r>
          </a:p>
        </p:txBody>
      </p:sp>
      <p:sp>
        <p:nvSpPr>
          <p:cNvPr id="4" name="Slide Number Placeholder 3"/>
          <p:cNvSpPr>
            <a:spLocks noGrp="1"/>
          </p:cNvSpPr>
          <p:nvPr>
            <p:ph type="sldNum" sz="quarter" idx="5"/>
          </p:nvPr>
        </p:nvSpPr>
        <p:spPr/>
        <p:txBody>
          <a:bodyPr/>
          <a:lstStyle/>
          <a:p>
            <a:fld id="{A8E3FB43-7EBD-41A9-AFC8-A6B09A6CFFA7}" type="slidenum">
              <a:rPr lang="en-US" smtClean="0"/>
              <a:t>15</a:t>
            </a:fld>
            <a:endParaRPr lang="en-US"/>
          </a:p>
        </p:txBody>
      </p:sp>
    </p:spTree>
    <p:extLst>
      <p:ext uri="{BB962C8B-B14F-4D97-AF65-F5344CB8AC3E}">
        <p14:creationId xmlns:p14="http://schemas.microsoft.com/office/powerpoint/2010/main" val="1587548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E3FB43-7EBD-41A9-AFC8-A6B09A6CFFA7}" type="slidenum">
              <a:rPr lang="en-US" smtClean="0"/>
              <a:t>16</a:t>
            </a:fld>
            <a:endParaRPr lang="en-US"/>
          </a:p>
        </p:txBody>
      </p:sp>
    </p:spTree>
    <p:extLst>
      <p:ext uri="{BB962C8B-B14F-4D97-AF65-F5344CB8AC3E}">
        <p14:creationId xmlns:p14="http://schemas.microsoft.com/office/powerpoint/2010/main" val="194280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E3FB43-7EBD-41A9-AFC8-A6B09A6CFFA7}" type="slidenum">
              <a:rPr lang="en-US" smtClean="0"/>
              <a:t>17</a:t>
            </a:fld>
            <a:endParaRPr lang="en-US"/>
          </a:p>
        </p:txBody>
      </p:sp>
    </p:spTree>
    <p:extLst>
      <p:ext uri="{BB962C8B-B14F-4D97-AF65-F5344CB8AC3E}">
        <p14:creationId xmlns:p14="http://schemas.microsoft.com/office/powerpoint/2010/main" val="189159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fld id="{EA22B680-B737-4F84-89C9-00F76E589905}" type="slidenum">
              <a:rPr lang="en-US" smtClean="0"/>
              <a:t>2</a:t>
            </a:fld>
            <a:endParaRPr lang="en-US"/>
          </a:p>
        </p:txBody>
      </p:sp>
      <p:sp>
        <p:nvSpPr>
          <p:cNvPr id="4" name="Slide Number Placeholder 3"/>
          <p:cNvSpPr>
            <a:spLocks noGrp="1"/>
          </p:cNvSpPr>
          <p:nvPr>
            <p:ph type="sldNum" sz="quarter" idx="5"/>
          </p:nvPr>
        </p:nvSpPr>
        <p:spPr/>
        <p:txBody>
          <a:bodyPr/>
          <a:lstStyle/>
          <a:p>
            <a:fld id="{A8E3FB43-7EBD-41A9-AFC8-A6B09A6CFFA7}" type="slidenum">
              <a:rPr lang="en-US" smtClean="0"/>
              <a:t>2</a:t>
            </a:fld>
            <a:endParaRPr lang="en-US"/>
          </a:p>
        </p:txBody>
      </p:sp>
    </p:spTree>
    <p:extLst>
      <p:ext uri="{BB962C8B-B14F-4D97-AF65-F5344CB8AC3E}">
        <p14:creationId xmlns:p14="http://schemas.microsoft.com/office/powerpoint/2010/main" val="1317868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E3FB43-7EBD-41A9-AFC8-A6B09A6CFFA7}" type="slidenum">
              <a:rPr lang="en-US" smtClean="0"/>
              <a:t>3</a:t>
            </a:fld>
            <a:endParaRPr lang="en-US"/>
          </a:p>
        </p:txBody>
      </p:sp>
    </p:spTree>
    <p:extLst>
      <p:ext uri="{BB962C8B-B14F-4D97-AF65-F5344CB8AC3E}">
        <p14:creationId xmlns:p14="http://schemas.microsoft.com/office/powerpoint/2010/main" val="148644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E3FB43-7EBD-41A9-AFC8-A6B09A6CFFA7}" type="slidenum">
              <a:rPr lang="en-US" smtClean="0"/>
              <a:t>4</a:t>
            </a:fld>
            <a:endParaRPr lang="en-US"/>
          </a:p>
        </p:txBody>
      </p:sp>
    </p:spTree>
    <p:extLst>
      <p:ext uri="{BB962C8B-B14F-4D97-AF65-F5344CB8AC3E}">
        <p14:creationId xmlns:p14="http://schemas.microsoft.com/office/powerpoint/2010/main" val="702343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r>
              <a:rPr lang="en-US" dirty="0"/>
              <a:t>Always ask what is the therefore, therefore?</a:t>
            </a:r>
          </a:p>
          <a:p>
            <a:r>
              <a:rPr lang="en-US" dirty="0"/>
              <a:t>	Accordingly</a:t>
            </a:r>
          </a:p>
          <a:p>
            <a:r>
              <a:rPr lang="en-US" dirty="0"/>
              <a:t>	Always points backwards to what has already been known</a:t>
            </a:r>
          </a:p>
          <a:p>
            <a:r>
              <a:rPr lang="en-US" dirty="0"/>
              <a:t>	It is assumed that what went before is true and accepted</a:t>
            </a:r>
          </a:p>
          <a:p>
            <a:r>
              <a:rPr lang="en-US" dirty="0"/>
              <a:t>	Paul is looking back at all that he had said before.</a:t>
            </a:r>
          </a:p>
          <a:p>
            <a:r>
              <a:rPr lang="en-US" dirty="0"/>
              <a:t>		The unity of the faith in Jesus</a:t>
            </a:r>
          </a:p>
          <a:p>
            <a:r>
              <a:rPr lang="en-US" dirty="0"/>
              <a:t>		Forgiveness offered freely</a:t>
            </a:r>
          </a:p>
          <a:p>
            <a:r>
              <a:rPr lang="en-US" dirty="0"/>
              <a:t>		Proclamation of righteousness</a:t>
            </a:r>
          </a:p>
          <a:p>
            <a:r>
              <a:rPr lang="en-US" dirty="0"/>
              <a:t>		Promises of Hope and relationship</a:t>
            </a:r>
          </a:p>
          <a:p>
            <a:r>
              <a:rPr lang="en-US" dirty="0"/>
              <a:t>		Freedom from those things that hinder</a:t>
            </a:r>
          </a:p>
          <a:p>
            <a:r>
              <a:rPr lang="en-US" dirty="0"/>
              <a:t>		Justification</a:t>
            </a:r>
          </a:p>
          <a:p>
            <a:r>
              <a:rPr lang="en-US" dirty="0"/>
              <a:t>		Hope</a:t>
            </a:r>
          </a:p>
          <a:p>
            <a:r>
              <a:rPr lang="en-US" dirty="0"/>
              <a:t>		Statements of promise.</a:t>
            </a:r>
          </a:p>
          <a:p>
            <a:r>
              <a:rPr lang="en-US" dirty="0"/>
              <a:t>Paul is taking all the previous eleven chapters and placing them before the Romans Church.</a:t>
            </a:r>
          </a:p>
          <a:p>
            <a:r>
              <a:rPr lang="en-US" dirty="0"/>
              <a:t>This is the stuff that makes you different.</a:t>
            </a:r>
          </a:p>
          <a:p>
            <a:r>
              <a:rPr lang="en-US" dirty="0"/>
              <a:t>No longer Jew and Gentile, but Christian.</a:t>
            </a:r>
          </a:p>
        </p:txBody>
      </p:sp>
      <p:sp>
        <p:nvSpPr>
          <p:cNvPr id="4" name="Slide Number Placeholder 3"/>
          <p:cNvSpPr>
            <a:spLocks noGrp="1"/>
          </p:cNvSpPr>
          <p:nvPr>
            <p:ph type="sldNum" sz="quarter" idx="5"/>
          </p:nvPr>
        </p:nvSpPr>
        <p:spPr/>
        <p:txBody>
          <a:bodyPr/>
          <a:lstStyle/>
          <a:p>
            <a:fld id="{A8E3FB43-7EBD-41A9-AFC8-A6B09A6CFFA7}" type="slidenum">
              <a:rPr lang="en-US" smtClean="0"/>
              <a:t>5</a:t>
            </a:fld>
            <a:endParaRPr lang="en-US"/>
          </a:p>
        </p:txBody>
      </p:sp>
    </p:spTree>
    <p:extLst>
      <p:ext uri="{BB962C8B-B14F-4D97-AF65-F5344CB8AC3E}">
        <p14:creationId xmlns:p14="http://schemas.microsoft.com/office/powerpoint/2010/main" val="4237916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r>
              <a:rPr lang="en-US" dirty="0"/>
              <a:t>The first eleven chapters was about diversity within unity.  </a:t>
            </a:r>
          </a:p>
          <a:p>
            <a:r>
              <a:rPr lang="en-US" dirty="0"/>
              <a:t>Plop down all the arguments that have divided you and gather in to one church.</a:t>
            </a:r>
          </a:p>
          <a:p>
            <a:r>
              <a:rPr lang="en-US" dirty="0"/>
              <a:t>BRETHREN</a:t>
            </a:r>
          </a:p>
          <a:p>
            <a:endParaRPr lang="en-US" dirty="0"/>
          </a:p>
          <a:p>
            <a:r>
              <a:rPr lang="en-US" dirty="0"/>
              <a:t>I ASK OF YOU TO LOOK AT YOURSELVES AS ONE.</a:t>
            </a:r>
          </a:p>
          <a:p>
            <a:r>
              <a:rPr lang="en-US" dirty="0"/>
              <a:t>I BEG OF YOU TO SEE WHAT YOU ARE AS UNITED</a:t>
            </a:r>
          </a:p>
          <a:p>
            <a:r>
              <a:rPr lang="en-US" dirty="0"/>
              <a:t>MY DESIRE IS FOR YOU TO SEE A SINGLE CHURCH.</a:t>
            </a:r>
          </a:p>
          <a:p>
            <a:r>
              <a:rPr lang="en-US" dirty="0"/>
              <a:t>I INVITE YOU TO GIVE UP ALL THE FACTIONS AND SEE THE AGREEMENT ON THESE THINGS</a:t>
            </a:r>
          </a:p>
          <a:p>
            <a:r>
              <a:rPr lang="en-US" dirty="0"/>
              <a:t>I PLEAD OF YOU TO SEE YOURSELVES AS MORE THAN YOU AND THEM AND SEE YOURSELVES AS BRETHREN</a:t>
            </a:r>
          </a:p>
          <a:p>
            <a:endParaRPr lang="en-US" dirty="0"/>
          </a:p>
          <a:p>
            <a:r>
              <a:rPr lang="en-US" dirty="0"/>
              <a:t>You are special.  We are held to a higher standard.</a:t>
            </a:r>
          </a:p>
          <a:p>
            <a:r>
              <a:rPr lang="en-US" dirty="0"/>
              <a:t>	Reminder…….</a:t>
            </a:r>
          </a:p>
          <a:p>
            <a:r>
              <a:rPr lang="en-US" dirty="0"/>
              <a:t>	We can not expect unbelievers to live the same way we do.</a:t>
            </a:r>
          </a:p>
          <a:p>
            <a:r>
              <a:rPr lang="en-US" dirty="0"/>
              <a:t>	Sinners do what they do best: SIN.</a:t>
            </a:r>
          </a:p>
          <a:p>
            <a:r>
              <a:rPr lang="en-US" dirty="0"/>
              <a:t>	That is what they are and they will stay that way until </a:t>
            </a:r>
          </a:p>
          <a:p>
            <a:r>
              <a:rPr lang="en-US" dirty="0"/>
              <a:t>	they see something in us that is different from the world.</a:t>
            </a:r>
          </a:p>
          <a:p>
            <a:r>
              <a:rPr lang="en-US" dirty="0"/>
              <a:t>	We can not expect the world to just give in to our way of living.</a:t>
            </a:r>
          </a:p>
          <a:p>
            <a:r>
              <a:rPr lang="en-US" b="1" dirty="0"/>
              <a:t>Romans 12:1,2 is only for Christians not for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It is only for the church.</a:t>
            </a:r>
          </a:p>
          <a:p>
            <a:r>
              <a:rPr lang="en-US" b="1" dirty="0"/>
              <a:t>	It is only for us in this room tonight.</a:t>
            </a:r>
          </a:p>
          <a:p>
            <a:r>
              <a:rPr lang="en-US" b="1" dirty="0"/>
              <a:t>	</a:t>
            </a:r>
            <a:endParaRPr lang="en-US" dirty="0"/>
          </a:p>
        </p:txBody>
      </p:sp>
      <p:sp>
        <p:nvSpPr>
          <p:cNvPr id="4" name="Slide Number Placeholder 3"/>
          <p:cNvSpPr>
            <a:spLocks noGrp="1"/>
          </p:cNvSpPr>
          <p:nvPr>
            <p:ph type="sldNum" sz="quarter" idx="5"/>
          </p:nvPr>
        </p:nvSpPr>
        <p:spPr/>
        <p:txBody>
          <a:bodyPr/>
          <a:lstStyle/>
          <a:p>
            <a:fld id="{A8E3FB43-7EBD-41A9-AFC8-A6B09A6CFFA7}" type="slidenum">
              <a:rPr lang="en-US" smtClean="0"/>
              <a:t>6</a:t>
            </a:fld>
            <a:endParaRPr lang="en-US"/>
          </a:p>
        </p:txBody>
      </p:sp>
    </p:spTree>
    <p:extLst>
      <p:ext uri="{BB962C8B-B14F-4D97-AF65-F5344CB8AC3E}">
        <p14:creationId xmlns:p14="http://schemas.microsoft.com/office/powerpoint/2010/main" val="379095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r>
              <a:rPr lang="en-US" dirty="0"/>
              <a:t>The reason for the encouragement to this urging.</a:t>
            </a:r>
          </a:p>
          <a:p>
            <a:r>
              <a:rPr lang="en-US" dirty="0"/>
              <a:t>The reason for the appeal is based upon specific truths.</a:t>
            </a:r>
          </a:p>
          <a:p>
            <a:r>
              <a:rPr lang="en-US" b="1" dirty="0"/>
              <a:t>BY THE MERCIES OF GOD</a:t>
            </a:r>
          </a:p>
          <a:p>
            <a:r>
              <a:rPr lang="en-US" dirty="0"/>
              <a:t>It is the long litany of what God has done we are encouraged to make a change.</a:t>
            </a:r>
          </a:p>
          <a:p>
            <a:r>
              <a:rPr lang="en-US" dirty="0"/>
              <a:t>	It is based upon the eleven chapters understanding</a:t>
            </a:r>
          </a:p>
          <a:p>
            <a:r>
              <a:rPr lang="en-US" dirty="0"/>
              <a:t>	God making man, knowing full well there was a possibility they would reject HIM</a:t>
            </a:r>
          </a:p>
          <a:p>
            <a:r>
              <a:rPr lang="en-US" dirty="0"/>
              <a:t>		To take their own paths</a:t>
            </a:r>
          </a:p>
          <a:p>
            <a:r>
              <a:rPr lang="en-US" dirty="0"/>
              <a:t>	Yet God never stopped offering great and tender mercy</a:t>
            </a:r>
          </a:p>
          <a:p>
            <a:r>
              <a:rPr lang="en-US" dirty="0"/>
              <a:t>	God’s compassion, his MERCY is forever</a:t>
            </a:r>
          </a:p>
          <a:p>
            <a:r>
              <a:rPr lang="en-US" dirty="0"/>
              <a:t>	God is still knocking</a:t>
            </a:r>
          </a:p>
          <a:p>
            <a:r>
              <a:rPr lang="en-US" dirty="0"/>
              <a:t>	God is still offering</a:t>
            </a:r>
          </a:p>
          <a:p>
            <a:r>
              <a:rPr lang="en-US" dirty="0"/>
              <a:t>Even though Man is vile, terrible, rebellious and evil, God is still calling.</a:t>
            </a:r>
          </a:p>
          <a:p>
            <a:r>
              <a:rPr lang="en-US" dirty="0"/>
              <a:t>God’s pity motivates his grace</a:t>
            </a:r>
          </a:p>
          <a:p>
            <a:r>
              <a:rPr lang="en-US" dirty="0"/>
              <a:t>God’s love motivates his mercy.</a:t>
            </a:r>
          </a:p>
          <a:p>
            <a:r>
              <a:rPr lang="en-US" dirty="0"/>
              <a:t>MERCIES:</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God has forgiven us</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God has declared us righteous</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God has made us His children</a:t>
            </a: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God has made great and precious promises. </a:t>
            </a:r>
          </a:p>
          <a:p>
            <a:pPr marL="1143000" marR="0" lvl="2" indent="-228600">
              <a:spcBef>
                <a:spcPts val="0"/>
              </a:spcBef>
              <a:spcAft>
                <a:spcPts val="0"/>
              </a:spcAft>
              <a:buFont typeface="Wingdings" panose="05000000000000000000"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All things work together for good for those who love God and are called to his purpose?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He did not spare His Son but delivered Him up for us, how much more will He give us all things?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	</a:t>
            </a:r>
          </a:p>
          <a:p>
            <a:r>
              <a:rPr lang="en-US" dirty="0"/>
              <a:t>	</a:t>
            </a:r>
          </a:p>
        </p:txBody>
      </p:sp>
      <p:sp>
        <p:nvSpPr>
          <p:cNvPr id="4" name="Slide Number Placeholder 3"/>
          <p:cNvSpPr>
            <a:spLocks noGrp="1"/>
          </p:cNvSpPr>
          <p:nvPr>
            <p:ph type="sldNum" sz="quarter" idx="5"/>
          </p:nvPr>
        </p:nvSpPr>
        <p:spPr/>
        <p:txBody>
          <a:bodyPr/>
          <a:lstStyle/>
          <a:p>
            <a:fld id="{A8E3FB43-7EBD-41A9-AFC8-A6B09A6CFFA7}" type="slidenum">
              <a:rPr lang="en-US" smtClean="0"/>
              <a:t>7</a:t>
            </a:fld>
            <a:endParaRPr lang="en-US"/>
          </a:p>
        </p:txBody>
      </p:sp>
    </p:spTree>
    <p:extLst>
      <p:ext uri="{BB962C8B-B14F-4D97-AF65-F5344CB8AC3E}">
        <p14:creationId xmlns:p14="http://schemas.microsoft.com/office/powerpoint/2010/main" val="246657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r>
              <a:rPr lang="en-US" dirty="0"/>
              <a:t>I urge</a:t>
            </a:r>
          </a:p>
          <a:p>
            <a:r>
              <a:rPr lang="en-US" dirty="0"/>
              <a:t>You Brethren</a:t>
            </a:r>
          </a:p>
          <a:p>
            <a:r>
              <a:rPr lang="en-US" dirty="0"/>
              <a:t>Because of the mercies given and displayed</a:t>
            </a:r>
          </a:p>
          <a:p>
            <a:r>
              <a:rPr lang="en-US" dirty="0"/>
              <a:t>IT IS YOUR TURN.</a:t>
            </a:r>
          </a:p>
          <a:p>
            <a:r>
              <a:rPr lang="en-US" dirty="0"/>
              <a:t>It is now your time to respond.</a:t>
            </a:r>
          </a:p>
          <a:p>
            <a:endParaRPr lang="en-US" dirty="0"/>
          </a:p>
          <a:p>
            <a:r>
              <a:rPr lang="en-US" dirty="0"/>
              <a:t>Without our response.  We are like the monkey.  Hand grasped to get and not letting go even if it threatens your very lives.</a:t>
            </a:r>
          </a:p>
          <a:p>
            <a:r>
              <a:rPr lang="en-US" dirty="0"/>
              <a:t>Without the presentation of our lives we are only greedy, lustful, wanting, getters.</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am saved, it is something I have received. </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am forgiven,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am justified,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am a child of God,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have a new path,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have a new inheritance,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have Jesus in my heart,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am unified with my brethren,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now have a destiny,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have a call to be more,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am more, it is something I have received.</a:t>
            </a:r>
          </a:p>
          <a:p>
            <a:pPr marL="228600" marR="0" lvl="0" indent="-2286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I am a new creature, it is something I have received.</a:t>
            </a:r>
          </a:p>
          <a:p>
            <a:pPr marL="228600" marR="0" lvl="0" indent="-228600">
              <a:spcBef>
                <a:spcPts val="0"/>
              </a:spcBef>
              <a:spcAft>
                <a:spcPts val="0"/>
              </a:spcAft>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see your faith as only to provide you something you missed it.</a:t>
            </a:r>
          </a:p>
          <a:p>
            <a:pPr marL="0" marR="0" lvl="0" indent="0">
              <a:spcBef>
                <a:spcPts val="0"/>
              </a:spcBef>
              <a:spcAft>
                <a:spcPts val="0"/>
              </a:spcAft>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If Christianity is just get it, got it, and done you missed the greatest mercy of all.</a:t>
            </a:r>
          </a:p>
          <a:p>
            <a:pPr marL="0" marR="0" lvl="0" indent="0">
              <a:spcBef>
                <a:spcPts val="0"/>
              </a:spcBef>
              <a:spcAft>
                <a:spcPts val="0"/>
              </a:spcAft>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knowing of God’s will for you individually. A will that is good acceptable and perfect.</a:t>
            </a:r>
          </a:p>
          <a:p>
            <a:pPr marL="228600" marR="0" lvl="0" indent="-228600">
              <a:spcBef>
                <a:spcPts val="0"/>
              </a:spcBef>
              <a:spcAft>
                <a:spcPts val="0"/>
              </a:spcAft>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i="1" u="sng" dirty="0">
                <a:effectLst/>
                <a:latin typeface="Calibri" panose="020F0502020204030204" pitchFamily="34" charset="0"/>
                <a:ea typeface="Calibri" panose="020F0502020204030204" pitchFamily="34" charset="0"/>
                <a:cs typeface="Times New Roman" panose="02020603050405020304" pitchFamily="18" charset="0"/>
              </a:rPr>
              <a:t>The reciprocity of all that you have received is to first give up your life.</a:t>
            </a:r>
          </a:p>
          <a:p>
            <a:endParaRPr lang="en-US" dirty="0"/>
          </a:p>
        </p:txBody>
      </p:sp>
      <p:sp>
        <p:nvSpPr>
          <p:cNvPr id="4" name="Slide Number Placeholder 3"/>
          <p:cNvSpPr>
            <a:spLocks noGrp="1"/>
          </p:cNvSpPr>
          <p:nvPr>
            <p:ph type="sldNum" sz="quarter" idx="5"/>
          </p:nvPr>
        </p:nvSpPr>
        <p:spPr/>
        <p:txBody>
          <a:bodyPr/>
          <a:lstStyle/>
          <a:p>
            <a:fld id="{A8E3FB43-7EBD-41A9-AFC8-A6B09A6CFFA7}" type="slidenum">
              <a:rPr lang="en-US" smtClean="0"/>
              <a:t>8</a:t>
            </a:fld>
            <a:endParaRPr lang="en-US"/>
          </a:p>
        </p:txBody>
      </p:sp>
    </p:spTree>
    <p:extLst>
      <p:ext uri="{BB962C8B-B14F-4D97-AF65-F5344CB8AC3E}">
        <p14:creationId xmlns:p14="http://schemas.microsoft.com/office/powerpoint/2010/main" val="4113929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3114675" cy="17526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E3FB43-7EBD-41A9-AFC8-A6B09A6CFFA7}" type="slidenum">
              <a:rPr lang="en-US" smtClean="0"/>
              <a:t>9</a:t>
            </a:fld>
            <a:endParaRPr lang="en-US"/>
          </a:p>
        </p:txBody>
      </p:sp>
    </p:spTree>
    <p:extLst>
      <p:ext uri="{BB962C8B-B14F-4D97-AF65-F5344CB8AC3E}">
        <p14:creationId xmlns:p14="http://schemas.microsoft.com/office/powerpoint/2010/main" val="1764344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B3C529F4-B976-463C-8C99-ACA6678CDAA9}" type="datetime1">
              <a:rPr lang="en-US" smtClean="0"/>
              <a:t>1/1/2024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3036905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0CCDA984-58D9-4D56-BB0B-5BBC9123FAC1}" type="datetime1">
              <a:rPr lang="en-US" smtClean="0"/>
              <a:t>1/1/2024</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6734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BAE162DC-E41F-4CAB-A4C5-11C46AAC7E50}" type="datetime1">
              <a:rPr lang="en-US" smtClean="0"/>
              <a:t>1/1/2024</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73214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BF87BA20-6297-40E8-BDEE-5DDD5DB070FF}" type="datetime1">
              <a:rPr lang="en-US" smtClean="0"/>
              <a:t>1/1/2024</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533769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1B63F9F3-03D6-411D-B22E-71C0F0318268}" type="datetime1">
              <a:rPr lang="en-US" smtClean="0"/>
              <a:t>1/1/2024</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45882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36BF85E8-D1DE-4210-BCE5-FDC8166D27D3}" type="datetime1">
              <a:rPr lang="en-US" smtClean="0"/>
              <a:t>1/1/2024</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2310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49430574-8AAF-4249-B4AB-AA1ABCB11A13}" type="datetime1">
              <a:rPr lang="en-US" smtClean="0"/>
              <a:t>1/1/2024</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142750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EFBA8F3C-7171-47B8-8E1A-AAD35C8E8DF7}" type="datetime1">
              <a:rPr lang="en-US" smtClean="0"/>
              <a:t>1/1/2024</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28681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7EBEC787-4E30-4E7B-8B0C-570F767DDC6B}" type="datetime1">
              <a:rPr lang="en-US" smtClean="0"/>
              <a:t>1/1/2024</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59831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AD04E030-410F-4A45-8B76-0C357B995D12}" type="datetime1">
              <a:rPr lang="en-US" smtClean="0"/>
              <a:t>1/1/2024</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18389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C21F2F4B-0116-4C2B-B2EA-3BC58A10E2AF}" type="datetime1">
              <a:rPr lang="en-US" smtClean="0"/>
              <a:t>1/1/2024</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817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CCF8E9C6-3550-452E-BE50-3430B69A40CE}" type="datetime1">
              <a:rPr lang="en-US" smtClean="0"/>
              <a:t>1/1/2024</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82319166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0" r:id="rId6"/>
    <p:sldLayoutId id="2147483745" r:id="rId7"/>
    <p:sldLayoutId id="2147483741" r:id="rId8"/>
    <p:sldLayoutId id="2147483742" r:id="rId9"/>
    <p:sldLayoutId id="2147483743" r:id="rId10"/>
    <p:sldLayoutId id="214748374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pexels.com/photo/background-book-stack-books-close-up-1148399/"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4E299-9657-B02C-2C0D-34EC6562E9DA}"/>
              </a:ext>
            </a:extLst>
          </p:cNvPr>
          <p:cNvSpPr>
            <a:spLocks noGrp="1"/>
          </p:cNvSpPr>
          <p:nvPr>
            <p:ph type="ctrTitle"/>
          </p:nvPr>
        </p:nvSpPr>
        <p:spPr>
          <a:xfrm>
            <a:off x="554804" y="493010"/>
            <a:ext cx="5058253" cy="991195"/>
          </a:xfrm>
        </p:spPr>
        <p:txBody>
          <a:bodyPr vert="horz" lIns="91440" tIns="45720" rIns="91440" bIns="45720" rtlCol="0" anchor="b" anchorCtr="0">
            <a:normAutofit fontScale="90000"/>
          </a:bodyPr>
          <a:lstStyle/>
          <a:p>
            <a:pPr algn="l"/>
            <a:r>
              <a:rPr lang="en-US" sz="4400" dirty="0"/>
              <a:t>Conform or Transform</a:t>
            </a:r>
            <a:endParaRPr lang="en-US" sz="4400" kern="1200" dirty="0">
              <a:solidFill>
                <a:schemeClr val="tx1"/>
              </a:solidFill>
              <a:latin typeface="+mj-lt"/>
              <a:ea typeface="+mj-ea"/>
              <a:cs typeface="+mj-cs"/>
            </a:endParaRPr>
          </a:p>
        </p:txBody>
      </p:sp>
      <p:pic>
        <p:nvPicPr>
          <p:cNvPr id="5" name="Picture 4" descr="A stack of books&#10;&#10;Description automatically generated">
            <a:extLst>
              <a:ext uri="{FF2B5EF4-FFF2-40B4-BE49-F238E27FC236}">
                <a16:creationId xmlns:a16="http://schemas.microsoft.com/office/drawing/2014/main" id="{16398338-23B5-DB55-4073-4C2D3A49CC8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9098" r="-1" b="9817"/>
          <a:stretch/>
        </p:blipFill>
        <p:spPr>
          <a:xfrm>
            <a:off x="5771491" y="11"/>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35" name="Group 34">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36" name="Freeform: Shape 35">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ubtitle 2">
            <a:extLst>
              <a:ext uri="{FF2B5EF4-FFF2-40B4-BE49-F238E27FC236}">
                <a16:creationId xmlns:a16="http://schemas.microsoft.com/office/drawing/2014/main" id="{4947ED8E-A4C4-34F7-F801-3D1CA778B348}"/>
              </a:ext>
            </a:extLst>
          </p:cNvPr>
          <p:cNvSpPr>
            <a:spLocks noGrp="1"/>
          </p:cNvSpPr>
          <p:nvPr>
            <p:ph type="subTitle" idx="1"/>
          </p:nvPr>
        </p:nvSpPr>
        <p:spPr>
          <a:xfrm>
            <a:off x="1695452" y="1484205"/>
            <a:ext cx="4400549" cy="3167019"/>
          </a:xfrm>
        </p:spPr>
        <p:txBody>
          <a:bodyPr vert="horz" lIns="91440" tIns="45720" rIns="91440" bIns="45720" rtlCol="0" anchor="t">
            <a:normAutofit/>
          </a:bodyPr>
          <a:lstStyle/>
          <a:p>
            <a:pPr indent="-228600" algn="l">
              <a:buFont typeface="Arial" panose="020B0604020202020204" pitchFamily="34" charset="0"/>
              <a:buChar char="•"/>
            </a:pPr>
            <a:r>
              <a:rPr lang="en-US" b="1" dirty="0"/>
              <a:t>Session 32 of ?</a:t>
            </a:r>
          </a:p>
          <a:p>
            <a:pPr indent="-228600" algn="l">
              <a:buFont typeface="Arial" panose="020B0604020202020204" pitchFamily="34" charset="0"/>
              <a:buChar char="•"/>
            </a:pPr>
            <a:r>
              <a:rPr lang="en-US" b="1" dirty="0"/>
              <a:t>MEN to MEN</a:t>
            </a:r>
          </a:p>
          <a:p>
            <a:pPr indent="-228600" algn="l">
              <a:buFont typeface="Arial" panose="020B0604020202020204" pitchFamily="34" charset="0"/>
              <a:buChar char="•"/>
            </a:pPr>
            <a:r>
              <a:rPr lang="en-US" dirty="0"/>
              <a:t>A Bible Study about a letter written to the Church in Rome</a:t>
            </a:r>
          </a:p>
          <a:p>
            <a:pPr indent="-228600" algn="l">
              <a:buFont typeface="Arial" panose="020B0604020202020204" pitchFamily="34" charset="0"/>
              <a:buChar char="•"/>
            </a:pPr>
            <a:r>
              <a:rPr lang="en-US" dirty="0"/>
              <a:t>Romans 12:1,2</a:t>
            </a:r>
          </a:p>
        </p:txBody>
      </p:sp>
      <p:sp>
        <p:nvSpPr>
          <p:cNvPr id="4" name="TextBox 3">
            <a:extLst>
              <a:ext uri="{FF2B5EF4-FFF2-40B4-BE49-F238E27FC236}">
                <a16:creationId xmlns:a16="http://schemas.microsoft.com/office/drawing/2014/main" id="{8956DE61-89F3-4E31-F2F0-68F0AB277E85}"/>
              </a:ext>
            </a:extLst>
          </p:cNvPr>
          <p:cNvSpPr txBox="1"/>
          <p:nvPr/>
        </p:nvSpPr>
        <p:spPr>
          <a:xfrm>
            <a:off x="948585" y="4073315"/>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06C33A27-A984-2794-9CB2-1F5065BADEFB}"/>
              </a:ext>
            </a:extLst>
          </p:cNvPr>
          <p:cNvSpPr>
            <a:spLocks noGrp="1"/>
          </p:cNvSpPr>
          <p:nvPr>
            <p:ph type="sldNum" sz="quarter" idx="12"/>
          </p:nvPr>
        </p:nvSpPr>
        <p:spPr/>
        <p:txBody>
          <a:bodyPr/>
          <a:lstStyle/>
          <a:p>
            <a:fld id="{D643A852-0206-46AC-B0EB-645612933129}" type="slidenum">
              <a:rPr lang="en-US" smtClean="0"/>
              <a:t>1</a:t>
            </a:fld>
            <a:endParaRPr lang="en-US" dirty="0"/>
          </a:p>
        </p:txBody>
      </p:sp>
    </p:spTree>
    <p:extLst>
      <p:ext uri="{BB962C8B-B14F-4D97-AF65-F5344CB8AC3E}">
        <p14:creationId xmlns:p14="http://schemas.microsoft.com/office/powerpoint/2010/main" val="496913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6D40-C72B-8272-4CE6-D89AE83BEAA4}"/>
              </a:ext>
            </a:extLst>
          </p:cNvPr>
          <p:cNvSpPr>
            <a:spLocks noGrp="1"/>
          </p:cNvSpPr>
          <p:nvPr>
            <p:ph type="title"/>
          </p:nvPr>
        </p:nvSpPr>
        <p:spPr>
          <a:xfrm>
            <a:off x="114728" y="0"/>
            <a:ext cx="9144000" cy="1263649"/>
          </a:xfrm>
        </p:spPr>
        <p:txBody>
          <a:bodyPr/>
          <a:lstStyle/>
          <a:p>
            <a:r>
              <a:rPr lang="en-US" dirty="0"/>
              <a:t>Romans 12:1,2</a:t>
            </a:r>
          </a:p>
        </p:txBody>
      </p:sp>
      <p:sp>
        <p:nvSpPr>
          <p:cNvPr id="3" name="Content Placeholder 2">
            <a:extLst>
              <a:ext uri="{FF2B5EF4-FFF2-40B4-BE49-F238E27FC236}">
                <a16:creationId xmlns:a16="http://schemas.microsoft.com/office/drawing/2014/main" id="{D74FB818-BF0A-45E2-AAB7-6E357886B883}"/>
              </a:ext>
            </a:extLst>
          </p:cNvPr>
          <p:cNvSpPr>
            <a:spLocks noGrp="1"/>
          </p:cNvSpPr>
          <p:nvPr>
            <p:ph idx="1"/>
          </p:nvPr>
        </p:nvSpPr>
        <p:spPr>
          <a:xfrm>
            <a:off x="433226" y="869878"/>
            <a:ext cx="11330683" cy="5818598"/>
          </a:xfrm>
        </p:spPr>
        <p:txBody>
          <a:bodyPr>
            <a:normAutofit fontScale="70000" lnSpcReduction="20000"/>
          </a:bodyPr>
          <a:lstStyle/>
          <a:p>
            <a:pPr marL="0" indent="0" algn="ctr">
              <a:lnSpc>
                <a:spcPct val="120000"/>
              </a:lnSpc>
              <a:buNone/>
            </a:pPr>
            <a:r>
              <a:rPr lang="en-US" sz="4700" spc="300" dirty="0">
                <a:effectLst/>
                <a:latin typeface="Castellar" panose="020A0402060406010301" pitchFamily="18" charset="0"/>
                <a:ea typeface="Calibri" panose="020F0502020204030204" pitchFamily="34" charset="0"/>
                <a:cs typeface="Calibri" panose="020F0502020204030204" pitchFamily="34" charset="0"/>
              </a:rPr>
              <a:t>Therefore, </a:t>
            </a:r>
            <a:r>
              <a:rPr lang="en-US" sz="4700" spc="300" dirty="0">
                <a:latin typeface="Castellar" panose="020A0402060406010301" pitchFamily="18" charset="0"/>
                <a:cs typeface="Calibri" panose="020F0502020204030204" pitchFamily="34" charset="0"/>
              </a:rPr>
              <a:t>I urge you, brethren</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spc="300" dirty="0">
                <a:latin typeface="Castellar" panose="020A0402060406010301" pitchFamily="18" charset="0"/>
                <a:cs typeface="Calibri" panose="020F0502020204030204" pitchFamily="34" charset="0"/>
              </a:rPr>
              <a:t>by the mercies of God, to present your bodies </a:t>
            </a:r>
            <a:r>
              <a:rPr lang="en-US" sz="4700" b="1" u="sng" spc="300" dirty="0">
                <a:effectLst>
                  <a:outerShdw blurRad="38100" dist="38100" dir="2700000" algn="tl">
                    <a:srgbClr val="000000">
                      <a:alpha val="43137"/>
                    </a:srgbClr>
                  </a:outerShdw>
                </a:effectLst>
                <a:latin typeface="Castellar" panose="020A0402060406010301" pitchFamily="18" charset="0"/>
                <a:cs typeface="Calibri" panose="020F0502020204030204" pitchFamily="34" charset="0"/>
              </a:rPr>
              <a:t>a living and holy sacrifice</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acceptable </a:t>
            </a:r>
            <a:r>
              <a:rPr lang="en-US" sz="4700" b="1" u="sng" spc="300" dirty="0">
                <a:effectLst>
                  <a:outerShdw blurRad="38100" dist="38100" dir="2700000" algn="tl">
                    <a:srgbClr val="000000">
                      <a:alpha val="43137"/>
                    </a:srgbClr>
                  </a:outerShdw>
                </a:effectLst>
                <a:latin typeface="Castellar" panose="020A0402060406010301" pitchFamily="18" charset="0"/>
                <a:cs typeface="Calibri" panose="020F0502020204030204" pitchFamily="34" charset="0"/>
              </a:rPr>
              <a:t>to God</a:t>
            </a:r>
            <a:r>
              <a:rPr lang="en-US" sz="4700" spc="300" dirty="0">
                <a:latin typeface="Castellar" panose="020A0402060406010301" pitchFamily="18" charset="0"/>
                <a:cs typeface="Calibri" panose="020F0502020204030204" pitchFamily="34" charset="0"/>
              </a:rPr>
              <a:t>, </a:t>
            </a:r>
            <a:r>
              <a:rPr lang="en-US" sz="4700" spc="300" dirty="0">
                <a:effectLst/>
                <a:latin typeface="Castellar" panose="020A0402060406010301" pitchFamily="18" charset="0"/>
                <a:ea typeface="Calibri" panose="020F0502020204030204" pitchFamily="34" charset="0"/>
                <a:cs typeface="Calibri" panose="020F0502020204030204" pitchFamily="34" charset="0"/>
              </a:rPr>
              <a:t>which is your spiritual service of worship. And do not be conformed to this world, but be transformed by the renewing of your mind, so that you may prove what the will of God is, that which is good and acceptable and perfect.</a:t>
            </a:r>
            <a:endParaRPr lang="en-US" sz="4700" spc="300" dirty="0">
              <a:effectLst/>
              <a:latin typeface="Castellar" panose="020A0402060406010301" pitchFamily="18" charset="0"/>
              <a:ea typeface="Calibri" panose="020F0502020204030204" pitchFamily="34" charset="0"/>
              <a:cs typeface="Times New Roman" panose="02020603050405020304" pitchFamily="18" charset="0"/>
            </a:endParaRPr>
          </a:p>
          <a:p>
            <a:pPr marL="0" indent="0" algn="ctr">
              <a:buNone/>
            </a:pPr>
            <a:endParaRPr lang="en-US" dirty="0"/>
          </a:p>
        </p:txBody>
      </p:sp>
      <p:sp>
        <p:nvSpPr>
          <p:cNvPr id="4" name="TextBox 3">
            <a:extLst>
              <a:ext uri="{FF2B5EF4-FFF2-40B4-BE49-F238E27FC236}">
                <a16:creationId xmlns:a16="http://schemas.microsoft.com/office/drawing/2014/main" id="{D7782F7B-E8E2-3DA5-0FFD-7EBD037F1477}"/>
              </a:ext>
            </a:extLst>
          </p:cNvPr>
          <p:cNvSpPr txBox="1"/>
          <p:nvPr/>
        </p:nvSpPr>
        <p:spPr>
          <a:xfrm>
            <a:off x="2253403" y="4530303"/>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D0C0CEC6-D832-4357-A7C9-1A37EE255A02}"/>
              </a:ext>
            </a:extLst>
          </p:cNvPr>
          <p:cNvSpPr>
            <a:spLocks noGrp="1"/>
          </p:cNvSpPr>
          <p:nvPr>
            <p:ph type="sldNum" sz="quarter" idx="12"/>
          </p:nvPr>
        </p:nvSpPr>
        <p:spPr/>
        <p:txBody>
          <a:bodyPr/>
          <a:lstStyle/>
          <a:p>
            <a:fld id="{D643A852-0206-46AC-B0EB-645612933129}" type="slidenum">
              <a:rPr lang="en-US" smtClean="0"/>
              <a:t>10</a:t>
            </a:fld>
            <a:endParaRPr lang="en-US"/>
          </a:p>
        </p:txBody>
      </p:sp>
    </p:spTree>
    <p:extLst>
      <p:ext uri="{BB962C8B-B14F-4D97-AF65-F5344CB8AC3E}">
        <p14:creationId xmlns:p14="http://schemas.microsoft.com/office/powerpoint/2010/main" val="189078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6D40-C72B-8272-4CE6-D89AE83BEAA4}"/>
              </a:ext>
            </a:extLst>
          </p:cNvPr>
          <p:cNvSpPr>
            <a:spLocks noGrp="1"/>
          </p:cNvSpPr>
          <p:nvPr>
            <p:ph type="title"/>
          </p:nvPr>
        </p:nvSpPr>
        <p:spPr>
          <a:xfrm>
            <a:off x="114728" y="0"/>
            <a:ext cx="9144000" cy="1263649"/>
          </a:xfrm>
        </p:spPr>
        <p:txBody>
          <a:bodyPr/>
          <a:lstStyle/>
          <a:p>
            <a:r>
              <a:rPr lang="en-US" dirty="0"/>
              <a:t>Romans 12:1,2</a:t>
            </a:r>
          </a:p>
        </p:txBody>
      </p:sp>
      <p:sp>
        <p:nvSpPr>
          <p:cNvPr id="3" name="Content Placeholder 2">
            <a:extLst>
              <a:ext uri="{FF2B5EF4-FFF2-40B4-BE49-F238E27FC236}">
                <a16:creationId xmlns:a16="http://schemas.microsoft.com/office/drawing/2014/main" id="{D74FB818-BF0A-45E2-AAB7-6E357886B883}"/>
              </a:ext>
            </a:extLst>
          </p:cNvPr>
          <p:cNvSpPr>
            <a:spLocks noGrp="1"/>
          </p:cNvSpPr>
          <p:nvPr>
            <p:ph idx="1"/>
          </p:nvPr>
        </p:nvSpPr>
        <p:spPr>
          <a:xfrm>
            <a:off x="433226" y="869878"/>
            <a:ext cx="11330683" cy="5818598"/>
          </a:xfrm>
        </p:spPr>
        <p:txBody>
          <a:bodyPr>
            <a:normAutofit fontScale="70000" lnSpcReduction="20000"/>
          </a:bodyPr>
          <a:lstStyle/>
          <a:p>
            <a:pPr marL="0" indent="0" algn="ctr">
              <a:lnSpc>
                <a:spcPct val="120000"/>
              </a:lnSpc>
              <a:buNone/>
            </a:pPr>
            <a:r>
              <a:rPr lang="en-US" sz="4700" spc="300" dirty="0">
                <a:effectLst/>
                <a:latin typeface="Castellar" panose="020A0402060406010301" pitchFamily="18" charset="0"/>
                <a:ea typeface="Calibri" panose="020F0502020204030204" pitchFamily="34" charset="0"/>
                <a:cs typeface="Calibri" panose="020F0502020204030204" pitchFamily="34" charset="0"/>
              </a:rPr>
              <a:t>Therefore, </a:t>
            </a:r>
            <a:r>
              <a:rPr lang="en-US" sz="4700" spc="300" dirty="0">
                <a:latin typeface="Castellar" panose="020A0402060406010301" pitchFamily="18" charset="0"/>
                <a:cs typeface="Calibri" panose="020F0502020204030204" pitchFamily="34" charset="0"/>
              </a:rPr>
              <a:t>I urge you, brethren</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spc="300" dirty="0">
                <a:latin typeface="Castellar" panose="020A0402060406010301" pitchFamily="18" charset="0"/>
                <a:cs typeface="Calibri" panose="020F0502020204030204" pitchFamily="34" charset="0"/>
              </a:rPr>
              <a:t>by the mercies of God, to present your bodies a living and holy sacrifice</a:t>
            </a:r>
            <a:r>
              <a:rPr lang="en-US" sz="4700" spc="300" dirty="0">
                <a:effectLst/>
                <a:latin typeface="Castellar" panose="020A0402060406010301" pitchFamily="18" charset="0"/>
                <a:ea typeface="Calibri" panose="020F0502020204030204" pitchFamily="34" charset="0"/>
                <a:cs typeface="Calibri" panose="020F0502020204030204" pitchFamily="34" charset="0"/>
              </a:rPr>
              <a:t>, acceptable </a:t>
            </a:r>
            <a:r>
              <a:rPr lang="en-US" sz="4700" spc="300" dirty="0">
                <a:latin typeface="Castellar" panose="020A0402060406010301" pitchFamily="18" charset="0"/>
                <a:cs typeface="Calibri" panose="020F0502020204030204" pitchFamily="34" charset="0"/>
              </a:rPr>
              <a:t>to God, </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which is your spiritual service of worship</a:t>
            </a:r>
            <a:r>
              <a:rPr lang="en-US" sz="4700" spc="300" dirty="0">
                <a:effectLst/>
                <a:latin typeface="Castellar" panose="020A0402060406010301" pitchFamily="18" charset="0"/>
                <a:ea typeface="Calibri" panose="020F0502020204030204" pitchFamily="34" charset="0"/>
                <a:cs typeface="Calibri" panose="020F0502020204030204" pitchFamily="34" charset="0"/>
              </a:rPr>
              <a:t>. And do not be conformed to this world, but be transformed by the renewing of your mind, so that you may prove what the will of God is, that which is good and acceptable and perfect.</a:t>
            </a:r>
            <a:endParaRPr lang="en-US" sz="4700" spc="300" dirty="0">
              <a:effectLst/>
              <a:latin typeface="Castellar" panose="020A0402060406010301" pitchFamily="18" charset="0"/>
              <a:ea typeface="Calibri" panose="020F0502020204030204" pitchFamily="34" charset="0"/>
              <a:cs typeface="Times New Roman" panose="02020603050405020304" pitchFamily="18" charset="0"/>
            </a:endParaRPr>
          </a:p>
          <a:p>
            <a:pPr marL="0" indent="0" algn="ctr">
              <a:buNone/>
            </a:pPr>
            <a:endParaRPr lang="en-US" dirty="0"/>
          </a:p>
        </p:txBody>
      </p:sp>
      <p:sp>
        <p:nvSpPr>
          <p:cNvPr id="4" name="TextBox 3">
            <a:extLst>
              <a:ext uri="{FF2B5EF4-FFF2-40B4-BE49-F238E27FC236}">
                <a16:creationId xmlns:a16="http://schemas.microsoft.com/office/drawing/2014/main" id="{D7782F7B-E8E2-3DA5-0FFD-7EBD037F1477}"/>
              </a:ext>
            </a:extLst>
          </p:cNvPr>
          <p:cNvSpPr txBox="1"/>
          <p:nvPr/>
        </p:nvSpPr>
        <p:spPr>
          <a:xfrm>
            <a:off x="2253403" y="4530303"/>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A17AEAC-F82C-1B1A-1164-5FC39C1D69DC}"/>
              </a:ext>
            </a:extLst>
          </p:cNvPr>
          <p:cNvSpPr>
            <a:spLocks noGrp="1"/>
          </p:cNvSpPr>
          <p:nvPr>
            <p:ph type="sldNum" sz="quarter" idx="12"/>
          </p:nvPr>
        </p:nvSpPr>
        <p:spPr/>
        <p:txBody>
          <a:bodyPr/>
          <a:lstStyle/>
          <a:p>
            <a:fld id="{D643A852-0206-46AC-B0EB-645612933129}" type="slidenum">
              <a:rPr lang="en-US" smtClean="0"/>
              <a:t>11</a:t>
            </a:fld>
            <a:endParaRPr lang="en-US"/>
          </a:p>
        </p:txBody>
      </p:sp>
    </p:spTree>
    <p:extLst>
      <p:ext uri="{BB962C8B-B14F-4D97-AF65-F5344CB8AC3E}">
        <p14:creationId xmlns:p14="http://schemas.microsoft.com/office/powerpoint/2010/main" val="289101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6D40-C72B-8272-4CE6-D89AE83BEAA4}"/>
              </a:ext>
            </a:extLst>
          </p:cNvPr>
          <p:cNvSpPr>
            <a:spLocks noGrp="1"/>
          </p:cNvSpPr>
          <p:nvPr>
            <p:ph type="title"/>
          </p:nvPr>
        </p:nvSpPr>
        <p:spPr>
          <a:xfrm>
            <a:off x="114728" y="0"/>
            <a:ext cx="9144000" cy="1263649"/>
          </a:xfrm>
        </p:spPr>
        <p:txBody>
          <a:bodyPr/>
          <a:lstStyle/>
          <a:p>
            <a:r>
              <a:rPr lang="en-US" dirty="0"/>
              <a:t>Romans 12:1,2</a:t>
            </a:r>
          </a:p>
        </p:txBody>
      </p:sp>
      <p:sp>
        <p:nvSpPr>
          <p:cNvPr id="3" name="Content Placeholder 2">
            <a:extLst>
              <a:ext uri="{FF2B5EF4-FFF2-40B4-BE49-F238E27FC236}">
                <a16:creationId xmlns:a16="http://schemas.microsoft.com/office/drawing/2014/main" id="{D74FB818-BF0A-45E2-AAB7-6E357886B883}"/>
              </a:ext>
            </a:extLst>
          </p:cNvPr>
          <p:cNvSpPr>
            <a:spLocks noGrp="1"/>
          </p:cNvSpPr>
          <p:nvPr>
            <p:ph idx="1"/>
          </p:nvPr>
        </p:nvSpPr>
        <p:spPr>
          <a:xfrm>
            <a:off x="433226" y="869878"/>
            <a:ext cx="11330683" cy="5818598"/>
          </a:xfrm>
        </p:spPr>
        <p:txBody>
          <a:bodyPr>
            <a:normAutofit fontScale="70000" lnSpcReduction="20000"/>
          </a:bodyPr>
          <a:lstStyle/>
          <a:p>
            <a:pPr marL="0" indent="0" algn="ctr">
              <a:lnSpc>
                <a:spcPct val="120000"/>
              </a:lnSpc>
              <a:buNone/>
            </a:pPr>
            <a:r>
              <a:rPr lang="en-US" sz="4700" spc="300" dirty="0">
                <a:effectLst/>
                <a:latin typeface="Castellar" panose="020A0402060406010301" pitchFamily="18" charset="0"/>
                <a:ea typeface="Calibri" panose="020F0502020204030204" pitchFamily="34" charset="0"/>
                <a:cs typeface="Calibri" panose="020F0502020204030204" pitchFamily="34" charset="0"/>
              </a:rPr>
              <a:t>Therefore, </a:t>
            </a:r>
            <a:r>
              <a:rPr lang="en-US" sz="4700" spc="300" dirty="0">
                <a:latin typeface="Castellar" panose="020A0402060406010301" pitchFamily="18" charset="0"/>
                <a:cs typeface="Calibri" panose="020F0502020204030204" pitchFamily="34" charset="0"/>
              </a:rPr>
              <a:t>I urge you, brethren</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spc="300" dirty="0">
                <a:latin typeface="Castellar" panose="020A0402060406010301" pitchFamily="18" charset="0"/>
                <a:cs typeface="Calibri" panose="020F0502020204030204" pitchFamily="34" charset="0"/>
              </a:rPr>
              <a:t>by the mercies of God, to present your bodies a living and </a:t>
            </a:r>
            <a:r>
              <a:rPr lang="en-US" sz="4700" spc="300" dirty="0">
                <a:effectLst/>
                <a:latin typeface="Castellar" panose="020A0402060406010301" pitchFamily="18" charset="0"/>
                <a:ea typeface="Calibri" panose="020F0502020204030204" pitchFamily="34" charset="0"/>
                <a:cs typeface="Calibri" panose="020F0502020204030204" pitchFamily="34" charset="0"/>
              </a:rPr>
              <a:t>holy sacrifice, acceptable </a:t>
            </a:r>
            <a:r>
              <a:rPr lang="en-US" sz="4700" spc="300" dirty="0">
                <a:latin typeface="Castellar" panose="020A0402060406010301" pitchFamily="18" charset="0"/>
                <a:ea typeface="Calibri" panose="020F0502020204030204" pitchFamily="34" charset="0"/>
                <a:cs typeface="Calibri" panose="020F0502020204030204" pitchFamily="34" charset="0"/>
              </a:rPr>
              <a:t>to God, </a:t>
            </a:r>
            <a:r>
              <a:rPr lang="en-US" sz="4700" spc="300" dirty="0">
                <a:effectLst/>
                <a:latin typeface="Castellar" panose="020A0402060406010301" pitchFamily="18" charset="0"/>
                <a:ea typeface="Calibri" panose="020F0502020204030204" pitchFamily="34" charset="0"/>
                <a:cs typeface="Calibri" panose="020F0502020204030204" pitchFamily="34" charset="0"/>
              </a:rPr>
              <a:t>which is your spiritual service of worship. And </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do not be conformed to this world, but be transformed</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by the renewing of your mind,</a:t>
            </a:r>
            <a:r>
              <a:rPr lang="en-US" sz="4700" spc="300" dirty="0">
                <a:effectLst/>
                <a:latin typeface="Castellar" panose="020A0402060406010301" pitchFamily="18" charset="0"/>
                <a:ea typeface="Calibri" panose="020F0502020204030204" pitchFamily="34" charset="0"/>
                <a:cs typeface="Calibri" panose="020F0502020204030204" pitchFamily="34" charset="0"/>
              </a:rPr>
              <a:t> so that you may prove what the will of God is, that which is good and acceptable and perfect.</a:t>
            </a:r>
            <a:endParaRPr lang="en-US" sz="4700" spc="300" dirty="0">
              <a:effectLst/>
              <a:latin typeface="Castellar" panose="020A0402060406010301" pitchFamily="18" charset="0"/>
              <a:ea typeface="Calibri" panose="020F0502020204030204" pitchFamily="34" charset="0"/>
              <a:cs typeface="Times New Roman" panose="02020603050405020304" pitchFamily="18" charset="0"/>
            </a:endParaRPr>
          </a:p>
          <a:p>
            <a:pPr marL="0" indent="0" algn="ctr">
              <a:buNone/>
            </a:pPr>
            <a:endParaRPr lang="en-US" dirty="0"/>
          </a:p>
        </p:txBody>
      </p:sp>
      <p:sp>
        <p:nvSpPr>
          <p:cNvPr id="4" name="TextBox 3">
            <a:extLst>
              <a:ext uri="{FF2B5EF4-FFF2-40B4-BE49-F238E27FC236}">
                <a16:creationId xmlns:a16="http://schemas.microsoft.com/office/drawing/2014/main" id="{D7782F7B-E8E2-3DA5-0FFD-7EBD037F1477}"/>
              </a:ext>
            </a:extLst>
          </p:cNvPr>
          <p:cNvSpPr txBox="1"/>
          <p:nvPr/>
        </p:nvSpPr>
        <p:spPr>
          <a:xfrm>
            <a:off x="2074595" y="1067574"/>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7BE3BCD-D49A-7FE2-1CC6-A7ED6B2EB875}"/>
              </a:ext>
            </a:extLst>
          </p:cNvPr>
          <p:cNvSpPr>
            <a:spLocks noGrp="1"/>
          </p:cNvSpPr>
          <p:nvPr>
            <p:ph type="sldNum" sz="quarter" idx="12"/>
          </p:nvPr>
        </p:nvSpPr>
        <p:spPr/>
        <p:txBody>
          <a:bodyPr/>
          <a:lstStyle/>
          <a:p>
            <a:fld id="{D643A852-0206-46AC-B0EB-645612933129}" type="slidenum">
              <a:rPr lang="en-US" smtClean="0"/>
              <a:t>12</a:t>
            </a:fld>
            <a:endParaRPr lang="en-US"/>
          </a:p>
        </p:txBody>
      </p:sp>
    </p:spTree>
    <p:extLst>
      <p:ext uri="{BB962C8B-B14F-4D97-AF65-F5344CB8AC3E}">
        <p14:creationId xmlns:p14="http://schemas.microsoft.com/office/powerpoint/2010/main" val="363577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FA271-43B7-076C-F95E-80686665791D}"/>
              </a:ext>
            </a:extLst>
          </p:cNvPr>
          <p:cNvSpPr>
            <a:spLocks noGrp="1"/>
          </p:cNvSpPr>
          <p:nvPr>
            <p:ph type="title"/>
          </p:nvPr>
        </p:nvSpPr>
        <p:spPr/>
        <p:txBody>
          <a:bodyPr/>
          <a:lstStyle/>
          <a:p>
            <a:r>
              <a:rPr lang="en-US" dirty="0"/>
              <a:t>Three sections to our study tonight</a:t>
            </a:r>
          </a:p>
        </p:txBody>
      </p:sp>
      <p:sp>
        <p:nvSpPr>
          <p:cNvPr id="3" name="Content Placeholder 2">
            <a:extLst>
              <a:ext uri="{FF2B5EF4-FFF2-40B4-BE49-F238E27FC236}">
                <a16:creationId xmlns:a16="http://schemas.microsoft.com/office/drawing/2014/main" id="{390A31EC-F9E8-CEC3-5C84-ED31CFC0821C}"/>
              </a:ext>
            </a:extLst>
          </p:cNvPr>
          <p:cNvSpPr>
            <a:spLocks noGrp="1"/>
          </p:cNvSpPr>
          <p:nvPr>
            <p:ph idx="1"/>
          </p:nvPr>
        </p:nvSpPr>
        <p:spPr>
          <a:xfrm>
            <a:off x="410967" y="3047999"/>
            <a:ext cx="11661168" cy="3321979"/>
          </a:xfrm>
        </p:spPr>
        <p:txBody>
          <a:bodyPr>
            <a:normAutofit/>
          </a:bodyPr>
          <a:lstStyle/>
          <a:p>
            <a:pPr marL="514350" indent="-514350">
              <a:buFont typeface="+mj-lt"/>
              <a:buAutoNum type="arabicPeriod"/>
            </a:pPr>
            <a:r>
              <a:rPr lang="en-US" sz="4000" dirty="0"/>
              <a:t>An encouragement to give, present, provide, yield.</a:t>
            </a:r>
          </a:p>
          <a:p>
            <a:pPr marL="514350" indent="-514350">
              <a:buFont typeface="+mj-lt"/>
              <a:buAutoNum type="arabicPeriod"/>
            </a:pPr>
            <a:r>
              <a:rPr lang="en-US" sz="4000" dirty="0"/>
              <a:t>The method which we are transformed, not conformed</a:t>
            </a:r>
          </a:p>
          <a:p>
            <a:pPr marL="514350" indent="-514350">
              <a:buFont typeface="+mj-lt"/>
              <a:buAutoNum type="arabicPeriod"/>
            </a:pPr>
            <a:r>
              <a:rPr lang="en-US" sz="4000" b="1" dirty="0"/>
              <a:t>The understanding of what God really wants for us, the revelation of His Will</a:t>
            </a:r>
          </a:p>
        </p:txBody>
      </p:sp>
      <p:sp>
        <p:nvSpPr>
          <p:cNvPr id="4" name="Slide Number Placeholder 3">
            <a:extLst>
              <a:ext uri="{FF2B5EF4-FFF2-40B4-BE49-F238E27FC236}">
                <a16:creationId xmlns:a16="http://schemas.microsoft.com/office/drawing/2014/main" id="{D7DC6653-1C27-4763-505D-06DC115F5BBE}"/>
              </a:ext>
            </a:extLst>
          </p:cNvPr>
          <p:cNvSpPr>
            <a:spLocks noGrp="1"/>
          </p:cNvSpPr>
          <p:nvPr>
            <p:ph type="sldNum" sz="quarter" idx="12"/>
          </p:nvPr>
        </p:nvSpPr>
        <p:spPr/>
        <p:txBody>
          <a:bodyPr/>
          <a:lstStyle/>
          <a:p>
            <a:fld id="{D643A852-0206-46AC-B0EB-645612933129}" type="slidenum">
              <a:rPr lang="en-US" smtClean="0"/>
              <a:t>13</a:t>
            </a:fld>
            <a:endParaRPr lang="en-US"/>
          </a:p>
        </p:txBody>
      </p:sp>
    </p:spTree>
    <p:extLst>
      <p:ext uri="{BB962C8B-B14F-4D97-AF65-F5344CB8AC3E}">
        <p14:creationId xmlns:p14="http://schemas.microsoft.com/office/powerpoint/2010/main" val="345141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6D40-C72B-8272-4CE6-D89AE83BEAA4}"/>
              </a:ext>
            </a:extLst>
          </p:cNvPr>
          <p:cNvSpPr>
            <a:spLocks noGrp="1"/>
          </p:cNvSpPr>
          <p:nvPr>
            <p:ph type="title"/>
          </p:nvPr>
        </p:nvSpPr>
        <p:spPr>
          <a:xfrm>
            <a:off x="114728" y="0"/>
            <a:ext cx="9144000" cy="1263649"/>
          </a:xfrm>
        </p:spPr>
        <p:txBody>
          <a:bodyPr/>
          <a:lstStyle/>
          <a:p>
            <a:r>
              <a:rPr lang="en-US" dirty="0"/>
              <a:t>Romans 12:1,2</a:t>
            </a:r>
          </a:p>
        </p:txBody>
      </p:sp>
      <p:sp>
        <p:nvSpPr>
          <p:cNvPr id="3" name="Content Placeholder 2">
            <a:extLst>
              <a:ext uri="{FF2B5EF4-FFF2-40B4-BE49-F238E27FC236}">
                <a16:creationId xmlns:a16="http://schemas.microsoft.com/office/drawing/2014/main" id="{D74FB818-BF0A-45E2-AAB7-6E357886B883}"/>
              </a:ext>
            </a:extLst>
          </p:cNvPr>
          <p:cNvSpPr>
            <a:spLocks noGrp="1"/>
          </p:cNvSpPr>
          <p:nvPr>
            <p:ph idx="1"/>
          </p:nvPr>
        </p:nvSpPr>
        <p:spPr>
          <a:xfrm>
            <a:off x="433226" y="869878"/>
            <a:ext cx="11330683" cy="5818598"/>
          </a:xfrm>
        </p:spPr>
        <p:txBody>
          <a:bodyPr>
            <a:normAutofit fontScale="70000" lnSpcReduction="20000"/>
          </a:bodyPr>
          <a:lstStyle/>
          <a:p>
            <a:pPr marL="0" indent="0" algn="ctr">
              <a:lnSpc>
                <a:spcPct val="120000"/>
              </a:lnSpc>
              <a:buNone/>
            </a:pPr>
            <a:r>
              <a:rPr lang="en-US" sz="4700" spc="300" dirty="0">
                <a:effectLst/>
                <a:latin typeface="Castellar" panose="020A0402060406010301" pitchFamily="18" charset="0"/>
                <a:ea typeface="Calibri" panose="020F0502020204030204" pitchFamily="34" charset="0"/>
                <a:cs typeface="Calibri" panose="020F0502020204030204" pitchFamily="34" charset="0"/>
              </a:rPr>
              <a:t>Therefore, </a:t>
            </a:r>
            <a:r>
              <a:rPr lang="en-US" sz="4700" spc="300" dirty="0">
                <a:latin typeface="Castellar" panose="020A0402060406010301" pitchFamily="18" charset="0"/>
                <a:cs typeface="Calibri" panose="020F0502020204030204" pitchFamily="34" charset="0"/>
              </a:rPr>
              <a:t>I urge you, brethren</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spc="300" dirty="0">
                <a:latin typeface="Castellar" panose="020A0402060406010301" pitchFamily="18" charset="0"/>
                <a:cs typeface="Calibri" panose="020F0502020204030204" pitchFamily="34" charset="0"/>
              </a:rPr>
              <a:t>by the mercies of God, to present your bodies a living and </a:t>
            </a:r>
            <a:r>
              <a:rPr lang="en-US" sz="4700" spc="300" dirty="0">
                <a:effectLst/>
                <a:latin typeface="Castellar" panose="020A0402060406010301" pitchFamily="18" charset="0"/>
                <a:ea typeface="Calibri" panose="020F0502020204030204" pitchFamily="34" charset="0"/>
                <a:cs typeface="Calibri" panose="020F0502020204030204" pitchFamily="34" charset="0"/>
              </a:rPr>
              <a:t>holy sacrifice, acceptable </a:t>
            </a:r>
            <a:r>
              <a:rPr lang="en-US" sz="4700" spc="300" dirty="0">
                <a:latin typeface="Castellar" panose="020A0402060406010301" pitchFamily="18" charset="0"/>
                <a:ea typeface="Calibri" panose="020F0502020204030204" pitchFamily="34" charset="0"/>
                <a:cs typeface="Calibri" panose="020F0502020204030204" pitchFamily="34" charset="0"/>
              </a:rPr>
              <a:t>to God, </a:t>
            </a:r>
            <a:r>
              <a:rPr lang="en-US" sz="4700" spc="300" dirty="0">
                <a:effectLst/>
                <a:latin typeface="Castellar" panose="020A0402060406010301" pitchFamily="18" charset="0"/>
                <a:ea typeface="Calibri" panose="020F0502020204030204" pitchFamily="34" charset="0"/>
                <a:cs typeface="Calibri" panose="020F0502020204030204" pitchFamily="34" charset="0"/>
              </a:rPr>
              <a:t>which is your spiritual service of worship. And </a:t>
            </a:r>
            <a:r>
              <a:rPr lang="en-US" sz="4700" spc="300" dirty="0">
                <a:latin typeface="Castellar" panose="020A0402060406010301" pitchFamily="18" charset="0"/>
                <a:ea typeface="Calibri" panose="020F0502020204030204" pitchFamily="34" charset="0"/>
                <a:cs typeface="Calibri" panose="020F0502020204030204" pitchFamily="34" charset="0"/>
              </a:rPr>
              <a:t>do</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 </a:t>
            </a:r>
            <a:r>
              <a:rPr lang="en-US" sz="4700" spc="300" dirty="0">
                <a:latin typeface="Castellar" panose="020A0402060406010301" pitchFamily="18" charset="0"/>
                <a:ea typeface="Calibri" panose="020F0502020204030204" pitchFamily="34" charset="0"/>
                <a:cs typeface="Calibri" panose="020F0502020204030204" pitchFamily="34" charset="0"/>
              </a:rPr>
              <a:t>not be conformed to this world, but be transformed by the renewing of your mind, </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so that you may prove what the will of God is</a:t>
            </a:r>
            <a:r>
              <a:rPr lang="en-US" sz="4700" spc="300" dirty="0">
                <a:effectLst/>
                <a:latin typeface="Castellar" panose="020A0402060406010301" pitchFamily="18" charset="0"/>
                <a:ea typeface="Calibri" panose="020F0502020204030204" pitchFamily="34" charset="0"/>
                <a:cs typeface="Calibri" panose="020F0502020204030204" pitchFamily="34" charset="0"/>
              </a:rPr>
              <a:t>, that which is good and acceptable and perfect.</a:t>
            </a:r>
            <a:endParaRPr lang="en-US" sz="4700" spc="300" dirty="0">
              <a:effectLst/>
              <a:latin typeface="Castellar" panose="020A0402060406010301" pitchFamily="18" charset="0"/>
              <a:ea typeface="Calibri" panose="020F0502020204030204" pitchFamily="34" charset="0"/>
              <a:cs typeface="Times New Roman" panose="02020603050405020304" pitchFamily="18" charset="0"/>
            </a:endParaRPr>
          </a:p>
          <a:p>
            <a:pPr marL="0" indent="0" algn="ctr">
              <a:buNone/>
            </a:pPr>
            <a:endParaRPr lang="en-US" dirty="0"/>
          </a:p>
        </p:txBody>
      </p:sp>
      <p:sp>
        <p:nvSpPr>
          <p:cNvPr id="4" name="TextBox 3">
            <a:extLst>
              <a:ext uri="{FF2B5EF4-FFF2-40B4-BE49-F238E27FC236}">
                <a16:creationId xmlns:a16="http://schemas.microsoft.com/office/drawing/2014/main" id="{D7782F7B-E8E2-3DA5-0FFD-7EBD037F1477}"/>
              </a:ext>
            </a:extLst>
          </p:cNvPr>
          <p:cNvSpPr txBox="1"/>
          <p:nvPr/>
        </p:nvSpPr>
        <p:spPr>
          <a:xfrm>
            <a:off x="2382820" y="1836423"/>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DB746E0-ACEB-8470-4A52-03FC35210908}"/>
              </a:ext>
            </a:extLst>
          </p:cNvPr>
          <p:cNvSpPr>
            <a:spLocks noGrp="1"/>
          </p:cNvSpPr>
          <p:nvPr>
            <p:ph type="sldNum" sz="quarter" idx="12"/>
          </p:nvPr>
        </p:nvSpPr>
        <p:spPr/>
        <p:txBody>
          <a:bodyPr/>
          <a:lstStyle/>
          <a:p>
            <a:fld id="{D643A852-0206-46AC-B0EB-645612933129}" type="slidenum">
              <a:rPr lang="en-US" smtClean="0"/>
              <a:t>14</a:t>
            </a:fld>
            <a:endParaRPr lang="en-US"/>
          </a:p>
        </p:txBody>
      </p:sp>
    </p:spTree>
    <p:extLst>
      <p:ext uri="{BB962C8B-B14F-4D97-AF65-F5344CB8AC3E}">
        <p14:creationId xmlns:p14="http://schemas.microsoft.com/office/powerpoint/2010/main" val="32155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6D40-C72B-8272-4CE6-D89AE83BEAA4}"/>
              </a:ext>
            </a:extLst>
          </p:cNvPr>
          <p:cNvSpPr>
            <a:spLocks noGrp="1"/>
          </p:cNvSpPr>
          <p:nvPr>
            <p:ph type="title"/>
          </p:nvPr>
        </p:nvSpPr>
        <p:spPr>
          <a:xfrm>
            <a:off x="114728" y="0"/>
            <a:ext cx="9144000" cy="1263649"/>
          </a:xfrm>
        </p:spPr>
        <p:txBody>
          <a:bodyPr/>
          <a:lstStyle/>
          <a:p>
            <a:r>
              <a:rPr lang="en-US" dirty="0"/>
              <a:t>Romans 12:1,2</a:t>
            </a:r>
          </a:p>
        </p:txBody>
      </p:sp>
      <p:sp>
        <p:nvSpPr>
          <p:cNvPr id="3" name="Content Placeholder 2">
            <a:extLst>
              <a:ext uri="{FF2B5EF4-FFF2-40B4-BE49-F238E27FC236}">
                <a16:creationId xmlns:a16="http://schemas.microsoft.com/office/drawing/2014/main" id="{D74FB818-BF0A-45E2-AAB7-6E357886B883}"/>
              </a:ext>
            </a:extLst>
          </p:cNvPr>
          <p:cNvSpPr>
            <a:spLocks noGrp="1"/>
          </p:cNvSpPr>
          <p:nvPr>
            <p:ph idx="1"/>
          </p:nvPr>
        </p:nvSpPr>
        <p:spPr>
          <a:xfrm>
            <a:off x="433226" y="869878"/>
            <a:ext cx="11330683" cy="5818598"/>
          </a:xfrm>
        </p:spPr>
        <p:txBody>
          <a:bodyPr>
            <a:normAutofit fontScale="70000" lnSpcReduction="20000"/>
          </a:bodyPr>
          <a:lstStyle/>
          <a:p>
            <a:pPr marL="0" indent="0" algn="ctr">
              <a:lnSpc>
                <a:spcPct val="120000"/>
              </a:lnSpc>
              <a:buNone/>
            </a:pPr>
            <a:r>
              <a:rPr lang="en-US" sz="4700" spc="300" dirty="0">
                <a:effectLst/>
                <a:latin typeface="Castellar" panose="020A0402060406010301" pitchFamily="18" charset="0"/>
                <a:ea typeface="Calibri" panose="020F0502020204030204" pitchFamily="34" charset="0"/>
                <a:cs typeface="Calibri" panose="020F0502020204030204" pitchFamily="34" charset="0"/>
              </a:rPr>
              <a:t>Therefore, </a:t>
            </a:r>
            <a:r>
              <a:rPr lang="en-US" sz="4700" spc="300" dirty="0">
                <a:latin typeface="Castellar" panose="020A0402060406010301" pitchFamily="18" charset="0"/>
                <a:cs typeface="Calibri" panose="020F0502020204030204" pitchFamily="34" charset="0"/>
              </a:rPr>
              <a:t>I urge you, brethren</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spc="300" dirty="0">
                <a:latin typeface="Castellar" panose="020A0402060406010301" pitchFamily="18" charset="0"/>
                <a:cs typeface="Calibri" panose="020F0502020204030204" pitchFamily="34" charset="0"/>
              </a:rPr>
              <a:t>by the mercies of God, to present your bodies a living and </a:t>
            </a:r>
            <a:r>
              <a:rPr lang="en-US" sz="4700" spc="300" dirty="0">
                <a:effectLst/>
                <a:latin typeface="Castellar" panose="020A0402060406010301" pitchFamily="18" charset="0"/>
                <a:ea typeface="Calibri" panose="020F0502020204030204" pitchFamily="34" charset="0"/>
                <a:cs typeface="Calibri" panose="020F0502020204030204" pitchFamily="34" charset="0"/>
              </a:rPr>
              <a:t>holy sacrifice, acceptable </a:t>
            </a:r>
            <a:r>
              <a:rPr lang="en-US" sz="4700" spc="300" dirty="0">
                <a:latin typeface="Castellar" panose="020A0402060406010301" pitchFamily="18" charset="0"/>
                <a:ea typeface="Calibri" panose="020F0502020204030204" pitchFamily="34" charset="0"/>
                <a:cs typeface="Calibri" panose="020F0502020204030204" pitchFamily="34" charset="0"/>
              </a:rPr>
              <a:t>to God, </a:t>
            </a:r>
            <a:r>
              <a:rPr lang="en-US" sz="4700" spc="300" dirty="0">
                <a:effectLst/>
                <a:latin typeface="Castellar" panose="020A0402060406010301" pitchFamily="18" charset="0"/>
                <a:ea typeface="Calibri" panose="020F0502020204030204" pitchFamily="34" charset="0"/>
                <a:cs typeface="Calibri" panose="020F0502020204030204" pitchFamily="34" charset="0"/>
              </a:rPr>
              <a:t>which is your spiritual service of worship. And </a:t>
            </a:r>
            <a:r>
              <a:rPr lang="en-US" sz="4700" spc="300" dirty="0">
                <a:latin typeface="Castellar" panose="020A0402060406010301" pitchFamily="18" charset="0"/>
                <a:ea typeface="Calibri" panose="020F0502020204030204" pitchFamily="34" charset="0"/>
                <a:cs typeface="Calibri" panose="020F0502020204030204" pitchFamily="34" charset="0"/>
              </a:rPr>
              <a:t>do</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 </a:t>
            </a:r>
            <a:r>
              <a:rPr lang="en-US" sz="4700" spc="300" dirty="0">
                <a:latin typeface="Castellar" panose="020A0402060406010301" pitchFamily="18" charset="0"/>
                <a:ea typeface="Calibri" panose="020F0502020204030204" pitchFamily="34" charset="0"/>
                <a:cs typeface="Calibri" panose="020F0502020204030204" pitchFamily="34" charset="0"/>
              </a:rPr>
              <a:t>not be conformed to this world, but be transformed by the renewing of your mind, </a:t>
            </a:r>
            <a:r>
              <a:rPr lang="en-US" sz="4700" spc="300" dirty="0">
                <a:latin typeface="Castellar" panose="020A0402060406010301" pitchFamily="18" charset="0"/>
                <a:cs typeface="Calibri" panose="020F0502020204030204" pitchFamily="34" charset="0"/>
              </a:rPr>
              <a:t>so that you may prove what the will of God is, </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that which is good and acceptable and perfect.</a:t>
            </a:r>
            <a:endPar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Times New Roman" panose="02020603050405020304" pitchFamily="18" charset="0"/>
            </a:endParaRPr>
          </a:p>
          <a:p>
            <a:pPr marL="0" indent="0" algn="ctr">
              <a:buNone/>
            </a:pPr>
            <a:endParaRPr lang="en-US" dirty="0"/>
          </a:p>
        </p:txBody>
      </p:sp>
      <p:sp>
        <p:nvSpPr>
          <p:cNvPr id="4" name="TextBox 3">
            <a:extLst>
              <a:ext uri="{FF2B5EF4-FFF2-40B4-BE49-F238E27FC236}">
                <a16:creationId xmlns:a16="http://schemas.microsoft.com/office/drawing/2014/main" id="{D7782F7B-E8E2-3DA5-0FFD-7EBD037F1477}"/>
              </a:ext>
            </a:extLst>
          </p:cNvPr>
          <p:cNvSpPr txBox="1"/>
          <p:nvPr/>
        </p:nvSpPr>
        <p:spPr>
          <a:xfrm>
            <a:off x="2382820" y="1836423"/>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B8E4689-BA9F-B231-7AAF-B0EAC56F0DF8}"/>
              </a:ext>
            </a:extLst>
          </p:cNvPr>
          <p:cNvSpPr>
            <a:spLocks noGrp="1"/>
          </p:cNvSpPr>
          <p:nvPr>
            <p:ph type="sldNum" sz="quarter" idx="12"/>
          </p:nvPr>
        </p:nvSpPr>
        <p:spPr/>
        <p:txBody>
          <a:bodyPr/>
          <a:lstStyle/>
          <a:p>
            <a:fld id="{D643A852-0206-46AC-B0EB-645612933129}" type="slidenum">
              <a:rPr lang="en-US" smtClean="0"/>
              <a:t>15</a:t>
            </a:fld>
            <a:endParaRPr lang="en-US"/>
          </a:p>
        </p:txBody>
      </p:sp>
    </p:spTree>
    <p:extLst>
      <p:ext uri="{BB962C8B-B14F-4D97-AF65-F5344CB8AC3E}">
        <p14:creationId xmlns:p14="http://schemas.microsoft.com/office/powerpoint/2010/main" val="278734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30D4-4F27-CFC9-2978-134767908CA3}"/>
              </a:ext>
            </a:extLst>
          </p:cNvPr>
          <p:cNvSpPr>
            <a:spLocks noGrp="1"/>
          </p:cNvSpPr>
          <p:nvPr>
            <p:ph type="title"/>
          </p:nvPr>
        </p:nvSpPr>
        <p:spPr/>
        <p:txBody>
          <a:bodyPr/>
          <a:lstStyle/>
          <a:p>
            <a:r>
              <a:rPr lang="en-US" dirty="0"/>
              <a:t>What is Romans 12:1,2 main idea?</a:t>
            </a:r>
          </a:p>
        </p:txBody>
      </p:sp>
      <p:sp>
        <p:nvSpPr>
          <p:cNvPr id="3" name="Content Placeholder 2">
            <a:extLst>
              <a:ext uri="{FF2B5EF4-FFF2-40B4-BE49-F238E27FC236}">
                <a16:creationId xmlns:a16="http://schemas.microsoft.com/office/drawing/2014/main" id="{E05A6A17-A6B0-CC0A-1EB5-075E5D96E196}"/>
              </a:ext>
            </a:extLst>
          </p:cNvPr>
          <p:cNvSpPr>
            <a:spLocks noGrp="1"/>
          </p:cNvSpPr>
          <p:nvPr>
            <p:ph idx="1"/>
          </p:nvPr>
        </p:nvSpPr>
        <p:spPr/>
        <p:txBody>
          <a:bodyPr/>
          <a:lstStyle/>
          <a:p>
            <a:r>
              <a:rPr lang="en-US" dirty="0"/>
              <a:t>Yes, it is about the life of the church</a:t>
            </a:r>
          </a:p>
          <a:p>
            <a:r>
              <a:rPr lang="en-US" dirty="0"/>
              <a:t>Yes, it is about God’s mercy</a:t>
            </a:r>
          </a:p>
          <a:p>
            <a:r>
              <a:rPr lang="en-US" dirty="0"/>
              <a:t>Yes, it is about God wanting us to be more</a:t>
            </a:r>
          </a:p>
          <a:p>
            <a:r>
              <a:rPr lang="en-US" dirty="0"/>
              <a:t>Yes, it is about the triune nature of Man</a:t>
            </a:r>
          </a:p>
          <a:p>
            <a:r>
              <a:rPr lang="en-US" dirty="0"/>
              <a:t>Yes, it is about a change of life from conformity to transforming</a:t>
            </a:r>
          </a:p>
          <a:p>
            <a:r>
              <a:rPr lang="en-US" dirty="0"/>
              <a:t>But the greatest idea we can pull from this scripture is WE CAN KNOW.</a:t>
            </a:r>
          </a:p>
        </p:txBody>
      </p:sp>
      <p:sp>
        <p:nvSpPr>
          <p:cNvPr id="4" name="Slide Number Placeholder 3">
            <a:extLst>
              <a:ext uri="{FF2B5EF4-FFF2-40B4-BE49-F238E27FC236}">
                <a16:creationId xmlns:a16="http://schemas.microsoft.com/office/drawing/2014/main" id="{E768B1AA-2ADC-88DA-2BED-126E7EA7FD29}"/>
              </a:ext>
            </a:extLst>
          </p:cNvPr>
          <p:cNvSpPr>
            <a:spLocks noGrp="1"/>
          </p:cNvSpPr>
          <p:nvPr>
            <p:ph type="sldNum" sz="quarter" idx="12"/>
          </p:nvPr>
        </p:nvSpPr>
        <p:spPr/>
        <p:txBody>
          <a:bodyPr/>
          <a:lstStyle/>
          <a:p>
            <a:fld id="{D643A852-0206-46AC-B0EB-645612933129}" type="slidenum">
              <a:rPr lang="en-US" smtClean="0"/>
              <a:t>16</a:t>
            </a:fld>
            <a:endParaRPr lang="en-US"/>
          </a:p>
        </p:txBody>
      </p:sp>
    </p:spTree>
    <p:extLst>
      <p:ext uri="{BB962C8B-B14F-4D97-AF65-F5344CB8AC3E}">
        <p14:creationId xmlns:p14="http://schemas.microsoft.com/office/powerpoint/2010/main" val="153574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FDE4-23C7-C19E-F46F-203EE31FE0D0}"/>
              </a:ext>
            </a:extLst>
          </p:cNvPr>
          <p:cNvSpPr>
            <a:spLocks noGrp="1"/>
          </p:cNvSpPr>
          <p:nvPr>
            <p:ph type="title"/>
          </p:nvPr>
        </p:nvSpPr>
        <p:spPr/>
        <p:txBody>
          <a:bodyPr/>
          <a:lstStyle/>
          <a:p>
            <a:endParaRPr lang="en-US"/>
          </a:p>
        </p:txBody>
      </p:sp>
      <p:pic>
        <p:nvPicPr>
          <p:cNvPr id="4" name="LETTINGGOROCK">
            <a:hlinkClick r:id="" action="ppaction://media"/>
            <a:extLst>
              <a:ext uri="{FF2B5EF4-FFF2-40B4-BE49-F238E27FC236}">
                <a16:creationId xmlns:a16="http://schemas.microsoft.com/office/drawing/2014/main" id="{74B71858-E28E-347F-B318-A728ACA659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37455" y="263704"/>
            <a:ext cx="11521664" cy="6481570"/>
          </a:xfrm>
        </p:spPr>
      </p:pic>
      <p:sp>
        <p:nvSpPr>
          <p:cNvPr id="3" name="Slide Number Placeholder 2">
            <a:extLst>
              <a:ext uri="{FF2B5EF4-FFF2-40B4-BE49-F238E27FC236}">
                <a16:creationId xmlns:a16="http://schemas.microsoft.com/office/drawing/2014/main" id="{634912ED-820D-D0AB-D5FC-2D0A2CFD5665}"/>
              </a:ext>
            </a:extLst>
          </p:cNvPr>
          <p:cNvSpPr>
            <a:spLocks noGrp="1"/>
          </p:cNvSpPr>
          <p:nvPr>
            <p:ph type="sldNum" sz="quarter" idx="12"/>
          </p:nvPr>
        </p:nvSpPr>
        <p:spPr/>
        <p:txBody>
          <a:bodyPr/>
          <a:lstStyle/>
          <a:p>
            <a:fld id="{D643A852-0206-46AC-B0EB-645612933129}" type="slidenum">
              <a:rPr lang="en-US" smtClean="0"/>
              <a:t>17</a:t>
            </a:fld>
            <a:endParaRPr lang="en-US"/>
          </a:p>
        </p:txBody>
      </p:sp>
    </p:spTree>
    <p:extLst>
      <p:ext uri="{BB962C8B-B14F-4D97-AF65-F5344CB8AC3E}">
        <p14:creationId xmlns:p14="http://schemas.microsoft.com/office/powerpoint/2010/main" val="364540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894A0-7ABB-0041-9481-4716ED81B408}"/>
              </a:ext>
            </a:extLst>
          </p:cNvPr>
          <p:cNvSpPr>
            <a:spLocks noGrp="1"/>
          </p:cNvSpPr>
          <p:nvPr>
            <p:ph type="title"/>
          </p:nvPr>
        </p:nvSpPr>
        <p:spPr>
          <a:xfrm>
            <a:off x="762000" y="1009650"/>
            <a:ext cx="4400549" cy="4271267"/>
          </a:xfrm>
        </p:spPr>
        <p:txBody>
          <a:bodyPr anchor="b">
            <a:normAutofit/>
          </a:bodyPr>
          <a:lstStyle/>
          <a:p>
            <a:pPr algn="ctr"/>
            <a:r>
              <a:rPr lang="en-US" sz="8800" dirty="0"/>
              <a:t>To catch a monkey</a:t>
            </a:r>
          </a:p>
        </p:txBody>
      </p:sp>
      <p:pic>
        <p:nvPicPr>
          <p:cNvPr id="5" name="Content Placeholder 4" descr="Capuchin monkey">
            <a:extLst>
              <a:ext uri="{FF2B5EF4-FFF2-40B4-BE49-F238E27FC236}">
                <a16:creationId xmlns:a16="http://schemas.microsoft.com/office/drawing/2014/main" id="{11649561-DDEB-C662-FB77-A8116CEFAFAB}"/>
              </a:ext>
            </a:extLst>
          </p:cNvPr>
          <p:cNvPicPr>
            <a:picLocks noChangeAspect="1"/>
          </p:cNvPicPr>
          <p:nvPr/>
        </p:nvPicPr>
        <p:blipFill rotWithShape="1">
          <a:blip r:embed="rId3">
            <a:extLst>
              <a:ext uri="{28A0092B-C50C-407E-A947-70E740481C1C}">
                <a14:useLocalDpi xmlns:a14="http://schemas.microsoft.com/office/drawing/2010/main" val="0"/>
              </a:ext>
            </a:extLst>
          </a:blip>
          <a:srcRect t="22062" r="-1" b="18035"/>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4" name="Group 13">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5" name="Freeform: Shape 14">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lide Number Placeholder 2">
            <a:extLst>
              <a:ext uri="{FF2B5EF4-FFF2-40B4-BE49-F238E27FC236}">
                <a16:creationId xmlns:a16="http://schemas.microsoft.com/office/drawing/2014/main" id="{43977424-F11E-7F42-774B-57FC47536A15}"/>
              </a:ext>
            </a:extLst>
          </p:cNvPr>
          <p:cNvSpPr>
            <a:spLocks noGrp="1"/>
          </p:cNvSpPr>
          <p:nvPr>
            <p:ph type="sldNum" sz="quarter" idx="12"/>
          </p:nvPr>
        </p:nvSpPr>
        <p:spPr/>
        <p:txBody>
          <a:bodyPr/>
          <a:lstStyle/>
          <a:p>
            <a:fld id="{D643A852-0206-46AC-B0EB-645612933129}" type="slidenum">
              <a:rPr lang="en-US" smtClean="0"/>
              <a:t>2</a:t>
            </a:fld>
            <a:endParaRPr lang="en-US"/>
          </a:p>
        </p:txBody>
      </p:sp>
    </p:spTree>
    <p:extLst>
      <p:ext uri="{BB962C8B-B14F-4D97-AF65-F5344CB8AC3E}">
        <p14:creationId xmlns:p14="http://schemas.microsoft.com/office/powerpoint/2010/main" val="886516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B962-C068-B5E2-D006-CA7B583906C2}"/>
              </a:ext>
            </a:extLst>
          </p:cNvPr>
          <p:cNvSpPr>
            <a:spLocks noGrp="1"/>
          </p:cNvSpPr>
          <p:nvPr>
            <p:ph type="title"/>
          </p:nvPr>
        </p:nvSpPr>
        <p:spPr>
          <a:xfrm>
            <a:off x="1008579" y="486310"/>
            <a:ext cx="9144000" cy="1263649"/>
          </a:xfrm>
        </p:spPr>
        <p:txBody>
          <a:bodyPr/>
          <a:lstStyle/>
          <a:p>
            <a:r>
              <a:rPr lang="en-US" dirty="0"/>
              <a:t>We have come a long way my brothers.</a:t>
            </a:r>
          </a:p>
        </p:txBody>
      </p:sp>
      <p:sp>
        <p:nvSpPr>
          <p:cNvPr id="3" name="Content Placeholder 2">
            <a:extLst>
              <a:ext uri="{FF2B5EF4-FFF2-40B4-BE49-F238E27FC236}">
                <a16:creationId xmlns:a16="http://schemas.microsoft.com/office/drawing/2014/main" id="{7380E94A-6727-2BEF-C38C-C8ECA0A7435C}"/>
              </a:ext>
            </a:extLst>
          </p:cNvPr>
          <p:cNvSpPr>
            <a:spLocks noGrp="1"/>
          </p:cNvSpPr>
          <p:nvPr>
            <p:ph idx="1"/>
          </p:nvPr>
        </p:nvSpPr>
        <p:spPr>
          <a:xfrm>
            <a:off x="762000" y="1119223"/>
            <a:ext cx="10668000" cy="5579528"/>
          </a:xfrm>
        </p:spPr>
        <p:txBody>
          <a:bodyPr>
            <a:normAutofit/>
          </a:bodyPr>
          <a:lstStyle/>
          <a:p>
            <a:r>
              <a:rPr lang="en-US" sz="3600" dirty="0"/>
              <a:t>Five groups in the Church in Rome</a:t>
            </a:r>
          </a:p>
          <a:p>
            <a:r>
              <a:rPr lang="en-US" sz="3600" dirty="0"/>
              <a:t>Five became two – branches and trees</a:t>
            </a:r>
          </a:p>
          <a:p>
            <a:endParaRPr lang="en-US" sz="3600" dirty="0"/>
          </a:p>
          <a:p>
            <a:endParaRPr lang="en-US" sz="3600" dirty="0"/>
          </a:p>
          <a:p>
            <a:r>
              <a:rPr lang="en-US" sz="3600" dirty="0"/>
              <a:t>Eleven Chapters</a:t>
            </a:r>
          </a:p>
          <a:p>
            <a:pPr marL="800100" lvl="1" indent="-342900">
              <a:spcBef>
                <a:spcPts val="0"/>
              </a:spcBef>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1,2,3 – We are under God’s wrath, but we were proclaimed righteous.</a:t>
            </a:r>
          </a:p>
          <a:p>
            <a:pPr marL="800100" lvl="1" indent="-342900">
              <a:spcBef>
                <a:spcPts val="0"/>
              </a:spcBef>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4 – We are justified freely by faith, just by believing in God like Abraham.</a:t>
            </a:r>
          </a:p>
          <a:p>
            <a:pPr marL="800100" lvl="1" indent="-342900">
              <a:spcBef>
                <a:spcPts val="0"/>
              </a:spcBef>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5 – We have access to God at all times, there is a hope in heaven and in our own trials and problems God is still alive and well and is helping.</a:t>
            </a:r>
          </a:p>
          <a:p>
            <a:pPr marL="800100" lvl="1" indent="-342900">
              <a:spcBef>
                <a:spcPts val="0"/>
              </a:spcBef>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6,7,8 – We are slaves freed from law, sin and adopted.  He is living inside of us.</a:t>
            </a:r>
          </a:p>
          <a:p>
            <a:pPr marL="800100" lvl="1" indent="-342900">
              <a:spcBef>
                <a:spcPts val="0"/>
              </a:spcBef>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9,10,11 – Look at all the promises God has given to Israel and know He will always keep is promises.</a:t>
            </a:r>
          </a:p>
          <a:p>
            <a:pPr lvl="1"/>
            <a:endParaRPr lang="en-US" sz="4000" dirty="0"/>
          </a:p>
        </p:txBody>
      </p:sp>
      <p:sp>
        <p:nvSpPr>
          <p:cNvPr id="4" name="TextBox 3">
            <a:extLst>
              <a:ext uri="{FF2B5EF4-FFF2-40B4-BE49-F238E27FC236}">
                <a16:creationId xmlns:a16="http://schemas.microsoft.com/office/drawing/2014/main" id="{13F86415-22AA-DD67-E85A-FA580BEA8237}"/>
              </a:ext>
            </a:extLst>
          </p:cNvPr>
          <p:cNvSpPr txBox="1"/>
          <p:nvPr/>
        </p:nvSpPr>
        <p:spPr>
          <a:xfrm>
            <a:off x="682375" y="2382872"/>
            <a:ext cx="10827250" cy="120032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dirty="0"/>
              <a:t>What one important doctrine or idea have you learned from the first eleven chapters of Romans?</a:t>
            </a:r>
            <a:endParaRPr lang="en-US" dirty="0"/>
          </a:p>
        </p:txBody>
      </p:sp>
      <p:sp>
        <p:nvSpPr>
          <p:cNvPr id="5" name="Slide Number Placeholder 4">
            <a:extLst>
              <a:ext uri="{FF2B5EF4-FFF2-40B4-BE49-F238E27FC236}">
                <a16:creationId xmlns:a16="http://schemas.microsoft.com/office/drawing/2014/main" id="{5DAC7457-7033-1F93-2845-3C298606B63D}"/>
              </a:ext>
            </a:extLst>
          </p:cNvPr>
          <p:cNvSpPr>
            <a:spLocks noGrp="1"/>
          </p:cNvSpPr>
          <p:nvPr>
            <p:ph type="sldNum" sz="quarter" idx="12"/>
          </p:nvPr>
        </p:nvSpPr>
        <p:spPr/>
        <p:txBody>
          <a:bodyPr/>
          <a:lstStyle/>
          <a:p>
            <a:fld id="{D643A852-0206-46AC-B0EB-645612933129}" type="slidenum">
              <a:rPr lang="en-US" smtClean="0"/>
              <a:t>3</a:t>
            </a:fld>
            <a:endParaRPr lang="en-US"/>
          </a:p>
        </p:txBody>
      </p:sp>
    </p:spTree>
    <p:extLst>
      <p:ext uri="{BB962C8B-B14F-4D97-AF65-F5344CB8AC3E}">
        <p14:creationId xmlns:p14="http://schemas.microsoft.com/office/powerpoint/2010/main" val="85898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FA271-43B7-076C-F95E-80686665791D}"/>
              </a:ext>
            </a:extLst>
          </p:cNvPr>
          <p:cNvSpPr>
            <a:spLocks noGrp="1"/>
          </p:cNvSpPr>
          <p:nvPr>
            <p:ph type="title"/>
          </p:nvPr>
        </p:nvSpPr>
        <p:spPr/>
        <p:txBody>
          <a:bodyPr/>
          <a:lstStyle/>
          <a:p>
            <a:r>
              <a:rPr lang="en-US" dirty="0"/>
              <a:t>Three sections to our study tonight</a:t>
            </a:r>
          </a:p>
        </p:txBody>
      </p:sp>
      <p:sp>
        <p:nvSpPr>
          <p:cNvPr id="3" name="Content Placeholder 2">
            <a:extLst>
              <a:ext uri="{FF2B5EF4-FFF2-40B4-BE49-F238E27FC236}">
                <a16:creationId xmlns:a16="http://schemas.microsoft.com/office/drawing/2014/main" id="{390A31EC-F9E8-CEC3-5C84-ED31CFC0821C}"/>
              </a:ext>
            </a:extLst>
          </p:cNvPr>
          <p:cNvSpPr>
            <a:spLocks noGrp="1"/>
          </p:cNvSpPr>
          <p:nvPr>
            <p:ph idx="1"/>
          </p:nvPr>
        </p:nvSpPr>
        <p:spPr>
          <a:xfrm>
            <a:off x="410967" y="2524017"/>
            <a:ext cx="11661168" cy="4123363"/>
          </a:xfrm>
        </p:spPr>
        <p:txBody>
          <a:bodyPr>
            <a:normAutofit/>
          </a:bodyPr>
          <a:lstStyle/>
          <a:p>
            <a:pPr marL="514350" indent="-514350">
              <a:buFont typeface="+mj-lt"/>
              <a:buAutoNum type="arabicPeriod"/>
            </a:pPr>
            <a:r>
              <a:rPr lang="en-US" sz="4000" b="1" dirty="0"/>
              <a:t>An encouragement to give, present, provide, yield.</a:t>
            </a:r>
          </a:p>
          <a:p>
            <a:pPr marL="514350" indent="-514350">
              <a:buFont typeface="+mj-lt"/>
              <a:buAutoNum type="arabicPeriod"/>
            </a:pPr>
            <a:r>
              <a:rPr lang="en-US" sz="4000" dirty="0"/>
              <a:t>The method which we are transformed, not conformed</a:t>
            </a:r>
          </a:p>
          <a:p>
            <a:pPr marL="514350" indent="-514350">
              <a:buFont typeface="+mj-lt"/>
              <a:buAutoNum type="arabicPeriod"/>
            </a:pPr>
            <a:r>
              <a:rPr lang="en-US" sz="4000" dirty="0"/>
              <a:t>The understanding of what God really wants for us, the revelation of His Will</a:t>
            </a:r>
          </a:p>
        </p:txBody>
      </p:sp>
      <p:sp>
        <p:nvSpPr>
          <p:cNvPr id="4" name="Slide Number Placeholder 3">
            <a:extLst>
              <a:ext uri="{FF2B5EF4-FFF2-40B4-BE49-F238E27FC236}">
                <a16:creationId xmlns:a16="http://schemas.microsoft.com/office/drawing/2014/main" id="{0347639B-6ABB-FF19-75F3-2AB050ED5771}"/>
              </a:ext>
            </a:extLst>
          </p:cNvPr>
          <p:cNvSpPr>
            <a:spLocks noGrp="1"/>
          </p:cNvSpPr>
          <p:nvPr>
            <p:ph type="sldNum" sz="quarter" idx="12"/>
          </p:nvPr>
        </p:nvSpPr>
        <p:spPr/>
        <p:txBody>
          <a:bodyPr/>
          <a:lstStyle/>
          <a:p>
            <a:fld id="{D643A852-0206-46AC-B0EB-645612933129}" type="slidenum">
              <a:rPr lang="en-US" smtClean="0"/>
              <a:t>4</a:t>
            </a:fld>
            <a:endParaRPr lang="en-US"/>
          </a:p>
        </p:txBody>
      </p:sp>
    </p:spTree>
    <p:extLst>
      <p:ext uri="{BB962C8B-B14F-4D97-AF65-F5344CB8AC3E}">
        <p14:creationId xmlns:p14="http://schemas.microsoft.com/office/powerpoint/2010/main" val="101381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6D40-C72B-8272-4CE6-D89AE83BEAA4}"/>
              </a:ext>
            </a:extLst>
          </p:cNvPr>
          <p:cNvSpPr>
            <a:spLocks noGrp="1"/>
          </p:cNvSpPr>
          <p:nvPr>
            <p:ph type="title"/>
          </p:nvPr>
        </p:nvSpPr>
        <p:spPr>
          <a:xfrm>
            <a:off x="114728" y="0"/>
            <a:ext cx="9144000" cy="1263649"/>
          </a:xfrm>
        </p:spPr>
        <p:txBody>
          <a:bodyPr/>
          <a:lstStyle/>
          <a:p>
            <a:r>
              <a:rPr lang="en-US" dirty="0"/>
              <a:t>Romans 12:1,2</a:t>
            </a:r>
          </a:p>
        </p:txBody>
      </p:sp>
      <p:sp>
        <p:nvSpPr>
          <p:cNvPr id="3" name="Content Placeholder 2">
            <a:extLst>
              <a:ext uri="{FF2B5EF4-FFF2-40B4-BE49-F238E27FC236}">
                <a16:creationId xmlns:a16="http://schemas.microsoft.com/office/drawing/2014/main" id="{D74FB818-BF0A-45E2-AAB7-6E357886B883}"/>
              </a:ext>
            </a:extLst>
          </p:cNvPr>
          <p:cNvSpPr>
            <a:spLocks noGrp="1"/>
          </p:cNvSpPr>
          <p:nvPr>
            <p:ph idx="1"/>
          </p:nvPr>
        </p:nvSpPr>
        <p:spPr>
          <a:xfrm>
            <a:off x="433226" y="869878"/>
            <a:ext cx="11330683" cy="5818598"/>
          </a:xfrm>
        </p:spPr>
        <p:txBody>
          <a:bodyPr>
            <a:normAutofit fontScale="70000" lnSpcReduction="20000"/>
          </a:bodyPr>
          <a:lstStyle/>
          <a:p>
            <a:pPr marL="0" indent="0" algn="ctr">
              <a:lnSpc>
                <a:spcPct val="120000"/>
              </a:lnSpc>
              <a:buNone/>
            </a:pPr>
            <a:r>
              <a:rPr lang="en-US" sz="4700" b="1" u="sng" spc="300" dirty="0">
                <a:effectLst/>
                <a:latin typeface="Castellar" panose="020A0402060406010301" pitchFamily="18" charset="0"/>
                <a:ea typeface="Calibri" panose="020F0502020204030204" pitchFamily="34" charset="0"/>
                <a:cs typeface="Calibri" panose="020F0502020204030204" pitchFamily="34" charset="0"/>
              </a:rPr>
              <a:t>Therefore</a:t>
            </a:r>
            <a:r>
              <a:rPr lang="en-US" sz="4700" b="1" spc="300" dirty="0">
                <a:effectLst/>
                <a:latin typeface="Castellar" panose="020A0402060406010301" pitchFamily="18" charset="0"/>
                <a:ea typeface="Calibri" panose="020F0502020204030204" pitchFamily="34" charset="0"/>
                <a:cs typeface="Calibri" panose="020F0502020204030204" pitchFamily="34" charset="0"/>
              </a:rPr>
              <a:t>, </a:t>
            </a:r>
            <a:r>
              <a:rPr lang="en-US" sz="4700" spc="300" dirty="0">
                <a:effectLst/>
                <a:latin typeface="Castellar" panose="020A0402060406010301" pitchFamily="18" charset="0"/>
                <a:ea typeface="Calibri" panose="020F0502020204030204" pitchFamily="34" charset="0"/>
                <a:cs typeface="Calibri" panose="020F0502020204030204" pitchFamily="34" charset="0"/>
              </a:rPr>
              <a:t>I urge you, brethren, by the mercies of God, to present your bodies a living and holy sacrifice, acceptable to God, which is your spiritual service of worship. And do not be conformed to this world, but be transformed by the renewing of your mind, so that you may prove what the will of God is, that which is good and acceptable and perfect.</a:t>
            </a:r>
            <a:endParaRPr lang="en-US" sz="4700" spc="300" dirty="0">
              <a:effectLst/>
              <a:latin typeface="Castellar" panose="020A0402060406010301" pitchFamily="18" charset="0"/>
              <a:ea typeface="Calibri" panose="020F0502020204030204" pitchFamily="34" charset="0"/>
              <a:cs typeface="Times New Roman" panose="02020603050405020304" pitchFamily="18" charset="0"/>
            </a:endParaRPr>
          </a:p>
          <a:p>
            <a:pPr marL="0" indent="0" algn="ctr">
              <a:buNone/>
            </a:pPr>
            <a:endParaRPr lang="en-US" dirty="0"/>
          </a:p>
        </p:txBody>
      </p:sp>
      <p:sp>
        <p:nvSpPr>
          <p:cNvPr id="4" name="TextBox 3">
            <a:extLst>
              <a:ext uri="{FF2B5EF4-FFF2-40B4-BE49-F238E27FC236}">
                <a16:creationId xmlns:a16="http://schemas.microsoft.com/office/drawing/2014/main" id="{5FD5E5ED-2B95-EB2C-CD74-07D10DFB6013}"/>
              </a:ext>
            </a:extLst>
          </p:cNvPr>
          <p:cNvSpPr txBox="1"/>
          <p:nvPr/>
        </p:nvSpPr>
        <p:spPr>
          <a:xfrm>
            <a:off x="1934904" y="3779177"/>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87A0BAB-0300-88E7-0243-D936068B6EBA}"/>
              </a:ext>
            </a:extLst>
          </p:cNvPr>
          <p:cNvSpPr>
            <a:spLocks noGrp="1"/>
          </p:cNvSpPr>
          <p:nvPr>
            <p:ph type="sldNum" sz="quarter" idx="12"/>
          </p:nvPr>
        </p:nvSpPr>
        <p:spPr/>
        <p:txBody>
          <a:bodyPr/>
          <a:lstStyle/>
          <a:p>
            <a:fld id="{D643A852-0206-46AC-B0EB-645612933129}" type="slidenum">
              <a:rPr lang="en-US" smtClean="0"/>
              <a:t>5</a:t>
            </a:fld>
            <a:endParaRPr lang="en-US"/>
          </a:p>
        </p:txBody>
      </p:sp>
    </p:spTree>
    <p:extLst>
      <p:ext uri="{BB962C8B-B14F-4D97-AF65-F5344CB8AC3E}">
        <p14:creationId xmlns:p14="http://schemas.microsoft.com/office/powerpoint/2010/main" val="375044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6D40-C72B-8272-4CE6-D89AE83BEAA4}"/>
              </a:ext>
            </a:extLst>
          </p:cNvPr>
          <p:cNvSpPr>
            <a:spLocks noGrp="1"/>
          </p:cNvSpPr>
          <p:nvPr>
            <p:ph type="title"/>
          </p:nvPr>
        </p:nvSpPr>
        <p:spPr>
          <a:xfrm>
            <a:off x="114728" y="0"/>
            <a:ext cx="9144000" cy="1263649"/>
          </a:xfrm>
        </p:spPr>
        <p:txBody>
          <a:bodyPr/>
          <a:lstStyle/>
          <a:p>
            <a:r>
              <a:rPr lang="en-US" dirty="0"/>
              <a:t>Romans 12:1,2</a:t>
            </a:r>
          </a:p>
        </p:txBody>
      </p:sp>
      <p:sp>
        <p:nvSpPr>
          <p:cNvPr id="3" name="Content Placeholder 2">
            <a:extLst>
              <a:ext uri="{FF2B5EF4-FFF2-40B4-BE49-F238E27FC236}">
                <a16:creationId xmlns:a16="http://schemas.microsoft.com/office/drawing/2014/main" id="{D74FB818-BF0A-45E2-AAB7-6E357886B883}"/>
              </a:ext>
            </a:extLst>
          </p:cNvPr>
          <p:cNvSpPr>
            <a:spLocks noGrp="1"/>
          </p:cNvSpPr>
          <p:nvPr>
            <p:ph idx="1"/>
          </p:nvPr>
        </p:nvSpPr>
        <p:spPr>
          <a:xfrm>
            <a:off x="433226" y="869878"/>
            <a:ext cx="11330683" cy="5818598"/>
          </a:xfrm>
        </p:spPr>
        <p:txBody>
          <a:bodyPr>
            <a:normAutofit fontScale="70000" lnSpcReduction="20000"/>
          </a:bodyPr>
          <a:lstStyle/>
          <a:p>
            <a:pPr marL="0" indent="0" algn="ctr">
              <a:lnSpc>
                <a:spcPct val="120000"/>
              </a:lnSpc>
              <a:buNone/>
            </a:pPr>
            <a:r>
              <a:rPr lang="en-US" sz="4700" spc="300" dirty="0">
                <a:effectLst/>
                <a:latin typeface="Castellar" panose="020A0402060406010301" pitchFamily="18" charset="0"/>
                <a:ea typeface="Calibri" panose="020F0502020204030204" pitchFamily="34" charset="0"/>
                <a:cs typeface="Calibri" panose="020F0502020204030204" pitchFamily="34" charset="0"/>
              </a:rPr>
              <a:t>Therefore, </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I urge you</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b="1" u="sng" spc="300" dirty="0">
                <a:effectLst>
                  <a:outerShdw blurRad="38100" dist="38100" dir="2700000" algn="tl">
                    <a:srgbClr val="000000">
                      <a:alpha val="43137"/>
                    </a:srgbClr>
                  </a:outerShdw>
                </a:effectLst>
                <a:latin typeface="Castellar" panose="020A0402060406010301" pitchFamily="18" charset="0"/>
                <a:cs typeface="Calibri" panose="020F0502020204030204" pitchFamily="34" charset="0"/>
              </a:rPr>
              <a:t>brethren</a:t>
            </a:r>
            <a:r>
              <a:rPr lang="en-US" sz="4700" spc="300" dirty="0">
                <a:effectLst/>
                <a:latin typeface="Castellar" panose="020A0402060406010301" pitchFamily="18" charset="0"/>
                <a:ea typeface="Calibri" panose="020F0502020204030204" pitchFamily="34" charset="0"/>
                <a:cs typeface="Calibri" panose="020F0502020204030204" pitchFamily="34" charset="0"/>
              </a:rPr>
              <a:t>, by the mercies of God, to present your bodies a living and holy sacrifice, acceptable to God, which is your spiritual service of worship. And do not be conformed to this world, but be transformed by the renewing of your mind, so that you may prove what the will of God is, that which is good and acceptable and perfect.</a:t>
            </a:r>
            <a:endParaRPr lang="en-US" sz="4700" spc="300" dirty="0">
              <a:effectLst/>
              <a:latin typeface="Castellar" panose="020A0402060406010301" pitchFamily="18" charset="0"/>
              <a:ea typeface="Calibri" panose="020F0502020204030204" pitchFamily="34" charset="0"/>
              <a:cs typeface="Times New Roman" panose="02020603050405020304" pitchFamily="18" charset="0"/>
            </a:endParaRPr>
          </a:p>
          <a:p>
            <a:pPr marL="0" indent="0" algn="ctr">
              <a:buNone/>
            </a:pPr>
            <a:endParaRPr lang="en-US" dirty="0"/>
          </a:p>
        </p:txBody>
      </p:sp>
      <p:sp>
        <p:nvSpPr>
          <p:cNvPr id="4" name="TextBox 3">
            <a:extLst>
              <a:ext uri="{FF2B5EF4-FFF2-40B4-BE49-F238E27FC236}">
                <a16:creationId xmlns:a16="http://schemas.microsoft.com/office/drawing/2014/main" id="{303F38D6-0FF3-FBC2-6E77-0EA2C51EF2BB}"/>
              </a:ext>
            </a:extLst>
          </p:cNvPr>
          <p:cNvSpPr txBox="1"/>
          <p:nvPr/>
        </p:nvSpPr>
        <p:spPr>
          <a:xfrm>
            <a:off x="2315048" y="4247976"/>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0F17A9E5-599E-5A43-52EC-A4219FBA0974}"/>
              </a:ext>
            </a:extLst>
          </p:cNvPr>
          <p:cNvSpPr>
            <a:spLocks noGrp="1"/>
          </p:cNvSpPr>
          <p:nvPr>
            <p:ph type="sldNum" sz="quarter" idx="12"/>
          </p:nvPr>
        </p:nvSpPr>
        <p:spPr/>
        <p:txBody>
          <a:bodyPr/>
          <a:lstStyle/>
          <a:p>
            <a:fld id="{D643A852-0206-46AC-B0EB-645612933129}" type="slidenum">
              <a:rPr lang="en-US" smtClean="0"/>
              <a:t>6</a:t>
            </a:fld>
            <a:endParaRPr lang="en-US"/>
          </a:p>
        </p:txBody>
      </p:sp>
    </p:spTree>
    <p:extLst>
      <p:ext uri="{BB962C8B-B14F-4D97-AF65-F5344CB8AC3E}">
        <p14:creationId xmlns:p14="http://schemas.microsoft.com/office/powerpoint/2010/main" val="418558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6D40-C72B-8272-4CE6-D89AE83BEAA4}"/>
              </a:ext>
            </a:extLst>
          </p:cNvPr>
          <p:cNvSpPr>
            <a:spLocks noGrp="1"/>
          </p:cNvSpPr>
          <p:nvPr>
            <p:ph type="title"/>
          </p:nvPr>
        </p:nvSpPr>
        <p:spPr>
          <a:xfrm>
            <a:off x="114728" y="0"/>
            <a:ext cx="9144000" cy="1263649"/>
          </a:xfrm>
        </p:spPr>
        <p:txBody>
          <a:bodyPr/>
          <a:lstStyle/>
          <a:p>
            <a:r>
              <a:rPr lang="en-US" dirty="0"/>
              <a:t>Romans 12:1,2</a:t>
            </a:r>
          </a:p>
        </p:txBody>
      </p:sp>
      <p:sp>
        <p:nvSpPr>
          <p:cNvPr id="3" name="Content Placeholder 2">
            <a:extLst>
              <a:ext uri="{FF2B5EF4-FFF2-40B4-BE49-F238E27FC236}">
                <a16:creationId xmlns:a16="http://schemas.microsoft.com/office/drawing/2014/main" id="{D74FB818-BF0A-45E2-AAB7-6E357886B883}"/>
              </a:ext>
            </a:extLst>
          </p:cNvPr>
          <p:cNvSpPr>
            <a:spLocks noGrp="1"/>
          </p:cNvSpPr>
          <p:nvPr>
            <p:ph idx="1"/>
          </p:nvPr>
        </p:nvSpPr>
        <p:spPr>
          <a:xfrm>
            <a:off x="433226" y="869878"/>
            <a:ext cx="11330683" cy="5818598"/>
          </a:xfrm>
        </p:spPr>
        <p:txBody>
          <a:bodyPr>
            <a:normAutofit fontScale="70000" lnSpcReduction="20000"/>
          </a:bodyPr>
          <a:lstStyle/>
          <a:p>
            <a:pPr marL="0" indent="0" algn="ctr">
              <a:lnSpc>
                <a:spcPct val="120000"/>
              </a:lnSpc>
              <a:buNone/>
            </a:pPr>
            <a:r>
              <a:rPr lang="en-US" sz="4700" spc="300" dirty="0">
                <a:effectLst/>
                <a:latin typeface="Castellar" panose="020A0402060406010301" pitchFamily="18" charset="0"/>
                <a:ea typeface="Calibri" panose="020F0502020204030204" pitchFamily="34" charset="0"/>
                <a:cs typeface="Calibri" panose="020F0502020204030204" pitchFamily="34" charset="0"/>
              </a:rPr>
              <a:t>Therefore, </a:t>
            </a:r>
            <a:r>
              <a:rPr lang="en-US" sz="4700" spc="300" dirty="0">
                <a:latin typeface="Castellar" panose="020A0402060406010301" pitchFamily="18" charset="0"/>
                <a:cs typeface="Calibri" panose="020F0502020204030204" pitchFamily="34" charset="0"/>
              </a:rPr>
              <a:t>I urge you, brethren</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by the mercies of God</a:t>
            </a:r>
            <a:r>
              <a:rPr lang="en-US" sz="4700" spc="300" dirty="0">
                <a:effectLst/>
                <a:latin typeface="Castellar" panose="020A0402060406010301" pitchFamily="18" charset="0"/>
                <a:ea typeface="Calibri" panose="020F0502020204030204" pitchFamily="34" charset="0"/>
                <a:cs typeface="Calibri" panose="020F0502020204030204" pitchFamily="34" charset="0"/>
              </a:rPr>
              <a:t>, to present your bodies a living and holy sacrifice, acceptable to God, which is your spiritual service of worship. And do not be conformed to this world, but be transformed by the renewing of your mind, so that you may prove what the will of God is, that which is good and acceptable and perfect.</a:t>
            </a:r>
            <a:endParaRPr lang="en-US" sz="4700" spc="300" dirty="0">
              <a:effectLst/>
              <a:latin typeface="Castellar" panose="020A0402060406010301" pitchFamily="18" charset="0"/>
              <a:ea typeface="Calibri" panose="020F0502020204030204" pitchFamily="34" charset="0"/>
              <a:cs typeface="Times New Roman" panose="02020603050405020304" pitchFamily="18" charset="0"/>
            </a:endParaRPr>
          </a:p>
          <a:p>
            <a:pPr marL="0" indent="0" algn="ctr">
              <a:buNone/>
            </a:pPr>
            <a:endParaRPr lang="en-US" dirty="0"/>
          </a:p>
        </p:txBody>
      </p:sp>
      <p:sp>
        <p:nvSpPr>
          <p:cNvPr id="4" name="TextBox 3">
            <a:extLst>
              <a:ext uri="{FF2B5EF4-FFF2-40B4-BE49-F238E27FC236}">
                <a16:creationId xmlns:a16="http://schemas.microsoft.com/office/drawing/2014/main" id="{DB64CE6A-92EE-9CF6-D8F9-3DC5E8EBA920}"/>
              </a:ext>
            </a:extLst>
          </p:cNvPr>
          <p:cNvSpPr txBox="1"/>
          <p:nvPr/>
        </p:nvSpPr>
        <p:spPr>
          <a:xfrm>
            <a:off x="2479434" y="4381540"/>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89267EA1-64EB-AB45-0ABA-DB6DBF08B1BB}"/>
              </a:ext>
            </a:extLst>
          </p:cNvPr>
          <p:cNvSpPr>
            <a:spLocks noGrp="1"/>
          </p:cNvSpPr>
          <p:nvPr>
            <p:ph type="sldNum" sz="quarter" idx="12"/>
          </p:nvPr>
        </p:nvSpPr>
        <p:spPr/>
        <p:txBody>
          <a:bodyPr/>
          <a:lstStyle/>
          <a:p>
            <a:fld id="{D643A852-0206-46AC-B0EB-645612933129}" type="slidenum">
              <a:rPr lang="en-US" smtClean="0"/>
              <a:t>7</a:t>
            </a:fld>
            <a:endParaRPr lang="en-US"/>
          </a:p>
        </p:txBody>
      </p:sp>
    </p:spTree>
    <p:extLst>
      <p:ext uri="{BB962C8B-B14F-4D97-AF65-F5344CB8AC3E}">
        <p14:creationId xmlns:p14="http://schemas.microsoft.com/office/powerpoint/2010/main" val="321112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6D40-C72B-8272-4CE6-D89AE83BEAA4}"/>
              </a:ext>
            </a:extLst>
          </p:cNvPr>
          <p:cNvSpPr>
            <a:spLocks noGrp="1"/>
          </p:cNvSpPr>
          <p:nvPr>
            <p:ph type="title"/>
          </p:nvPr>
        </p:nvSpPr>
        <p:spPr>
          <a:xfrm>
            <a:off x="114728" y="0"/>
            <a:ext cx="9144000" cy="1263649"/>
          </a:xfrm>
        </p:spPr>
        <p:txBody>
          <a:bodyPr/>
          <a:lstStyle/>
          <a:p>
            <a:r>
              <a:rPr lang="en-US" dirty="0"/>
              <a:t>Romans 12:1,2</a:t>
            </a:r>
          </a:p>
        </p:txBody>
      </p:sp>
      <p:sp>
        <p:nvSpPr>
          <p:cNvPr id="3" name="Content Placeholder 2">
            <a:extLst>
              <a:ext uri="{FF2B5EF4-FFF2-40B4-BE49-F238E27FC236}">
                <a16:creationId xmlns:a16="http://schemas.microsoft.com/office/drawing/2014/main" id="{D74FB818-BF0A-45E2-AAB7-6E357886B883}"/>
              </a:ext>
            </a:extLst>
          </p:cNvPr>
          <p:cNvSpPr>
            <a:spLocks noGrp="1"/>
          </p:cNvSpPr>
          <p:nvPr>
            <p:ph idx="1"/>
          </p:nvPr>
        </p:nvSpPr>
        <p:spPr>
          <a:xfrm>
            <a:off x="433226" y="869878"/>
            <a:ext cx="11330683" cy="5818598"/>
          </a:xfrm>
        </p:spPr>
        <p:txBody>
          <a:bodyPr>
            <a:normAutofit fontScale="70000" lnSpcReduction="20000"/>
          </a:bodyPr>
          <a:lstStyle/>
          <a:p>
            <a:pPr marL="0" indent="0" algn="ctr">
              <a:lnSpc>
                <a:spcPct val="120000"/>
              </a:lnSpc>
              <a:buNone/>
            </a:pPr>
            <a:r>
              <a:rPr lang="en-US" sz="4700" spc="300" dirty="0">
                <a:effectLst/>
                <a:latin typeface="Castellar" panose="020A0402060406010301" pitchFamily="18" charset="0"/>
                <a:ea typeface="Calibri" panose="020F0502020204030204" pitchFamily="34" charset="0"/>
                <a:cs typeface="Calibri" panose="020F0502020204030204" pitchFamily="34" charset="0"/>
              </a:rPr>
              <a:t>Therefore, </a:t>
            </a:r>
            <a:r>
              <a:rPr lang="en-US" sz="4700" spc="300" dirty="0">
                <a:latin typeface="Castellar" panose="020A0402060406010301" pitchFamily="18" charset="0"/>
                <a:cs typeface="Calibri" panose="020F0502020204030204" pitchFamily="34" charset="0"/>
              </a:rPr>
              <a:t>I urge you, brethren</a:t>
            </a:r>
            <a:r>
              <a:rPr lang="en-US" sz="4700" spc="300" dirty="0">
                <a:effectLst/>
                <a:latin typeface="Castellar" panose="020A0402060406010301" pitchFamily="18" charset="0"/>
                <a:ea typeface="Calibri" panose="020F0502020204030204" pitchFamily="34" charset="0"/>
                <a:cs typeface="Calibri" panose="020F0502020204030204" pitchFamily="34" charset="0"/>
              </a:rPr>
              <a:t>, </a:t>
            </a:r>
            <a:r>
              <a:rPr lang="en-US" sz="4700" spc="300" dirty="0">
                <a:latin typeface="Castellar" panose="020A0402060406010301" pitchFamily="18" charset="0"/>
                <a:cs typeface="Calibri" panose="020F0502020204030204" pitchFamily="34" charset="0"/>
              </a:rPr>
              <a:t>by the mercies of God, </a:t>
            </a:r>
            <a:r>
              <a:rPr lang="en-US" sz="4700" b="1" u="sng" spc="300" dirty="0">
                <a:effectLst>
                  <a:outerShdw blurRad="38100" dist="38100" dir="2700000" algn="tl">
                    <a:srgbClr val="000000">
                      <a:alpha val="43137"/>
                    </a:srgbClr>
                  </a:outerShdw>
                </a:effectLst>
                <a:latin typeface="Castellar" panose="020A0402060406010301" pitchFamily="18" charset="0"/>
                <a:cs typeface="Calibri" panose="020F0502020204030204" pitchFamily="34" charset="0"/>
              </a:rPr>
              <a:t>to</a:t>
            </a:r>
            <a:r>
              <a:rPr lang="en-US" sz="4700" b="1" u="sng" spc="300" dirty="0">
                <a:effectLst>
                  <a:outerShdw blurRad="38100" dist="38100" dir="2700000" algn="tl">
                    <a:srgbClr val="000000">
                      <a:alpha val="43137"/>
                    </a:srgbClr>
                  </a:outerShdw>
                </a:effectLst>
                <a:latin typeface="Castellar" panose="020A0402060406010301" pitchFamily="18" charset="0"/>
                <a:ea typeface="Calibri" panose="020F0502020204030204" pitchFamily="34" charset="0"/>
                <a:cs typeface="Calibri" panose="020F0502020204030204" pitchFamily="34" charset="0"/>
              </a:rPr>
              <a:t> present your bodies</a:t>
            </a:r>
            <a:r>
              <a:rPr lang="en-US" sz="4700" spc="300" dirty="0">
                <a:effectLst/>
                <a:latin typeface="Castellar" panose="020A0402060406010301" pitchFamily="18" charset="0"/>
                <a:ea typeface="Calibri" panose="020F0502020204030204" pitchFamily="34" charset="0"/>
                <a:cs typeface="Calibri" panose="020F0502020204030204" pitchFamily="34" charset="0"/>
              </a:rPr>
              <a:t> a living and holy sacrifice, acceptable to God, which is your spiritual service of worship. And do not be conformed to this world, but be transformed by the renewing of your mind, so that you may prove what the will of God is, that which is good and acceptable and perfect.</a:t>
            </a:r>
            <a:endParaRPr lang="en-US" sz="4700" spc="300" dirty="0">
              <a:effectLst/>
              <a:latin typeface="Castellar" panose="020A0402060406010301" pitchFamily="18" charset="0"/>
              <a:ea typeface="Calibri" panose="020F0502020204030204" pitchFamily="34" charset="0"/>
              <a:cs typeface="Times New Roman" panose="02020603050405020304" pitchFamily="18" charset="0"/>
            </a:endParaRPr>
          </a:p>
          <a:p>
            <a:pPr marL="0" indent="0" algn="ctr">
              <a:buNone/>
            </a:pPr>
            <a:endParaRPr lang="en-US" dirty="0"/>
          </a:p>
        </p:txBody>
      </p:sp>
      <p:sp>
        <p:nvSpPr>
          <p:cNvPr id="4" name="TextBox 3">
            <a:extLst>
              <a:ext uri="{FF2B5EF4-FFF2-40B4-BE49-F238E27FC236}">
                <a16:creationId xmlns:a16="http://schemas.microsoft.com/office/drawing/2014/main" id="{BE0BA924-3A6E-FB0B-02F3-140BFDBF322A}"/>
              </a:ext>
            </a:extLst>
          </p:cNvPr>
          <p:cNvSpPr txBox="1"/>
          <p:nvPr/>
        </p:nvSpPr>
        <p:spPr>
          <a:xfrm>
            <a:off x="2397241" y="4412362"/>
            <a:ext cx="8042809"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ctr">
              <a:spcBef>
                <a:spcPts val="600"/>
              </a:spcBef>
              <a:spcAft>
                <a:spcPts val="6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BECAUSE HE GAVE HIS LIFE FOR YOU IN DEATH, SO GIVE YOUR LIFE FOR HIM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2FF2113-0EFD-E61F-1343-8758412F7245}"/>
              </a:ext>
            </a:extLst>
          </p:cNvPr>
          <p:cNvSpPr>
            <a:spLocks noGrp="1"/>
          </p:cNvSpPr>
          <p:nvPr>
            <p:ph type="sldNum" sz="quarter" idx="12"/>
          </p:nvPr>
        </p:nvSpPr>
        <p:spPr/>
        <p:txBody>
          <a:bodyPr/>
          <a:lstStyle/>
          <a:p>
            <a:fld id="{D643A852-0206-46AC-B0EB-645612933129}" type="slidenum">
              <a:rPr lang="en-US" smtClean="0"/>
              <a:t>8</a:t>
            </a:fld>
            <a:endParaRPr lang="en-US"/>
          </a:p>
        </p:txBody>
      </p:sp>
    </p:spTree>
    <p:extLst>
      <p:ext uri="{BB962C8B-B14F-4D97-AF65-F5344CB8AC3E}">
        <p14:creationId xmlns:p14="http://schemas.microsoft.com/office/powerpoint/2010/main" val="8785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FA271-43B7-076C-F95E-80686665791D}"/>
              </a:ext>
            </a:extLst>
          </p:cNvPr>
          <p:cNvSpPr>
            <a:spLocks noGrp="1"/>
          </p:cNvSpPr>
          <p:nvPr>
            <p:ph type="title"/>
          </p:nvPr>
        </p:nvSpPr>
        <p:spPr/>
        <p:txBody>
          <a:bodyPr/>
          <a:lstStyle/>
          <a:p>
            <a:r>
              <a:rPr lang="en-US" dirty="0"/>
              <a:t>Three sections to our study tonight</a:t>
            </a:r>
          </a:p>
        </p:txBody>
      </p:sp>
      <p:sp>
        <p:nvSpPr>
          <p:cNvPr id="3" name="Content Placeholder 2">
            <a:extLst>
              <a:ext uri="{FF2B5EF4-FFF2-40B4-BE49-F238E27FC236}">
                <a16:creationId xmlns:a16="http://schemas.microsoft.com/office/drawing/2014/main" id="{390A31EC-F9E8-CEC3-5C84-ED31CFC0821C}"/>
              </a:ext>
            </a:extLst>
          </p:cNvPr>
          <p:cNvSpPr>
            <a:spLocks noGrp="1"/>
          </p:cNvSpPr>
          <p:nvPr>
            <p:ph idx="1"/>
          </p:nvPr>
        </p:nvSpPr>
        <p:spPr>
          <a:xfrm>
            <a:off x="410967" y="3047999"/>
            <a:ext cx="11661168" cy="3476091"/>
          </a:xfrm>
        </p:spPr>
        <p:txBody>
          <a:bodyPr>
            <a:normAutofit/>
          </a:bodyPr>
          <a:lstStyle/>
          <a:p>
            <a:pPr marL="514350" indent="-514350">
              <a:buFont typeface="+mj-lt"/>
              <a:buAutoNum type="arabicPeriod"/>
            </a:pPr>
            <a:r>
              <a:rPr lang="en-US" sz="4000" dirty="0"/>
              <a:t>An encouragement to give, present, provide, yield.</a:t>
            </a:r>
          </a:p>
          <a:p>
            <a:pPr marL="514350" indent="-514350">
              <a:buFont typeface="+mj-lt"/>
              <a:buAutoNum type="arabicPeriod"/>
            </a:pPr>
            <a:r>
              <a:rPr lang="en-US" sz="4000" b="1" dirty="0"/>
              <a:t>The method which we are transformed, not conformed</a:t>
            </a:r>
          </a:p>
          <a:p>
            <a:pPr marL="514350" indent="-514350">
              <a:buFont typeface="+mj-lt"/>
              <a:buAutoNum type="arabicPeriod"/>
            </a:pPr>
            <a:r>
              <a:rPr lang="en-US" sz="4000" dirty="0"/>
              <a:t>The understanding of what God really wants for us, the revelation of His Will</a:t>
            </a:r>
          </a:p>
        </p:txBody>
      </p:sp>
      <p:sp>
        <p:nvSpPr>
          <p:cNvPr id="4" name="Slide Number Placeholder 3">
            <a:extLst>
              <a:ext uri="{FF2B5EF4-FFF2-40B4-BE49-F238E27FC236}">
                <a16:creationId xmlns:a16="http://schemas.microsoft.com/office/drawing/2014/main" id="{84BB68D6-4369-1CE1-E29E-8FF133617E22}"/>
              </a:ext>
            </a:extLst>
          </p:cNvPr>
          <p:cNvSpPr>
            <a:spLocks noGrp="1"/>
          </p:cNvSpPr>
          <p:nvPr>
            <p:ph type="sldNum" sz="quarter" idx="12"/>
          </p:nvPr>
        </p:nvSpPr>
        <p:spPr/>
        <p:txBody>
          <a:bodyPr/>
          <a:lstStyle/>
          <a:p>
            <a:fld id="{D643A852-0206-46AC-B0EB-645612933129}" type="slidenum">
              <a:rPr lang="en-US" smtClean="0"/>
              <a:t>9</a:t>
            </a:fld>
            <a:endParaRPr lang="en-US"/>
          </a:p>
        </p:txBody>
      </p:sp>
    </p:spTree>
    <p:extLst>
      <p:ext uri="{BB962C8B-B14F-4D97-AF65-F5344CB8AC3E}">
        <p14:creationId xmlns:p14="http://schemas.microsoft.com/office/powerpoint/2010/main" val="132435516"/>
      </p:ext>
    </p:extLst>
  </p:cSld>
  <p:clrMapOvr>
    <a:masterClrMapping/>
  </p:clrMapOvr>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 dockstate="right" visibility="0" width="525" row="2">
    <wetp:webextensionref xmlns:r="http://schemas.openxmlformats.org/officeDocument/2006/relationships" r:id="rId2"/>
  </wetp:taskpane>
  <wetp:taskpane dockstate="right" visibility="0" width="525" row="0">
    <wetp:webextensionref xmlns:r="http://schemas.openxmlformats.org/officeDocument/2006/relationships" r:id="rId3"/>
  </wetp:taskpane>
  <wetp:taskpane dockstate="right" visibility="0" width="525" row="0">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CB5B843D-C3D6-4449-AE13-D7BCA72405D3}">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145D71B-69BC-469B-BF1C-06FE255AFCDD}">
  <we:reference id="wa104380907" version="3.1.0.0" store="en-US" storeType="OMEX"/>
  <we:alternateReferences>
    <we:reference id="WA104380907" version="3.1.0.0" store="WA104380907"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777B4BE5-6E50-44E7-9B67-6129C037591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75A4027D-87B7-4895-95FF-0901957DD2ED}">
  <we:reference id="wa104380916" version="2.0.0.3" store="en-US" storeType="OMEX"/>
  <we:alternateReferences>
    <we:reference id="WA104380916" version="2.0.0.3" store="WA10438091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5489</TotalTime>
  <Words>3401</Words>
  <Application>Microsoft Office PowerPoint</Application>
  <PresentationFormat>Widescreen</PresentationFormat>
  <Paragraphs>315</Paragraphs>
  <Slides>17</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Nova Cond</vt:lpstr>
      <vt:lpstr>Calibri</vt:lpstr>
      <vt:lpstr>Castellar</vt:lpstr>
      <vt:lpstr>Courier New</vt:lpstr>
      <vt:lpstr>Impact</vt:lpstr>
      <vt:lpstr>Wingdings</vt:lpstr>
      <vt:lpstr>TornVTI</vt:lpstr>
      <vt:lpstr>Conform or Transform</vt:lpstr>
      <vt:lpstr>To catch a monkey</vt:lpstr>
      <vt:lpstr>We have come a long way my brothers.</vt:lpstr>
      <vt:lpstr>Three sections to our study tonight</vt:lpstr>
      <vt:lpstr>Romans 12:1,2</vt:lpstr>
      <vt:lpstr>Romans 12:1,2</vt:lpstr>
      <vt:lpstr>Romans 12:1,2</vt:lpstr>
      <vt:lpstr>Romans 12:1,2</vt:lpstr>
      <vt:lpstr>Three sections to our study tonight</vt:lpstr>
      <vt:lpstr>Romans 12:1,2</vt:lpstr>
      <vt:lpstr>Romans 12:1,2</vt:lpstr>
      <vt:lpstr>Romans 12:1,2</vt:lpstr>
      <vt:lpstr>Three sections to our study tonight</vt:lpstr>
      <vt:lpstr>Romans 12:1,2</vt:lpstr>
      <vt:lpstr>Romans 12:1,2</vt:lpstr>
      <vt:lpstr>What is Romans 12:1,2 main idea?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Monson SR.</dc:creator>
  <cp:lastModifiedBy>Larry Monson SR.</cp:lastModifiedBy>
  <cp:revision>83</cp:revision>
  <cp:lastPrinted>2024-01-01T16:29:40Z</cp:lastPrinted>
  <dcterms:created xsi:type="dcterms:W3CDTF">2023-01-30T22:07:21Z</dcterms:created>
  <dcterms:modified xsi:type="dcterms:W3CDTF">2024-01-01T16:31:48Z</dcterms:modified>
</cp:coreProperties>
</file>