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1"/>
  </p:notesMasterIdLst>
  <p:handoutMasterIdLst>
    <p:handoutMasterId r:id="rId12"/>
  </p:handoutMasterIdLst>
  <p:sldIdLst>
    <p:sldId id="256" r:id="rId2"/>
    <p:sldId id="257" r:id="rId3"/>
    <p:sldId id="259" r:id="rId4"/>
    <p:sldId id="260" r:id="rId5"/>
    <p:sldId id="261" r:id="rId6"/>
    <p:sldId id="258" r:id="rId7"/>
    <p:sldId id="262" r:id="rId8"/>
    <p:sldId id="263" r:id="rId9"/>
    <p:sldId id="264" r:id="rId1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73" autoAdjust="0"/>
    <p:restoredTop sz="66912" autoAdjust="0"/>
  </p:normalViewPr>
  <p:slideViewPr>
    <p:cSldViewPr snapToGrid="0" showGuides="1">
      <p:cViewPr varScale="1">
        <p:scale>
          <a:sx n="62" d="100"/>
          <a:sy n="62" d="100"/>
        </p:scale>
        <p:origin x="1224" y="52"/>
      </p:cViewPr>
      <p:guideLst>
        <p:guide orient="horz" pos="2160"/>
        <p:guide pos="3840"/>
      </p:guideLst>
    </p:cSldViewPr>
  </p:slideViewPr>
  <p:outlineViewPr>
    <p:cViewPr>
      <p:scale>
        <a:sx n="33" d="100"/>
        <a:sy n="33" d="100"/>
      </p:scale>
      <p:origin x="0" y="-72"/>
    </p:cViewPr>
  </p:outlineViewPr>
  <p:notesTextViewPr>
    <p:cViewPr>
      <p:scale>
        <a:sx n="3" d="2"/>
        <a:sy n="3" d="2"/>
      </p:scale>
      <p:origin x="0" y="-6248"/>
    </p:cViewPr>
  </p:notesTextViewPr>
  <p:notesViewPr>
    <p:cSldViewPr snapToGrid="0" showGuides="1">
      <p:cViewPr varScale="1">
        <p:scale>
          <a:sx n="71" d="100"/>
          <a:sy n="71" d="100"/>
        </p:scale>
        <p:origin x="3468" y="3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8FD419-3C42-C153-652C-681648283801}"/>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1B8D51-EB63-5FF0-C682-E5F5C228E00F}"/>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473B4F9B-07F7-4396-A634-B8613429E0B9}" type="datetimeFigureOut">
              <a:rPr lang="en-US" smtClean="0"/>
              <a:t>12/11/2023</a:t>
            </a:fld>
            <a:endParaRPr lang="en-US"/>
          </a:p>
        </p:txBody>
      </p:sp>
      <p:sp>
        <p:nvSpPr>
          <p:cNvPr id="4" name="Footer Placeholder 3">
            <a:extLst>
              <a:ext uri="{FF2B5EF4-FFF2-40B4-BE49-F238E27FC236}">
                <a16:creationId xmlns:a16="http://schemas.microsoft.com/office/drawing/2014/main" id="{6F079D01-34C8-0D2E-DF0A-255CA2FBD9AD}"/>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7CFC34-015B-766F-D879-B9B8E102D686}"/>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43627AC4-CE82-470C-8664-363AF4E2A6D3}" type="slidenum">
              <a:rPr lang="en-US" smtClean="0"/>
              <a:t>‹#›</a:t>
            </a:fld>
            <a:endParaRPr lang="en-US"/>
          </a:p>
        </p:txBody>
      </p:sp>
    </p:spTree>
    <p:extLst>
      <p:ext uri="{BB962C8B-B14F-4D97-AF65-F5344CB8AC3E}">
        <p14:creationId xmlns:p14="http://schemas.microsoft.com/office/powerpoint/2010/main" val="3994319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5BBDDB9-905C-49E1-998E-D9C5C844BD8B}" type="datetimeFigureOut">
              <a:rPr lang="en-US" smtClean="0"/>
              <a:t>12/11/2023</a:t>
            </a:fld>
            <a:endParaRPr lang="en-US"/>
          </a:p>
        </p:txBody>
      </p:sp>
      <p:sp>
        <p:nvSpPr>
          <p:cNvPr id="4" name="Slide Image Placeholder 3"/>
          <p:cNvSpPr>
            <a:spLocks noGrp="1" noRot="1" noChangeAspect="1"/>
          </p:cNvSpPr>
          <p:nvPr>
            <p:ph type="sldImg" idx="2"/>
          </p:nvPr>
        </p:nvSpPr>
        <p:spPr>
          <a:xfrm>
            <a:off x="685799" y="543485"/>
            <a:ext cx="3114862" cy="175255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799" y="2373089"/>
            <a:ext cx="5679141" cy="645687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A8E3FB43-7EBD-41A9-AFC8-A6B09A6CFFA7}" type="slidenum">
              <a:rPr lang="en-US" smtClean="0"/>
              <a:t>‹#›</a:t>
            </a:fld>
            <a:endParaRPr lang="en-US"/>
          </a:p>
        </p:txBody>
      </p:sp>
    </p:spTree>
    <p:extLst>
      <p:ext uri="{BB962C8B-B14F-4D97-AF65-F5344CB8AC3E}">
        <p14:creationId xmlns:p14="http://schemas.microsoft.com/office/powerpoint/2010/main" val="13353567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2682875" cy="1509713"/>
          </a:xfrm>
        </p:spPr>
      </p:sp>
      <p:sp>
        <p:nvSpPr>
          <p:cNvPr id="3" name="Notes Placeholder 2"/>
          <p:cNvSpPr>
            <a:spLocks noGrp="1"/>
          </p:cNvSpPr>
          <p:nvPr>
            <p:ph type="body" idx="1"/>
          </p:nvPr>
        </p:nvSpPr>
        <p:spPr>
          <a:xfrm>
            <a:off x="685800" y="2805953"/>
            <a:ext cx="5486400" cy="6024014"/>
          </a:xfrm>
        </p:spPr>
        <p:txBody>
          <a:bodyPr/>
          <a:lstStyle/>
          <a:p>
            <a:r>
              <a:rPr lang="en-US" dirty="0"/>
              <a:t>I wish to tell you a mystery.</a:t>
            </a:r>
          </a:p>
          <a:p>
            <a:r>
              <a:rPr lang="en-US" dirty="0"/>
              <a:t>	A mystery filled with special people</a:t>
            </a:r>
          </a:p>
          <a:p>
            <a:r>
              <a:rPr lang="en-US" dirty="0"/>
              <a:t>	A mystery filled with speculation</a:t>
            </a:r>
          </a:p>
          <a:p>
            <a:r>
              <a:rPr lang="en-US" dirty="0"/>
              <a:t>	A mystery filled with hope</a:t>
            </a:r>
          </a:p>
          <a:p>
            <a:r>
              <a:rPr lang="en-US" dirty="0"/>
              <a:t>	A mystery filled with despair</a:t>
            </a:r>
          </a:p>
          <a:p>
            <a:r>
              <a:rPr lang="en-US" dirty="0"/>
              <a:t>	A mystery filled with allegory</a:t>
            </a:r>
          </a:p>
          <a:p>
            <a:r>
              <a:rPr lang="en-US" dirty="0"/>
              <a:t>	A mystery filled with promise.</a:t>
            </a:r>
          </a:p>
          <a:p>
            <a:r>
              <a:rPr lang="en-US" dirty="0"/>
              <a:t>	A mystery about the final days on earth before Christ returns</a:t>
            </a:r>
          </a:p>
          <a:p>
            <a:r>
              <a:rPr lang="en-US" dirty="0"/>
              <a:t>==============</a:t>
            </a:r>
          </a:p>
          <a:p>
            <a:r>
              <a:rPr lang="en-US" dirty="0"/>
              <a:t>Paul seldom makes predictions</a:t>
            </a:r>
          </a:p>
          <a:p>
            <a:r>
              <a:rPr lang="en-US" dirty="0"/>
              <a:t>Paul seldom makes eschatological statements</a:t>
            </a:r>
          </a:p>
          <a:p>
            <a:endParaRPr lang="en-US" dirty="0"/>
          </a:p>
          <a:p>
            <a:r>
              <a:rPr lang="en-US" dirty="0"/>
              <a:t>But here it states in the simpleness of speech </a:t>
            </a:r>
          </a:p>
          <a:p>
            <a:r>
              <a:rPr lang="en-US" dirty="0"/>
              <a:t>V26</a:t>
            </a:r>
          </a:p>
          <a:p>
            <a:r>
              <a:rPr lang="en-US" b="1" dirty="0"/>
              <a:t>All ISRAEL WILL BE SAVED.</a:t>
            </a:r>
            <a:endParaRPr lang="en-US" b="0" dirty="0"/>
          </a:p>
          <a:p>
            <a:r>
              <a:rPr lang="en-US" b="0" dirty="0"/>
              <a:t>Last week we saw a picture of a well rooted tree</a:t>
            </a:r>
          </a:p>
          <a:p>
            <a:r>
              <a:rPr lang="en-US" b="0" dirty="0"/>
              <a:t>	This tree had many natural branches</a:t>
            </a:r>
          </a:p>
          <a:p>
            <a:r>
              <a:rPr lang="en-US" b="0" dirty="0"/>
              <a:t>	This tree had some branches that were broken off</a:t>
            </a:r>
          </a:p>
          <a:p>
            <a:r>
              <a:rPr lang="en-US" b="0" dirty="0"/>
              <a:t>	This tree accepted some new grafted branches</a:t>
            </a:r>
          </a:p>
          <a:p>
            <a:r>
              <a:rPr lang="en-US" b="0" dirty="0"/>
              <a:t>	This tree the broken branches were re-grafted</a:t>
            </a:r>
          </a:p>
          <a:p>
            <a:r>
              <a:rPr lang="en-US" b="0" dirty="0"/>
              <a:t>There will be a day when Israel’s veil will be lifted</a:t>
            </a:r>
          </a:p>
          <a:p>
            <a:r>
              <a:rPr lang="en-US" b="0" dirty="0"/>
              <a:t>There will be a day when the Judicial hardening will be forgiven</a:t>
            </a:r>
          </a:p>
          <a:p>
            <a:r>
              <a:rPr lang="en-US" b="0" dirty="0"/>
              <a:t>There will be a day when the Jews will celebrate along with the rest of the world the Messiah for all.</a:t>
            </a:r>
          </a:p>
          <a:p>
            <a:r>
              <a:rPr lang="en-US" b="0" dirty="0"/>
              <a:t>There will be a day when the broken branches will be regrafted into the perfect plan of God</a:t>
            </a:r>
          </a:p>
          <a:p>
            <a:r>
              <a:rPr lang="en-US" b="0" dirty="0"/>
              <a:t>*************************************</a:t>
            </a:r>
          </a:p>
          <a:p>
            <a:r>
              <a:rPr lang="en-US" b="0" dirty="0"/>
              <a:t>But the problem at hand was still unity.  </a:t>
            </a:r>
          </a:p>
          <a:p>
            <a:r>
              <a:rPr lang="en-US" b="0" dirty="0"/>
              <a:t>Basic problem from the beginning.</a:t>
            </a:r>
          </a:p>
          <a:p>
            <a:r>
              <a:rPr lang="en-US" b="0" dirty="0"/>
              <a:t>The Jews thought they had some special privilege and honor</a:t>
            </a:r>
          </a:p>
          <a:p>
            <a:r>
              <a:rPr lang="en-US" b="0" dirty="0"/>
              <a:t>	because of the promises given only to them</a:t>
            </a:r>
          </a:p>
          <a:p>
            <a:r>
              <a:rPr lang="en-US" b="0" dirty="0"/>
              <a:t>	Great nation</a:t>
            </a:r>
          </a:p>
          <a:p>
            <a:r>
              <a:rPr lang="en-US" b="0" dirty="0"/>
              <a:t>	Great healing</a:t>
            </a:r>
          </a:p>
          <a:p>
            <a:r>
              <a:rPr lang="en-US" b="0" dirty="0"/>
              <a:t>	Great understanding</a:t>
            </a:r>
          </a:p>
          <a:p>
            <a:r>
              <a:rPr lang="en-US" b="0" dirty="0"/>
              <a:t>	Great people of God</a:t>
            </a:r>
          </a:p>
          <a:p>
            <a:r>
              <a:rPr lang="en-US" b="0" dirty="0"/>
              <a:t>	Great prophets</a:t>
            </a:r>
          </a:p>
          <a:p>
            <a:r>
              <a:rPr lang="en-US" b="0" dirty="0"/>
              <a:t>	Great laws</a:t>
            </a:r>
          </a:p>
          <a:p>
            <a:r>
              <a:rPr lang="en-US" b="0" dirty="0"/>
              <a:t>	Great ceremonies</a:t>
            </a:r>
          </a:p>
          <a:p>
            <a:r>
              <a:rPr lang="en-US" b="0" dirty="0"/>
              <a:t>	Great teachers</a:t>
            </a:r>
          </a:p>
          <a:p>
            <a:r>
              <a:rPr lang="en-US" b="0" dirty="0"/>
              <a:t>	Great savior/messiah</a:t>
            </a:r>
          </a:p>
          <a:p>
            <a:r>
              <a:rPr lang="en-US" b="0" dirty="0"/>
              <a:t>But the Gentiles smirk amid their own distinctiveness.</a:t>
            </a:r>
          </a:p>
          <a:p>
            <a:r>
              <a:rPr lang="en-US" b="0" dirty="0"/>
              <a:t>	You were broken off</a:t>
            </a:r>
          </a:p>
          <a:p>
            <a:r>
              <a:rPr lang="en-US" b="0" dirty="0"/>
              <a:t>	You blew it</a:t>
            </a:r>
          </a:p>
          <a:p>
            <a:r>
              <a:rPr lang="en-US" b="0" dirty="0"/>
              <a:t>	You denied the very messiah that you were waiting for.</a:t>
            </a:r>
          </a:p>
          <a:p>
            <a:r>
              <a:rPr lang="en-US" b="0" dirty="0"/>
              <a:t>	Now by our growth throughout the world we are Number 1</a:t>
            </a:r>
          </a:p>
          <a:p>
            <a:r>
              <a:rPr lang="en-US" b="0" dirty="0"/>
              <a:t>	By the grace of God we are now the most favored.</a:t>
            </a:r>
          </a:p>
          <a:p>
            <a:r>
              <a:rPr lang="en-US" b="0" dirty="0"/>
              <a:t>	Your hearts are blind</a:t>
            </a:r>
          </a:p>
          <a:p>
            <a:r>
              <a:rPr lang="en-US" b="0" dirty="0"/>
              <a:t>	Your ears are made deaf</a:t>
            </a:r>
          </a:p>
          <a:p>
            <a:r>
              <a:rPr lang="en-US" b="0" dirty="0"/>
              <a:t>	You are asleep at the wheel </a:t>
            </a:r>
          </a:p>
          <a:p>
            <a:r>
              <a:rPr lang="en-US" b="0" dirty="0"/>
              <a:t>	Look at the evidence through all time of your constant falling short of God’s ideal.</a:t>
            </a:r>
          </a:p>
          <a:p>
            <a:r>
              <a:rPr lang="en-US" b="0" dirty="0"/>
              <a:t>Non Jewish pride was greater than the Jewish pride.</a:t>
            </a:r>
          </a:p>
          <a:p>
            <a:endParaRPr lang="en-US" b="0" dirty="0"/>
          </a:p>
          <a:p>
            <a:r>
              <a:rPr lang="en-US" b="0" dirty="0"/>
              <a:t>Paul simply said, “it </a:t>
            </a:r>
            <a:r>
              <a:rPr lang="en-US" b="0" dirty="0" err="1"/>
              <a:t>aint</a:t>
            </a:r>
            <a:r>
              <a:rPr lang="en-US" b="0" dirty="0"/>
              <a:t> over until its over”</a:t>
            </a:r>
          </a:p>
          <a:p>
            <a:r>
              <a:rPr lang="en-US" b="0" dirty="0"/>
              <a:t>There will come a day</a:t>
            </a:r>
          </a:p>
          <a:p>
            <a:r>
              <a:rPr lang="en-US" b="0" dirty="0"/>
              <a:t>	Blindness is lifted</a:t>
            </a:r>
          </a:p>
          <a:p>
            <a:r>
              <a:rPr lang="en-US" b="0" dirty="0"/>
              <a:t>	Ears are cleaned of all the wax</a:t>
            </a:r>
          </a:p>
          <a:p>
            <a:r>
              <a:rPr lang="en-US" b="0" dirty="0"/>
              <a:t>	The elongated nap will be over.</a:t>
            </a:r>
          </a:p>
          <a:p>
            <a:r>
              <a:rPr lang="en-US" b="0" dirty="0"/>
              <a:t>But until that day…….</a:t>
            </a:r>
          </a:p>
          <a:p>
            <a:r>
              <a:rPr lang="en-US" b="0" dirty="0"/>
              <a:t>	The Jewish reception of </a:t>
            </a:r>
            <a:r>
              <a:rPr lang="en-US" b="0" dirty="0" err="1"/>
              <a:t>Jeshua</a:t>
            </a:r>
            <a:r>
              <a:rPr lang="en-US" b="0" dirty="0"/>
              <a:t> Messiah as the Jewish Messiah for all Israel waits.</a:t>
            </a:r>
          </a:p>
          <a:p>
            <a:r>
              <a:rPr lang="en-US" b="0" dirty="0"/>
              <a:t>	There will be an acceptance.</a:t>
            </a:r>
          </a:p>
          <a:p>
            <a:r>
              <a:rPr lang="en-US" b="0" dirty="0"/>
              <a:t>Why, just because Paul said it.</a:t>
            </a:r>
          </a:p>
          <a:p>
            <a:r>
              <a:rPr lang="en-US" b="0" dirty="0"/>
              <a:t>NOPE </a:t>
            </a:r>
          </a:p>
          <a:p>
            <a:r>
              <a:rPr lang="en-US" b="0" dirty="0"/>
              <a:t>One of the reasons it will happen is because the whole of the Bible tells of it.</a:t>
            </a:r>
          </a:p>
          <a:p>
            <a:endParaRPr lang="en-US" b="0" dirty="0"/>
          </a:p>
          <a:p>
            <a:endParaRPr lang="en-US" b="0" dirty="0"/>
          </a:p>
          <a:p>
            <a:r>
              <a:rPr lang="en-US" b="0" dirty="0"/>
              <a:t>	</a:t>
            </a:r>
            <a:endParaRPr lang="en-US" b="1" dirty="0"/>
          </a:p>
        </p:txBody>
      </p:sp>
      <p:sp>
        <p:nvSpPr>
          <p:cNvPr id="4" name="Slide Number Placeholder 3"/>
          <p:cNvSpPr>
            <a:spLocks noGrp="1"/>
          </p:cNvSpPr>
          <p:nvPr>
            <p:ph type="sldNum" sz="quarter" idx="5"/>
          </p:nvPr>
        </p:nvSpPr>
        <p:spPr/>
        <p:txBody>
          <a:bodyPr/>
          <a:lstStyle/>
          <a:p>
            <a:fld id="{A8E3FB43-7EBD-41A9-AFC8-A6B09A6CFFA7}" type="slidenum">
              <a:rPr lang="en-US" smtClean="0"/>
              <a:t>1</a:t>
            </a:fld>
            <a:endParaRPr lang="en-US"/>
          </a:p>
        </p:txBody>
      </p:sp>
    </p:spTree>
    <p:extLst>
      <p:ext uri="{BB962C8B-B14F-4D97-AF65-F5344CB8AC3E}">
        <p14:creationId xmlns:p14="http://schemas.microsoft.com/office/powerpoint/2010/main" val="208163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r>
              <a:rPr lang="en-US" dirty="0"/>
              <a:t>Sounds like to me this covenant is from the past to the future. </a:t>
            </a:r>
          </a:p>
          <a:p>
            <a:r>
              <a:rPr lang="en-US" dirty="0"/>
              <a:t>	A redeemer, someone that would set up a new Israel, a new Jerusalem.</a:t>
            </a:r>
          </a:p>
          <a:p>
            <a:r>
              <a:rPr lang="en-US" dirty="0"/>
              <a:t>	A place where the Spirit of the Lord would lead them in worship and study</a:t>
            </a:r>
          </a:p>
          <a:p>
            <a:r>
              <a:rPr lang="en-US" dirty="0"/>
              <a:t>	And it would become an eternal unbreakable contract between God and Israel</a:t>
            </a:r>
          </a:p>
          <a:p>
            <a:r>
              <a:rPr lang="en-US" dirty="0"/>
              <a:t>		Exclusivity</a:t>
            </a:r>
          </a:p>
          <a:p>
            <a:r>
              <a:rPr lang="en-US" dirty="0"/>
              <a:t>BUT WAIT THERE IS MORE.</a:t>
            </a:r>
          </a:p>
          <a:p>
            <a:r>
              <a:rPr lang="en-US" dirty="0"/>
              <a:t>Further there seems to be a great revival in Chapters 60, 61, and 62.</a:t>
            </a:r>
          </a:p>
          <a:p>
            <a:endParaRPr lang="en-US" dirty="0"/>
          </a:p>
          <a:p>
            <a:r>
              <a:rPr lang="en-US" dirty="0"/>
              <a:t>At issue was The messiah came.  And the religionists forced the hand of Rome and He was crucified. </a:t>
            </a:r>
          </a:p>
          <a:p>
            <a:r>
              <a:rPr lang="en-US" dirty="0"/>
              <a:t>Jesus did not meet the requirements set by Isaiah. </a:t>
            </a:r>
          </a:p>
          <a:p>
            <a:r>
              <a:rPr lang="en-US" dirty="0"/>
              <a:t>They had discounted the part in Isaiah 59 for the Messiah coming in 60,61,62</a:t>
            </a:r>
          </a:p>
          <a:p>
            <a:endParaRPr lang="en-US" dirty="0"/>
          </a:p>
          <a:p>
            <a:r>
              <a:rPr lang="en-US" dirty="0"/>
              <a:t>To them Jesus was not the redeemer.</a:t>
            </a:r>
          </a:p>
          <a:p>
            <a:endParaRPr lang="en-US" dirty="0"/>
          </a:p>
          <a:p>
            <a:r>
              <a:rPr lang="en-US" dirty="0"/>
              <a:t>Zion was to be a new kingdom after the image of David’s kingdom but greater.</a:t>
            </a:r>
          </a:p>
          <a:p>
            <a:pPr lvl="1"/>
            <a:r>
              <a:rPr lang="en-US" dirty="0"/>
              <a:t>They were looking at Rome and were seeing that kingdom and knowing that their Messiah Kingdom would be much better.</a:t>
            </a:r>
          </a:p>
          <a:p>
            <a:r>
              <a:rPr lang="en-US" dirty="0"/>
              <a:t>	Like Rome the nations would come to the light of Israel - 60:3</a:t>
            </a:r>
          </a:p>
          <a:p>
            <a:r>
              <a:rPr lang="en-US" dirty="0"/>
              <a:t>	Like Rome all the nations would gather together bringing the scattered people back to Israel - 60:4</a:t>
            </a:r>
          </a:p>
          <a:p>
            <a:r>
              <a:rPr lang="en-US" dirty="0"/>
              <a:t>	Like Rome the sea and other nations would bring their wealth to Israel 60:5</a:t>
            </a:r>
          </a:p>
          <a:p>
            <a:r>
              <a:rPr lang="en-US" dirty="0"/>
              <a:t>	Like Rome the altar in Israel would be central to the whole world 60:7</a:t>
            </a:r>
          </a:p>
          <a:p>
            <a:r>
              <a:rPr lang="en-US" dirty="0"/>
              <a:t>	Like Rome foreigners will build up the walls of Israel – 60:10</a:t>
            </a:r>
          </a:p>
          <a:p>
            <a:r>
              <a:rPr lang="en-US" dirty="0"/>
              <a:t>	Like Rome foreign kings would come to minister to the nation of Israel 60:10</a:t>
            </a:r>
          </a:p>
          <a:p>
            <a:r>
              <a:rPr lang="en-US" dirty="0"/>
              <a:t>	Like Rome all the roads led to the open gates of Israel 60:11</a:t>
            </a:r>
          </a:p>
          <a:p>
            <a:r>
              <a:rPr lang="en-US" dirty="0"/>
              <a:t>	Like Rome all the nations that would rebel would be terribly torn down 60:12</a:t>
            </a:r>
          </a:p>
          <a:p>
            <a:r>
              <a:rPr lang="en-US" dirty="0"/>
              <a:t>	Like Rome, the nations would bow down to Israel</a:t>
            </a:r>
          </a:p>
          <a:p>
            <a:r>
              <a:rPr lang="en-US" dirty="0"/>
              <a:t>	Like Rome, Israel would become the center of the world</a:t>
            </a:r>
          </a:p>
          <a:p>
            <a:r>
              <a:rPr lang="en-US" dirty="0"/>
              <a:t>	Israel would be like Rome on a much grander scale.</a:t>
            </a:r>
          </a:p>
          <a:p>
            <a:r>
              <a:rPr lang="en-US" dirty="0"/>
              <a:t>	Instead of bronze the nations would bring gold 60:17</a:t>
            </a:r>
          </a:p>
          <a:p>
            <a:r>
              <a:rPr lang="en-US" dirty="0"/>
              <a:t>Isaiah went on and on</a:t>
            </a:r>
          </a:p>
          <a:p>
            <a:r>
              <a:rPr lang="en-US" dirty="0"/>
              <a:t>	But it did not happen</a:t>
            </a:r>
          </a:p>
          <a:p>
            <a:endParaRPr lang="en-US" dirty="0"/>
          </a:p>
          <a:p>
            <a:r>
              <a:rPr lang="en-US" dirty="0"/>
              <a:t>It was not the time yet</a:t>
            </a:r>
          </a:p>
          <a:p>
            <a:r>
              <a:rPr lang="en-US" dirty="0"/>
              <a:t>	The sacrifice had to be made first</a:t>
            </a:r>
          </a:p>
          <a:p>
            <a:r>
              <a:rPr lang="en-US" dirty="0"/>
              <a:t>	Blood had to be shed first</a:t>
            </a:r>
          </a:p>
          <a:p>
            <a:r>
              <a:rPr lang="en-US" dirty="0"/>
              <a:t>	The messiah had to be rejected to be accepted.</a:t>
            </a:r>
          </a:p>
          <a:p>
            <a:endParaRPr lang="en-US" dirty="0"/>
          </a:p>
          <a:p>
            <a:r>
              <a:rPr lang="en-US" dirty="0"/>
              <a:t>	Israel</a:t>
            </a:r>
          </a:p>
        </p:txBody>
      </p:sp>
      <p:sp>
        <p:nvSpPr>
          <p:cNvPr id="4" name="Slide Number Placeholder 3"/>
          <p:cNvSpPr>
            <a:spLocks noGrp="1"/>
          </p:cNvSpPr>
          <p:nvPr>
            <p:ph type="sldNum" sz="quarter" idx="5"/>
          </p:nvPr>
        </p:nvSpPr>
        <p:spPr/>
        <p:txBody>
          <a:bodyPr/>
          <a:lstStyle/>
          <a:p>
            <a:fld id="{A8E3FB43-7EBD-41A9-AFC8-A6B09A6CFFA7}" type="slidenum">
              <a:rPr lang="en-US" smtClean="0"/>
              <a:t>2</a:t>
            </a:fld>
            <a:endParaRPr lang="en-US"/>
          </a:p>
        </p:txBody>
      </p:sp>
    </p:spTree>
    <p:extLst>
      <p:ext uri="{BB962C8B-B14F-4D97-AF65-F5344CB8AC3E}">
        <p14:creationId xmlns:p14="http://schemas.microsoft.com/office/powerpoint/2010/main" val="304769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r>
              <a:rPr lang="en-US" dirty="0"/>
              <a:t>If the sun and moon stop only then will the nation of Israel stop.</a:t>
            </a:r>
          </a:p>
          <a:p>
            <a:r>
              <a:rPr lang="en-US" dirty="0"/>
              <a:t>Only when the world ends along with all the stars can I say God is done with Israel.</a:t>
            </a:r>
          </a:p>
          <a:p>
            <a:endParaRPr lang="en-US" dirty="0"/>
          </a:p>
          <a:p>
            <a:r>
              <a:rPr lang="en-US" dirty="0"/>
              <a:t>But it is the same Jeremiah that said just a few verses ahead of this in v 31</a:t>
            </a:r>
          </a:p>
          <a:p>
            <a:r>
              <a:rPr lang="en-US" dirty="0"/>
              <a:t>	A new way to deal with sin</a:t>
            </a:r>
          </a:p>
          <a:p>
            <a:r>
              <a:rPr lang="en-US" dirty="0"/>
              <a:t>	To make a new nation</a:t>
            </a:r>
          </a:p>
          <a:p>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3</a:t>
            </a:fld>
            <a:endParaRPr lang="en-US"/>
          </a:p>
        </p:txBody>
      </p:sp>
    </p:spTree>
    <p:extLst>
      <p:ext uri="{BB962C8B-B14F-4D97-AF65-F5344CB8AC3E}">
        <p14:creationId xmlns:p14="http://schemas.microsoft.com/office/powerpoint/2010/main" val="1410625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r>
              <a:rPr lang="en-US" dirty="0"/>
              <a:t>There seems to be time when Israel will become what God wants.</a:t>
            </a:r>
          </a:p>
          <a:p>
            <a:endParaRPr lang="en-US" dirty="0"/>
          </a:p>
          <a:p>
            <a:r>
              <a:rPr lang="en-US" dirty="0"/>
              <a:t>But again the question - has it happened?</a:t>
            </a:r>
          </a:p>
          <a:p>
            <a:r>
              <a:rPr lang="en-US" dirty="0"/>
              <a:t>	Will it happen?</a:t>
            </a:r>
          </a:p>
          <a:p>
            <a:r>
              <a:rPr lang="en-US" dirty="0"/>
              <a:t>When will Israel accept Jesus as the Messiah</a:t>
            </a:r>
          </a:p>
          <a:p>
            <a:r>
              <a:rPr lang="en-US" dirty="0"/>
              <a:t>	Since Jesus many have found the solution to the promises given to Abraham</a:t>
            </a:r>
          </a:p>
          <a:p>
            <a:r>
              <a:rPr lang="en-US" dirty="0"/>
              <a:t>	They lived in the expectation to of the coming kingdom.</a:t>
            </a:r>
          </a:p>
          <a:p>
            <a:r>
              <a:rPr lang="en-US" dirty="0"/>
              <a:t>	They lived in the expectation of the great reception of the </a:t>
            </a:r>
            <a:r>
              <a:rPr lang="en-US" dirty="0" err="1"/>
              <a:t>Jashua</a:t>
            </a:r>
            <a:r>
              <a:rPr lang="en-US" dirty="0"/>
              <a:t> Messiah</a:t>
            </a:r>
          </a:p>
          <a:p>
            <a:r>
              <a:rPr lang="en-US" dirty="0"/>
              <a:t>		Did not happen in their time</a:t>
            </a:r>
          </a:p>
          <a:p>
            <a:r>
              <a:rPr lang="en-US" dirty="0"/>
              <a:t>		Has not happened in our time</a:t>
            </a:r>
          </a:p>
          <a:p>
            <a:r>
              <a:rPr lang="en-US" dirty="0"/>
              <a:t>SOMETHING has to happen first.</a:t>
            </a:r>
          </a:p>
          <a:p>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4</a:t>
            </a:fld>
            <a:endParaRPr lang="en-US"/>
          </a:p>
        </p:txBody>
      </p:sp>
    </p:spTree>
    <p:extLst>
      <p:ext uri="{BB962C8B-B14F-4D97-AF65-F5344CB8AC3E}">
        <p14:creationId xmlns:p14="http://schemas.microsoft.com/office/powerpoint/2010/main" val="161697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r>
              <a:rPr lang="en-US" dirty="0"/>
              <a:t>Acts 1:6-7 It is up to the Father. I know it will happen, but just not now.</a:t>
            </a:r>
          </a:p>
          <a:p>
            <a:r>
              <a:rPr lang="en-US" dirty="0"/>
              <a:t>Acts 1:8 Until then you shall receive Power when the Holy Spirit will come upon you.</a:t>
            </a:r>
          </a:p>
          <a:p>
            <a:endParaRPr lang="en-US" dirty="0"/>
          </a:p>
          <a:p>
            <a:r>
              <a:rPr lang="en-US" dirty="0"/>
              <a:t>Acts 3:17 Peter to his </a:t>
            </a:r>
            <a:r>
              <a:rPr lang="en-US" dirty="0" err="1"/>
              <a:t>jewish</a:t>
            </a:r>
            <a:r>
              <a:rPr lang="en-US" dirty="0"/>
              <a:t> audience</a:t>
            </a:r>
          </a:p>
          <a:p>
            <a:r>
              <a:rPr lang="en-US" dirty="0"/>
              <a:t>	There will be time of refreshing when you get your lives in order</a:t>
            </a:r>
          </a:p>
          <a:p>
            <a:r>
              <a:rPr lang="en-US" dirty="0"/>
              <a:t>	Then the Lord will return.</a:t>
            </a:r>
          </a:p>
          <a:p>
            <a:r>
              <a:rPr lang="en-US" dirty="0"/>
              <a:t>----------------------------</a:t>
            </a:r>
          </a:p>
          <a:p>
            <a:r>
              <a:rPr lang="en-US" dirty="0"/>
              <a:t>Replacement theology would ask, “why do we need to support Israel in anything. Israel has been replaced with the NEW ISRAEL, the church.</a:t>
            </a:r>
          </a:p>
          <a:p>
            <a:r>
              <a:rPr lang="en-US" dirty="0"/>
              <a:t>-------------------------------</a:t>
            </a:r>
          </a:p>
          <a:p>
            <a:r>
              <a:rPr lang="en-US" dirty="0"/>
              <a:t>By grace you are saved lest any man boast.</a:t>
            </a:r>
          </a:p>
          <a:p>
            <a:r>
              <a:rPr lang="en-US" dirty="0"/>
              <a:t>	Israel back in the holy land is by grace</a:t>
            </a:r>
          </a:p>
          <a:p>
            <a:r>
              <a:rPr lang="en-US" dirty="0"/>
              <a:t>	A revival of Israel will be by grace</a:t>
            </a:r>
          </a:p>
          <a:p>
            <a:r>
              <a:rPr lang="en-US" dirty="0"/>
              <a:t>	Individual Jews making up Israel will be saved by grace</a:t>
            </a:r>
          </a:p>
          <a:p>
            <a:endParaRPr lang="en-US" dirty="0"/>
          </a:p>
          <a:p>
            <a:r>
              <a:rPr lang="en-US" dirty="0"/>
              <a:t>Is it just hype? NO</a:t>
            </a:r>
          </a:p>
          <a:p>
            <a:r>
              <a:rPr lang="en-US" dirty="0"/>
              <a:t>Is this a hopeful attitude? NO</a:t>
            </a:r>
          </a:p>
          <a:p>
            <a:r>
              <a:rPr lang="en-US" dirty="0"/>
              <a:t>IT IS DEPENDANCE ON GOD’S WORD.</a:t>
            </a:r>
          </a:p>
          <a:p>
            <a:pPr lvl="1"/>
            <a:r>
              <a:rPr lang="en-US" dirty="0"/>
              <a:t>Israel messed up in the past</a:t>
            </a:r>
          </a:p>
          <a:p>
            <a:pPr lvl="1"/>
            <a:r>
              <a:rPr lang="en-US" dirty="0"/>
              <a:t>Israel will mess up again</a:t>
            </a:r>
          </a:p>
          <a:p>
            <a:pPr lvl="1"/>
            <a:r>
              <a:rPr lang="en-US" dirty="0"/>
              <a:t>BUT SOME DAY</a:t>
            </a:r>
          </a:p>
          <a:p>
            <a:pPr lvl="1"/>
            <a:r>
              <a:rPr lang="en-US" dirty="0"/>
              <a:t>Israel will take its place.</a:t>
            </a:r>
          </a:p>
          <a:p>
            <a:pPr lvl="1"/>
            <a:r>
              <a:rPr lang="en-US" dirty="0"/>
              <a:t>When they turn to Christ</a:t>
            </a:r>
          </a:p>
          <a:p>
            <a:pPr lvl="1"/>
            <a:r>
              <a:rPr lang="en-US" dirty="0"/>
              <a:t>	More Christian Jews in Israel than in the days of Acts</a:t>
            </a:r>
          </a:p>
          <a:p>
            <a:pPr lvl="1"/>
            <a:r>
              <a:rPr lang="en-US" dirty="0"/>
              <a:t>	More Christian Jews in Israel than in any day in History..</a:t>
            </a:r>
          </a:p>
          <a:p>
            <a:pPr lvl="1"/>
            <a:r>
              <a:rPr lang="en-US" dirty="0"/>
              <a:t>IT will happen</a:t>
            </a:r>
          </a:p>
          <a:p>
            <a:pPr lvl="1"/>
            <a:r>
              <a:rPr lang="en-US" dirty="0"/>
              <a:t>This even is more about</a:t>
            </a:r>
          </a:p>
          <a:p>
            <a:pPr lvl="1"/>
            <a:r>
              <a:rPr lang="en-US" dirty="0"/>
              <a:t>	Opening eyes</a:t>
            </a:r>
          </a:p>
          <a:p>
            <a:pPr lvl="2"/>
            <a:r>
              <a:rPr lang="en-US" dirty="0"/>
              <a:t>A great awakening</a:t>
            </a:r>
          </a:p>
          <a:p>
            <a:pPr lvl="2"/>
            <a:r>
              <a:rPr lang="en-US" dirty="0"/>
              <a:t>A great revealing to the hidden</a:t>
            </a:r>
          </a:p>
          <a:p>
            <a:pPr lvl="2"/>
            <a:r>
              <a:rPr lang="en-US" dirty="0"/>
              <a:t>Removal of judicial hardening</a:t>
            </a:r>
          </a:p>
          <a:p>
            <a:pPr lvl="2"/>
            <a:r>
              <a:rPr lang="en-US" dirty="0"/>
              <a:t>They must see, hear and be wide awake</a:t>
            </a:r>
          </a:p>
          <a:p>
            <a:pPr lvl="2"/>
            <a:r>
              <a:rPr lang="en-US" dirty="0"/>
              <a:t>The great revival of Israel will come by the acceptance of faith in Jesus</a:t>
            </a:r>
          </a:p>
          <a:p>
            <a:pPr lvl="2"/>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5</a:t>
            </a:fld>
            <a:endParaRPr lang="en-US"/>
          </a:p>
        </p:txBody>
      </p:sp>
    </p:spTree>
    <p:extLst>
      <p:ext uri="{BB962C8B-B14F-4D97-AF65-F5344CB8AC3E}">
        <p14:creationId xmlns:p14="http://schemas.microsoft.com/office/powerpoint/2010/main" val="3241631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r>
              <a:rPr lang="en-US" dirty="0"/>
              <a:t>The big debate</a:t>
            </a:r>
          </a:p>
          <a:p>
            <a:pPr lvl="1"/>
            <a:r>
              <a:rPr lang="en-US" dirty="0"/>
              <a:t>Hold on. Did God do this in the past?  Did God do this in the now? Or Does God do this in the future?</a:t>
            </a:r>
          </a:p>
          <a:p>
            <a:pPr lvl="1"/>
            <a:endParaRPr lang="en-US" dirty="0"/>
          </a:p>
          <a:p>
            <a:pPr lvl="1"/>
            <a:r>
              <a:rPr lang="en-US" dirty="0"/>
              <a:t>How can a Jew before the Messiah Jesus have his sins forgiven?</a:t>
            </a:r>
          </a:p>
          <a:p>
            <a:pPr lvl="1"/>
            <a:r>
              <a:rPr lang="en-US" dirty="0"/>
              <a:t>If No one comes to the Father but by me, as Jesus said. How are the Jews saved before Jesus.</a:t>
            </a:r>
          </a:p>
          <a:p>
            <a:pPr lvl="1"/>
            <a:r>
              <a:rPr lang="en-US" dirty="0"/>
              <a:t>In the time of Paul there were thousands of Jews that were not saved.</a:t>
            </a:r>
          </a:p>
          <a:p>
            <a:pPr lvl="1"/>
            <a:r>
              <a:rPr lang="en-US" dirty="0"/>
              <a:t>If God’s covenant with Israel was “everlasting” and according to V29 </a:t>
            </a:r>
            <a:r>
              <a:rPr lang="en-US" dirty="0" err="1"/>
              <a:t>Irrevokable</a:t>
            </a:r>
            <a:r>
              <a:rPr lang="en-US" dirty="0"/>
              <a:t> How are the Jews saved?</a:t>
            </a:r>
          </a:p>
          <a:p>
            <a:pPr lvl="1"/>
            <a:r>
              <a:rPr lang="en-US" dirty="0"/>
              <a:t>God made a promise to these special people. Can’t or won’t take it back.</a:t>
            </a:r>
          </a:p>
          <a:p>
            <a:pPr lvl="1"/>
            <a:r>
              <a:rPr lang="en-US" dirty="0"/>
              <a:t>	What is the mechanism, what is the method by which they are saved?</a:t>
            </a:r>
          </a:p>
          <a:p>
            <a:pPr lvl="1"/>
            <a:r>
              <a:rPr lang="en-US" dirty="0"/>
              <a:t>If there is but one bridge between man and God and that is Jesus.  How is </a:t>
            </a:r>
            <a:r>
              <a:rPr lang="en-US" b="1" dirty="0"/>
              <a:t>all</a:t>
            </a:r>
            <a:r>
              <a:rPr lang="en-US" dirty="0"/>
              <a:t> Israel saved?</a:t>
            </a:r>
          </a:p>
          <a:p>
            <a:pPr lvl="0"/>
            <a:r>
              <a:rPr lang="en-US" dirty="0"/>
              <a:t>Is the ALL here written by Paul all inclusive?</a:t>
            </a:r>
          </a:p>
          <a:p>
            <a:pPr lvl="0"/>
            <a:r>
              <a:rPr lang="en-US" dirty="0"/>
              <a:t>	Are Ahab and </a:t>
            </a:r>
            <a:r>
              <a:rPr lang="en-US" dirty="0" err="1"/>
              <a:t>Jezebell</a:t>
            </a:r>
            <a:r>
              <a:rPr lang="en-US" dirty="0"/>
              <a:t> going to be saved?</a:t>
            </a:r>
          </a:p>
          <a:p>
            <a:pPr lvl="0"/>
            <a:r>
              <a:rPr lang="en-US" dirty="0"/>
              <a:t>	Are the Religious hierarchy who rejected Jesus at the trial that led to the crucifixion going to be saved?</a:t>
            </a:r>
          </a:p>
          <a:p>
            <a:pPr lvl="0"/>
            <a:r>
              <a:rPr lang="en-US" dirty="0"/>
              <a:t>	Are all the jews since Jesus who rejected Jesus to be saved?</a:t>
            </a:r>
          </a:p>
          <a:p>
            <a:pPr lvl="0"/>
            <a:r>
              <a:rPr lang="en-US" dirty="0"/>
              <a:t>Last week they seem to have served a purpose: to open the door to the Gentiles.</a:t>
            </a:r>
          </a:p>
          <a:p>
            <a:pPr lvl="0"/>
            <a:r>
              <a:rPr lang="en-US" dirty="0"/>
              <a:t>	they were the best bad example.</a:t>
            </a:r>
          </a:p>
          <a:p>
            <a:pPr lvl="0"/>
            <a:r>
              <a:rPr lang="en-US" dirty="0"/>
              <a:t>	</a:t>
            </a:r>
          </a:p>
          <a:p>
            <a:pPr lvl="0"/>
            <a:endParaRPr lang="en-US" dirty="0"/>
          </a:p>
          <a:p>
            <a:pPr lvl="1"/>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6</a:t>
            </a:fld>
            <a:endParaRPr lang="en-US"/>
          </a:p>
        </p:txBody>
      </p:sp>
    </p:spTree>
    <p:extLst>
      <p:ext uri="{BB962C8B-B14F-4D97-AF65-F5344CB8AC3E}">
        <p14:creationId xmlns:p14="http://schemas.microsoft.com/office/powerpoint/2010/main" val="3415814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r>
              <a:rPr lang="en-US" dirty="0"/>
              <a:t>The solution for Israel:</a:t>
            </a:r>
          </a:p>
          <a:p>
            <a:endParaRPr lang="en-US" dirty="0"/>
          </a:p>
          <a:p>
            <a:r>
              <a:rPr lang="en-US" dirty="0"/>
              <a:t>Israel to be saved</a:t>
            </a:r>
          </a:p>
          <a:p>
            <a:pPr lvl="1"/>
            <a:r>
              <a:rPr lang="en-US" dirty="0"/>
              <a:t>The solution comes from Zion. (the new Israel)</a:t>
            </a:r>
          </a:p>
          <a:p>
            <a:pPr lvl="1"/>
            <a:r>
              <a:rPr lang="en-US" dirty="0"/>
              <a:t>To banish ungodliness</a:t>
            </a:r>
          </a:p>
          <a:p>
            <a:pPr lvl="1"/>
            <a:r>
              <a:rPr lang="en-US" dirty="0"/>
              <a:t>Take away their sins</a:t>
            </a:r>
          </a:p>
          <a:p>
            <a:pPr lvl="1"/>
            <a:r>
              <a:rPr lang="en-US" dirty="0"/>
              <a:t>Removes the hardness</a:t>
            </a:r>
          </a:p>
          <a:p>
            <a:pPr lvl="1"/>
            <a:r>
              <a:rPr lang="en-US" dirty="0"/>
              <a:t>No more stupor</a:t>
            </a:r>
          </a:p>
          <a:p>
            <a:pPr lvl="1"/>
            <a:r>
              <a:rPr lang="en-US" dirty="0"/>
              <a:t>Eyes wide open</a:t>
            </a:r>
          </a:p>
          <a:p>
            <a:pPr lvl="1"/>
            <a:r>
              <a:rPr lang="en-US" dirty="0"/>
              <a:t>Removal of the wax in their ears</a:t>
            </a:r>
          </a:p>
          <a:p>
            <a:pPr lvl="1"/>
            <a:r>
              <a:rPr lang="en-US" dirty="0"/>
              <a:t>Closes the trap and the snare</a:t>
            </a:r>
          </a:p>
          <a:p>
            <a:pPr lvl="1"/>
            <a:r>
              <a:rPr lang="en-US" dirty="0"/>
              <a:t>Straightens their backs</a:t>
            </a:r>
          </a:p>
          <a:p>
            <a:pPr lvl="1"/>
            <a:r>
              <a:rPr lang="en-US" dirty="0"/>
              <a:t>Broken branches regrafted</a:t>
            </a:r>
          </a:p>
          <a:p>
            <a:pPr lvl="1"/>
            <a:r>
              <a:rPr lang="en-US" dirty="0"/>
              <a:t>All become part of the holy tree</a:t>
            </a:r>
          </a:p>
          <a:p>
            <a:pPr lvl="1"/>
            <a:r>
              <a:rPr lang="en-US" dirty="0"/>
              <a:t>One covenant community</a:t>
            </a:r>
          </a:p>
          <a:p>
            <a:pPr lvl="1"/>
            <a:r>
              <a:rPr lang="en-US" dirty="0"/>
              <a:t>One common root</a:t>
            </a:r>
          </a:p>
          <a:p>
            <a:pPr lvl="1"/>
            <a:r>
              <a:rPr lang="en-US" dirty="0"/>
              <a:t>Fulfilled the promises of the Prophets</a:t>
            </a:r>
          </a:p>
          <a:p>
            <a:pPr lvl="1"/>
            <a:r>
              <a:rPr lang="en-US" dirty="0"/>
              <a:t>Our God their God, and their God our God</a:t>
            </a:r>
          </a:p>
          <a:p>
            <a:pPr lvl="1"/>
            <a:r>
              <a:rPr lang="en-US" dirty="0"/>
              <a:t>One people, hope, salvation, messiah, joy</a:t>
            </a:r>
          </a:p>
          <a:p>
            <a:pPr lvl="0"/>
            <a:r>
              <a:rPr lang="en-US" dirty="0"/>
              <a:t>The bridge has been built in Romans 11</a:t>
            </a:r>
          </a:p>
          <a:p>
            <a:pPr lvl="0"/>
            <a:r>
              <a:rPr lang="en-US" dirty="0"/>
              <a:t>	Jesus is the Christ the Messiah</a:t>
            </a:r>
          </a:p>
          <a:p>
            <a:pPr lvl="0"/>
            <a:r>
              <a:rPr lang="en-US" dirty="0"/>
              <a:t>	In His name is salvation</a:t>
            </a:r>
          </a:p>
          <a:p>
            <a:pPr lvl="0"/>
            <a:r>
              <a:rPr lang="en-US" dirty="0"/>
              <a:t>	His name alone for Jew and Gentile</a:t>
            </a:r>
          </a:p>
          <a:p>
            <a:pPr lvl="0"/>
            <a:r>
              <a:rPr lang="en-US" dirty="0"/>
              <a:t>FOR I AM NOT ASHAMED OF THE GOSPEL…..</a:t>
            </a:r>
          </a:p>
          <a:p>
            <a:pPr lvl="0"/>
            <a:r>
              <a:rPr lang="en-US" dirty="0"/>
              <a:t>It has not happened yet.  But it will</a:t>
            </a:r>
          </a:p>
          <a:p>
            <a:pPr lvl="0"/>
            <a:endParaRPr lang="en-US" dirty="0"/>
          </a:p>
          <a:p>
            <a:pPr lvl="0"/>
            <a:r>
              <a:rPr lang="en-US" dirty="0"/>
              <a:t>Debate goes on. </a:t>
            </a:r>
          </a:p>
          <a:p>
            <a:pPr lvl="0"/>
            <a:r>
              <a:rPr lang="en-US" dirty="0"/>
              <a:t>	support for from RIVER to SEA Let PALESTINE BE FREE.</a:t>
            </a:r>
          </a:p>
          <a:p>
            <a:pPr lvl="0"/>
            <a:r>
              <a:rPr lang="en-US" dirty="0"/>
              <a:t>	I totally agree with this sentiment but Free in CHRIST</a:t>
            </a:r>
          </a:p>
          <a:p>
            <a:pPr lvl="0"/>
            <a:r>
              <a:rPr lang="en-US" dirty="0"/>
              <a:t>AGAIN REPLACEMENT THEOLOGY</a:t>
            </a:r>
          </a:p>
          <a:p>
            <a:pPr lvl="0"/>
            <a:r>
              <a:rPr lang="en-US" dirty="0"/>
              <a:t>	Two covenants</a:t>
            </a:r>
          </a:p>
          <a:p>
            <a:pPr lvl="0"/>
            <a:r>
              <a:rPr lang="en-US" dirty="0"/>
              <a:t>	Two methods of salvation</a:t>
            </a:r>
          </a:p>
          <a:p>
            <a:pPr lvl="0"/>
            <a:r>
              <a:rPr lang="en-US" dirty="0"/>
              <a:t>		Jewish salvation is different from Gentile salvation</a:t>
            </a:r>
          </a:p>
          <a:p>
            <a:pPr lvl="0"/>
            <a:r>
              <a:rPr lang="en-US" dirty="0"/>
              <a:t>		Jews don’t need the covenant of Jesus</a:t>
            </a:r>
          </a:p>
          <a:p>
            <a:pPr lvl="0"/>
            <a:r>
              <a:rPr lang="en-US" dirty="0"/>
              <a:t>		Gentiles don’t need the covenant of the Jews</a:t>
            </a:r>
          </a:p>
          <a:p>
            <a:pPr lvl="0"/>
            <a:r>
              <a:rPr lang="en-US" dirty="0"/>
              <a:t>			Mutually exclusive</a:t>
            </a:r>
          </a:p>
          <a:p>
            <a:pPr lvl="0"/>
            <a:r>
              <a:rPr lang="en-US" dirty="0"/>
              <a:t>	Two tracks one bridge and either will get you there.</a:t>
            </a:r>
          </a:p>
          <a:p>
            <a:pPr lvl="0"/>
            <a:r>
              <a:rPr lang="en-US" dirty="0"/>
              <a:t>	Jewish evangelism is not needed. </a:t>
            </a:r>
          </a:p>
          <a:p>
            <a:pPr lvl="0"/>
            <a:r>
              <a:rPr lang="en-US" dirty="0"/>
              <a:t>	Jewish evangelism is seen as antisemitism</a:t>
            </a:r>
          </a:p>
          <a:p>
            <a:pPr lvl="0"/>
            <a:r>
              <a:rPr lang="en-US" dirty="0"/>
              <a:t>	Leave Israel alone in their struggles to believe</a:t>
            </a:r>
          </a:p>
          <a:p>
            <a:pPr lvl="0"/>
            <a:r>
              <a:rPr lang="en-US" dirty="0"/>
              <a:t>	They will make it without Jesus, “so why bother”</a:t>
            </a:r>
          </a:p>
          <a:p>
            <a:pPr lvl="0"/>
            <a:r>
              <a:rPr lang="en-US" dirty="0"/>
              <a:t>		One track for the remnant and the Gentiles</a:t>
            </a:r>
          </a:p>
          <a:p>
            <a:pPr lvl="0"/>
            <a:r>
              <a:rPr lang="en-US" dirty="0"/>
              <a:t>		One track for the rest of historical Israel</a:t>
            </a:r>
          </a:p>
          <a:p>
            <a:pPr lvl="0"/>
            <a:r>
              <a:rPr lang="en-US" dirty="0"/>
              <a:t>THERE IS ONLY ONE ROOT.</a:t>
            </a:r>
          </a:p>
          <a:p>
            <a:pPr lvl="0"/>
            <a:r>
              <a:rPr lang="en-US" dirty="0"/>
              <a:t>The problem is if Christ is not needed for the Jew, who is to say we don’t need Jesus at all.</a:t>
            </a:r>
          </a:p>
          <a:p>
            <a:pPr lvl="0"/>
            <a:r>
              <a:rPr lang="en-US" dirty="0"/>
              <a:t>	To say there are two paths is to destroy Romans and unity.</a:t>
            </a:r>
          </a:p>
          <a:p>
            <a:pPr lvl="0"/>
            <a:r>
              <a:rPr lang="en-US" dirty="0"/>
              <a:t>	To say there are two paths is to destroy the Gospel</a:t>
            </a:r>
          </a:p>
          <a:p>
            <a:pPr lvl="0"/>
            <a:endParaRPr lang="en-US" dirty="0"/>
          </a:p>
          <a:p>
            <a:pPr lvl="0"/>
            <a:r>
              <a:rPr lang="en-US" dirty="0"/>
              <a:t>	</a:t>
            </a:r>
          </a:p>
          <a:p>
            <a:pPr lvl="1"/>
            <a:endParaRPr lang="en-US" dirty="0"/>
          </a:p>
          <a:p>
            <a:pPr lvl="1"/>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7</a:t>
            </a:fld>
            <a:endParaRPr lang="en-US"/>
          </a:p>
        </p:txBody>
      </p:sp>
    </p:spTree>
    <p:extLst>
      <p:ext uri="{BB962C8B-B14F-4D97-AF65-F5344CB8AC3E}">
        <p14:creationId xmlns:p14="http://schemas.microsoft.com/office/powerpoint/2010/main" val="332285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r>
              <a:rPr lang="en-US" dirty="0"/>
              <a:t>According to what we have seen so far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seems to be a timeline of God</a:t>
            </a:r>
          </a:p>
          <a:p>
            <a:r>
              <a:rPr lang="en-US" dirty="0"/>
              <a:t>	Hardening of the Israel.  </a:t>
            </a:r>
          </a:p>
          <a:p>
            <a:r>
              <a:rPr lang="en-US" dirty="0"/>
              <a:t>		Judicial Hardening</a:t>
            </a:r>
          </a:p>
          <a:p>
            <a:r>
              <a:rPr lang="en-US" dirty="0"/>
              <a:t>		Sleepy, blind, and deaf, stumbling, snared, and trapped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After the fullness of the Gentiles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All of Israel will be saved.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It has to happen.  Irrevocable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This can only happen Sleepy, blind, and deaf, stumbling, snared, and trapped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is removed.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Three possible meanings of the </a:t>
            </a:r>
            <a:r>
              <a:rPr lang="en-US" dirty="0" err="1"/>
              <a:t>the</a:t>
            </a:r>
            <a:r>
              <a:rPr lang="en-US" dirty="0"/>
              <a:t> reference to Israel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three of theses possibilities would and have been used to explain this miracle of salvation of the Jews.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dirty="0"/>
              <a:t>All Israel – is name now applied not to an ethnic people but to all those who accept Jesus as Lord and Savior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No distinction between Jew and Gentile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All the saved through all time become a part of a New Israel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We all are a part of the new Israel and partake of the blessings promised to Abraham, Isaac, Jacob, as preached by all the prophets.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Israel is all the redeemed people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Good stuff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There is no contradiction of what Paul was saying</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lang="en-US" dirty="0"/>
              <a:t>All Israel is the name given to the remnant.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All the Jews who have come to Jesus “Little by little”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All the Jews over time throughout history have found hope and grace by Faith in God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	Abraham was saved by his faith</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	If by any means God may save some.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9:6 – But it is not as though the word of God has failed.  For they are not all </a:t>
            </a:r>
            <a:r>
              <a:rPr lang="en-US" dirty="0" err="1"/>
              <a:t>israel</a:t>
            </a:r>
            <a:r>
              <a:rPr lang="en-US" dirty="0"/>
              <a:t> who are descended from Israel.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There is no contradiction of what Paul was saying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dirty="0"/>
              <a:t>All Israel as a nation.  </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dirty="0"/>
              <a:t>This is not heresy</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dirty="0"/>
              <a:t>This is the most common theological stance today</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dirty="0"/>
              <a:t>Five Reasons</a:t>
            </a:r>
          </a:p>
          <a:p>
            <a:pPr marL="1257300" marR="0" lvl="2"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Romans 11, 25-26 Both verses refer to the same Israel</a:t>
            </a:r>
          </a:p>
          <a:p>
            <a:pPr marL="1371600" marR="0" lvl="3" indent="0" algn="l" defTabSz="914400" rtl="0" eaLnBrk="1" fontAlgn="auto" latinLnBrk="0" hangingPunct="1">
              <a:lnSpc>
                <a:spcPct val="100000"/>
              </a:lnSpc>
              <a:spcBef>
                <a:spcPts val="0"/>
              </a:spcBef>
              <a:spcAft>
                <a:spcPts val="0"/>
              </a:spcAft>
              <a:buClrTx/>
              <a:buSzTx/>
              <a:buFont typeface="+mj-lt"/>
              <a:buNone/>
              <a:tabLst/>
              <a:defRPr/>
            </a:pPr>
            <a:r>
              <a:rPr lang="en-US" dirty="0"/>
              <a:t>The </a:t>
            </a:r>
            <a:r>
              <a:rPr lang="en-US" i="0" dirty="0"/>
              <a:t>Israel that is hardened in 25 is followed directly with 26</a:t>
            </a:r>
          </a:p>
          <a:p>
            <a:pPr marL="1257300" marR="0" lvl="2"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i="0" dirty="0"/>
              <a:t>Romans 11: 26 From Jacob the father of all Israel.  Not a remnant</a:t>
            </a:r>
          </a:p>
          <a:p>
            <a:pPr marL="1257300" marR="0" lvl="2"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i="0" dirty="0"/>
              <a:t>Romans 11:28, 29 the “</a:t>
            </a:r>
            <a:r>
              <a:rPr lang="en-US" i="0" dirty="0" err="1"/>
              <a:t>theys</a:t>
            </a:r>
            <a:r>
              <a:rPr lang="en-US" i="0" dirty="0"/>
              <a:t>”</a:t>
            </a:r>
          </a:p>
          <a:p>
            <a:pPr marL="1714500" marR="0" lvl="3"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i="0" dirty="0"/>
              <a:t>From the Gospel viewpoint “THEY” are enemies</a:t>
            </a:r>
          </a:p>
          <a:p>
            <a:pPr marL="1714500" marR="0" lvl="3"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i="0" dirty="0"/>
              <a:t>Form God’s viewpoint “They” as still God’s choice</a:t>
            </a:r>
          </a:p>
          <a:p>
            <a:pPr marL="1714500" marR="0" lvl="3"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i="0" dirty="0"/>
              <a:t>Irrevocable. God will not repent of his choice</a:t>
            </a:r>
          </a:p>
          <a:p>
            <a:pPr marL="1257300" marR="0" lvl="2"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i="0" dirty="0"/>
              <a:t>Verse 12</a:t>
            </a:r>
          </a:p>
          <a:p>
            <a:pPr marL="1714500" marR="0" lvl="3"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i="0" dirty="0"/>
              <a:t>I find two “Theirs” Pronouns “Their transgressions for the riches for the world, and their failure be riches for the Gentile, “How </a:t>
            </a:r>
            <a:r>
              <a:rPr lang="en-US" i="0" dirty="0" err="1"/>
              <a:t>muchmore</a:t>
            </a:r>
            <a:r>
              <a:rPr lang="en-US" i="0" dirty="0"/>
              <a:t> will their fulfillment be.</a:t>
            </a:r>
          </a:p>
          <a:p>
            <a:pPr marL="1257300" marR="0" lvl="2"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i="0" dirty="0"/>
              <a:t>Verse 15 For if their rejection be the reconciliation of the world, what will their acceptance be but life from the dead</a:t>
            </a:r>
            <a:endParaRPr lang="en-US" dirty="0"/>
          </a:p>
          <a:p>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8</a:t>
            </a:fld>
            <a:endParaRPr lang="en-US"/>
          </a:p>
        </p:txBody>
      </p:sp>
    </p:spTree>
    <p:extLst>
      <p:ext uri="{BB962C8B-B14F-4D97-AF65-F5344CB8AC3E}">
        <p14:creationId xmlns:p14="http://schemas.microsoft.com/office/powerpoint/2010/main" val="1985371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2925"/>
            <a:ext cx="3114675" cy="1752600"/>
          </a:xfrm>
        </p:spPr>
      </p:sp>
      <p:sp>
        <p:nvSpPr>
          <p:cNvPr id="3" name="Notes Placeholder 2"/>
          <p:cNvSpPr>
            <a:spLocks noGrp="1"/>
          </p:cNvSpPr>
          <p:nvPr>
            <p:ph type="body" idx="1"/>
          </p:nvPr>
        </p:nvSpPr>
        <p:spPr/>
        <p:txBody>
          <a:bodyPr/>
          <a:lstStyle/>
          <a:p>
            <a:r>
              <a:rPr lang="en-US" dirty="0"/>
              <a:t>We have taken three weeks of study to get this chapter under our belts.</a:t>
            </a:r>
          </a:p>
          <a:p>
            <a:r>
              <a:rPr lang="en-US" dirty="0"/>
              <a:t> What I have gleaned from hundreds of pages of theology, exposition, sermons, and theory is not clear.</a:t>
            </a:r>
          </a:p>
          <a:p>
            <a:r>
              <a:rPr lang="en-US" dirty="0"/>
              <a:t>Most of what is still in store for Israel is not clear.</a:t>
            </a:r>
          </a:p>
          <a:p>
            <a:r>
              <a:rPr lang="en-US" dirty="0"/>
              <a:t>	But This I know</a:t>
            </a:r>
          </a:p>
          <a:p>
            <a:r>
              <a:rPr lang="en-US" dirty="0"/>
              <a:t>Ultimately, at the end of the age: </a:t>
            </a:r>
          </a:p>
          <a:p>
            <a:r>
              <a:rPr lang="en-US" dirty="0"/>
              <a:t>	Israel will be saved</a:t>
            </a:r>
          </a:p>
          <a:p>
            <a:r>
              <a:rPr lang="en-US" dirty="0"/>
              <a:t>	They will come to their messiah Jesus</a:t>
            </a:r>
          </a:p>
          <a:p>
            <a:r>
              <a:rPr lang="en-US" dirty="0"/>
              <a:t>	You may see this day on this side of heaven</a:t>
            </a:r>
          </a:p>
          <a:p>
            <a:r>
              <a:rPr lang="en-US" dirty="0"/>
              <a:t>	But it will happen</a:t>
            </a:r>
          </a:p>
          <a:p>
            <a:r>
              <a:rPr lang="en-US" dirty="0"/>
              <a:t>HOW DOES THIS HAPPEN?</a:t>
            </a:r>
          </a:p>
          <a:p>
            <a:pPr lvl="1"/>
            <a:r>
              <a:rPr lang="en-US" dirty="0"/>
              <a:t>I do not know the details</a:t>
            </a:r>
          </a:p>
          <a:p>
            <a:pPr lvl="1"/>
            <a:r>
              <a:rPr lang="en-US" dirty="0"/>
              <a:t>But Paul sees prophetically sees a grand turning some day</a:t>
            </a:r>
          </a:p>
          <a:p>
            <a:pPr lvl="1"/>
            <a:r>
              <a:rPr lang="en-US" dirty="0"/>
              <a:t>But Paul points to a time when Israel will accept Jesus as their Messiah</a:t>
            </a:r>
          </a:p>
          <a:p>
            <a:pPr lvl="1"/>
            <a:r>
              <a:rPr lang="en-US" dirty="0"/>
              <a:t>	By faith and belief,</a:t>
            </a:r>
          </a:p>
          <a:p>
            <a:pPr lvl="1"/>
            <a:r>
              <a:rPr lang="en-US" dirty="0"/>
              <a:t>	By confession and re-adoption</a:t>
            </a:r>
          </a:p>
          <a:p>
            <a:pPr lvl="1"/>
            <a:r>
              <a:rPr lang="en-US" dirty="0"/>
              <a:t>	To be regrafted into the holy tree of God</a:t>
            </a:r>
          </a:p>
          <a:p>
            <a:pPr lvl="1"/>
            <a:r>
              <a:rPr lang="en-US" dirty="0"/>
              <a:t>AND THERE WILL BE JOY</a:t>
            </a:r>
          </a:p>
          <a:p>
            <a:pPr lvl="0"/>
            <a:r>
              <a:rPr lang="en-US" dirty="0"/>
              <a:t>The deliverer will come from Zion to remove, to remind, and to redeem</a:t>
            </a:r>
          </a:p>
          <a:p>
            <a:pPr lvl="0"/>
            <a:endParaRPr lang="en-US" dirty="0"/>
          </a:p>
          <a:p>
            <a:pPr lvl="0"/>
            <a:r>
              <a:rPr lang="en-US" dirty="0"/>
              <a:t>SOMEHOW</a:t>
            </a:r>
          </a:p>
          <a:p>
            <a:pPr lvl="0"/>
            <a:endParaRPr lang="en-US" dirty="0"/>
          </a:p>
          <a:p>
            <a:pPr lvl="0"/>
            <a:r>
              <a:rPr lang="en-US" dirty="0"/>
              <a:t>Zechariah 12:10 pleaded for grace and mercy</a:t>
            </a:r>
          </a:p>
          <a:p>
            <a:pPr lvl="0"/>
            <a:r>
              <a:rPr lang="en-US" dirty="0"/>
              <a:t>Isaiah 66:8 who has heard such a thing?  Who has seen such things? Can a land be born in one day? Can a nation be brought fourth all at once? As soon as Zion travailed, she also brough forth her sons.</a:t>
            </a:r>
          </a:p>
          <a:p>
            <a:pPr lvl="0"/>
            <a:r>
              <a:rPr lang="en-US" dirty="0"/>
              <a:t>Matthew 23:37</a:t>
            </a:r>
          </a:p>
          <a:p>
            <a:pPr lvl="0"/>
            <a:endParaRPr lang="en-US" dirty="0"/>
          </a:p>
          <a:p>
            <a:pPr lvl="0"/>
            <a:r>
              <a:rPr lang="en-US" i="1" dirty="0"/>
              <a:t>O </a:t>
            </a:r>
            <a:r>
              <a:rPr lang="en-US" i="1" dirty="0" err="1"/>
              <a:t>Jerusalm</a:t>
            </a:r>
            <a:r>
              <a:rPr lang="en-US" i="1" dirty="0"/>
              <a:t>, Jerusalem, who kills the prophets, and stones those who are sent to her?  How often I wanted to gather your children together, the way a hen gathers her chicks under her wings, and you were unwilling. Behold your house is being left to you desolate! For me to say to you, from now on you </a:t>
            </a:r>
            <a:r>
              <a:rPr lang="en-US" i="1" dirty="0" err="1"/>
              <a:t>hsall</a:t>
            </a:r>
            <a:r>
              <a:rPr lang="en-US" i="1" dirty="0"/>
              <a:t> not see me until “</a:t>
            </a:r>
            <a:r>
              <a:rPr lang="en-US" b="1" i="1" dirty="0"/>
              <a:t>Blessed is He who comes in the name of the Lord!</a:t>
            </a:r>
          </a:p>
          <a:p>
            <a:pPr lvl="0"/>
            <a:endParaRPr lang="en-US" b="1" i="1" dirty="0"/>
          </a:p>
          <a:p>
            <a:pPr lvl="0"/>
            <a:r>
              <a:rPr lang="en-US" b="1" i="1" dirty="0"/>
              <a:t>Paul’s heart was for his people</a:t>
            </a:r>
          </a:p>
          <a:p>
            <a:pPr lvl="0"/>
            <a:r>
              <a:rPr lang="en-US" b="1" i="1" dirty="0"/>
              <a:t>	don’t write off Israel</a:t>
            </a:r>
          </a:p>
          <a:p>
            <a:pPr lvl="0"/>
            <a:r>
              <a:rPr lang="en-US" b="1" i="1" dirty="0"/>
              <a:t>		They may have a heart of stone</a:t>
            </a:r>
          </a:p>
          <a:p>
            <a:pPr lvl="0"/>
            <a:r>
              <a:rPr lang="en-US" b="1" i="1" dirty="0"/>
              <a:t>		They may have rejected the only hope of salvation.</a:t>
            </a:r>
          </a:p>
          <a:p>
            <a:pPr lvl="0"/>
            <a:r>
              <a:rPr lang="en-US" b="1" i="1" dirty="0"/>
              <a:t>For us.</a:t>
            </a:r>
          </a:p>
          <a:p>
            <a:pPr lvl="0"/>
            <a:r>
              <a:rPr lang="en-US" b="1" i="1" dirty="0"/>
              <a:t>Keep praying for Israel</a:t>
            </a:r>
          </a:p>
          <a:p>
            <a:pPr lvl="0"/>
            <a:r>
              <a:rPr lang="en-US" b="1" i="1" dirty="0"/>
              <a:t>Keep loving Israel</a:t>
            </a:r>
          </a:p>
          <a:p>
            <a:pPr lvl="0"/>
            <a:r>
              <a:rPr lang="en-US" b="1" i="1" dirty="0"/>
              <a:t>Keep exampling for Israel</a:t>
            </a:r>
          </a:p>
          <a:p>
            <a:pPr lvl="0"/>
            <a:endParaRPr lang="en-US" b="1" i="1" dirty="0"/>
          </a:p>
          <a:p>
            <a:pPr lvl="0"/>
            <a:r>
              <a:rPr lang="en-US" b="1" i="1" dirty="0"/>
              <a:t>There will be a moment of softening</a:t>
            </a:r>
          </a:p>
          <a:p>
            <a:pPr lvl="0"/>
            <a:endParaRPr lang="en-US" b="1" i="1" dirty="0"/>
          </a:p>
          <a:p>
            <a:pPr lvl="0"/>
            <a:r>
              <a:rPr lang="en-US" b="1" i="1" dirty="0"/>
              <a:t>Chapter 11 closes with a doxology</a:t>
            </a:r>
          </a:p>
          <a:p>
            <a:pPr lvl="0"/>
            <a:r>
              <a:rPr lang="en-US" b="1" i="1" dirty="0"/>
              <a:t>33</a:t>
            </a:r>
          </a:p>
          <a:p>
            <a:pPr lvl="0"/>
            <a:endParaRPr lang="en-US" b="1" i="1" dirty="0"/>
          </a:p>
          <a:p>
            <a:pPr lvl="0"/>
            <a:r>
              <a:rPr lang="en-US" b="1" i="1" dirty="0"/>
              <a:t>	</a:t>
            </a:r>
            <a:endParaRPr lang="en-US" i="1" dirty="0"/>
          </a:p>
          <a:p>
            <a:pPr lvl="0"/>
            <a:r>
              <a:rPr lang="en-US" dirty="0"/>
              <a:t>	</a:t>
            </a:r>
          </a:p>
          <a:p>
            <a:pPr lvl="0"/>
            <a:endParaRPr lang="en-US" dirty="0"/>
          </a:p>
        </p:txBody>
      </p:sp>
      <p:sp>
        <p:nvSpPr>
          <p:cNvPr id="4" name="Slide Number Placeholder 3"/>
          <p:cNvSpPr>
            <a:spLocks noGrp="1"/>
          </p:cNvSpPr>
          <p:nvPr>
            <p:ph type="sldNum" sz="quarter" idx="5"/>
          </p:nvPr>
        </p:nvSpPr>
        <p:spPr/>
        <p:txBody>
          <a:bodyPr/>
          <a:lstStyle/>
          <a:p>
            <a:fld id="{A8E3FB43-7EBD-41A9-AFC8-A6B09A6CFFA7}" type="slidenum">
              <a:rPr lang="en-US" smtClean="0"/>
              <a:t>9</a:t>
            </a:fld>
            <a:endParaRPr lang="en-US"/>
          </a:p>
        </p:txBody>
      </p:sp>
    </p:spTree>
    <p:extLst>
      <p:ext uri="{BB962C8B-B14F-4D97-AF65-F5344CB8AC3E}">
        <p14:creationId xmlns:p14="http://schemas.microsoft.com/office/powerpoint/2010/main" val="152602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12/11/2023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03690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6734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3214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3376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5882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82310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4275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28681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9831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21838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12/11/2023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0817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12/11/2023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82319166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0" r:id="rId6"/>
    <p:sldLayoutId id="2147483745"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pexels.com/photo/background-book-stack-books-close-up-114839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4E299-9657-B02C-2C0D-34EC6562E9DA}"/>
              </a:ext>
            </a:extLst>
          </p:cNvPr>
          <p:cNvSpPr>
            <a:spLocks noGrp="1"/>
          </p:cNvSpPr>
          <p:nvPr>
            <p:ph type="ctrTitle"/>
          </p:nvPr>
        </p:nvSpPr>
        <p:spPr>
          <a:xfrm>
            <a:off x="1212508" y="493010"/>
            <a:ext cx="4400549" cy="991195"/>
          </a:xfrm>
        </p:spPr>
        <p:txBody>
          <a:bodyPr vert="horz" lIns="91440" tIns="45720" rIns="91440" bIns="45720" rtlCol="0" anchor="b" anchorCtr="0">
            <a:normAutofit/>
          </a:bodyPr>
          <a:lstStyle/>
          <a:p>
            <a:pPr algn="l"/>
            <a:r>
              <a:rPr lang="en-US" sz="4400" dirty="0"/>
              <a:t>Israel’s Future</a:t>
            </a:r>
            <a:endParaRPr lang="en-US" sz="4400" kern="1200" dirty="0">
              <a:solidFill>
                <a:schemeClr val="tx1"/>
              </a:solidFill>
              <a:latin typeface="+mj-lt"/>
              <a:ea typeface="+mj-ea"/>
              <a:cs typeface="+mj-cs"/>
            </a:endParaRPr>
          </a:p>
        </p:txBody>
      </p:sp>
      <p:pic>
        <p:nvPicPr>
          <p:cNvPr id="5" name="Picture 4" descr="A stack of books&#10;&#10;Description automatically generated">
            <a:extLst>
              <a:ext uri="{FF2B5EF4-FFF2-40B4-BE49-F238E27FC236}">
                <a16:creationId xmlns:a16="http://schemas.microsoft.com/office/drawing/2014/main" id="{16398338-23B5-DB55-4073-4C2D3A49CC8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9098" r="-1" b="9817"/>
          <a:stretch/>
        </p:blipFill>
        <p:spPr>
          <a:xfrm>
            <a:off x="5771491" y="11"/>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35" name="Group 34">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36" name="Freeform: Shape 35">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Subtitle 2">
            <a:extLst>
              <a:ext uri="{FF2B5EF4-FFF2-40B4-BE49-F238E27FC236}">
                <a16:creationId xmlns:a16="http://schemas.microsoft.com/office/drawing/2014/main" id="{4947ED8E-A4C4-34F7-F801-3D1CA778B348}"/>
              </a:ext>
            </a:extLst>
          </p:cNvPr>
          <p:cNvSpPr>
            <a:spLocks noGrp="1"/>
          </p:cNvSpPr>
          <p:nvPr>
            <p:ph type="subTitle" idx="1"/>
          </p:nvPr>
        </p:nvSpPr>
        <p:spPr>
          <a:xfrm>
            <a:off x="1695452" y="1484205"/>
            <a:ext cx="4400549" cy="3167019"/>
          </a:xfrm>
        </p:spPr>
        <p:txBody>
          <a:bodyPr vert="horz" lIns="91440" tIns="45720" rIns="91440" bIns="45720" rtlCol="0" anchor="t">
            <a:normAutofit/>
          </a:bodyPr>
          <a:lstStyle/>
          <a:p>
            <a:pPr indent="-228600" algn="l">
              <a:buFont typeface="Arial" panose="020B0604020202020204" pitchFamily="34" charset="0"/>
              <a:buChar char="•"/>
            </a:pPr>
            <a:r>
              <a:rPr lang="en-US" b="1" dirty="0"/>
              <a:t>Session 31 of ?</a:t>
            </a:r>
          </a:p>
          <a:p>
            <a:pPr indent="-228600" algn="l">
              <a:buFont typeface="Arial" panose="020B0604020202020204" pitchFamily="34" charset="0"/>
              <a:buChar char="•"/>
            </a:pPr>
            <a:r>
              <a:rPr lang="en-US" b="1" dirty="0"/>
              <a:t>MEN to MEN</a:t>
            </a:r>
          </a:p>
          <a:p>
            <a:pPr indent="-228600" algn="l">
              <a:buFont typeface="Arial" panose="020B0604020202020204" pitchFamily="34" charset="0"/>
              <a:buChar char="•"/>
            </a:pPr>
            <a:r>
              <a:rPr lang="en-US" dirty="0"/>
              <a:t>A Bible Study about a letter written to the Church in Rome</a:t>
            </a:r>
          </a:p>
          <a:p>
            <a:pPr indent="-228600" algn="l">
              <a:buFont typeface="Arial" panose="020B0604020202020204" pitchFamily="34" charset="0"/>
              <a:buChar char="•"/>
            </a:pPr>
            <a:r>
              <a:rPr lang="en-US" dirty="0"/>
              <a:t>Romans 11:25-36</a:t>
            </a:r>
          </a:p>
        </p:txBody>
      </p:sp>
      <p:sp>
        <p:nvSpPr>
          <p:cNvPr id="4" name="TextBox 3">
            <a:extLst>
              <a:ext uri="{FF2B5EF4-FFF2-40B4-BE49-F238E27FC236}">
                <a16:creationId xmlns:a16="http://schemas.microsoft.com/office/drawing/2014/main" id="{8956DE61-89F3-4E31-F2F0-68F0AB277E85}"/>
              </a:ext>
            </a:extLst>
          </p:cNvPr>
          <p:cNvSpPr txBox="1"/>
          <p:nvPr/>
        </p:nvSpPr>
        <p:spPr>
          <a:xfrm>
            <a:off x="948585" y="4073315"/>
            <a:ext cx="8042809"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spcAft>
                <a:spcPts val="600"/>
              </a:spcAft>
            </a:pPr>
            <a:r>
              <a:rPr lang="en-US" sz="3200" b="1" dirty="0"/>
              <a:t>Oh, the depth of the riches both of the wisdom and knowledge of God! How unsearchable are his judgements and unfathomable His ways!</a:t>
            </a:r>
          </a:p>
        </p:txBody>
      </p:sp>
    </p:spTree>
    <p:extLst>
      <p:ext uri="{BB962C8B-B14F-4D97-AF65-F5344CB8AC3E}">
        <p14:creationId xmlns:p14="http://schemas.microsoft.com/office/powerpoint/2010/main" val="496913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A8CDA-C0DE-EA5B-822C-6B1A59D165B2}"/>
              </a:ext>
            </a:extLst>
          </p:cNvPr>
          <p:cNvSpPr>
            <a:spLocks noGrp="1"/>
          </p:cNvSpPr>
          <p:nvPr>
            <p:ph type="title"/>
          </p:nvPr>
        </p:nvSpPr>
        <p:spPr>
          <a:xfrm>
            <a:off x="762000" y="547956"/>
            <a:ext cx="9144000" cy="1263649"/>
          </a:xfrm>
        </p:spPr>
        <p:txBody>
          <a:bodyPr>
            <a:normAutofit fontScale="90000"/>
          </a:bodyPr>
          <a:lstStyle/>
          <a:p>
            <a:r>
              <a:rPr lang="en-US" dirty="0"/>
              <a:t>Jewish Bible –TANACH</a:t>
            </a:r>
            <a:br>
              <a:rPr lang="en-US" dirty="0"/>
            </a:br>
            <a:r>
              <a:rPr lang="en-US" dirty="0"/>
              <a:t>There are things that have not taken place that were prophecies to the Jews. </a:t>
            </a:r>
          </a:p>
        </p:txBody>
      </p:sp>
      <p:sp>
        <p:nvSpPr>
          <p:cNvPr id="3" name="Content Placeholder 2">
            <a:extLst>
              <a:ext uri="{FF2B5EF4-FFF2-40B4-BE49-F238E27FC236}">
                <a16:creationId xmlns:a16="http://schemas.microsoft.com/office/drawing/2014/main" id="{861809EF-9757-D5E1-0007-0A5517413C27}"/>
              </a:ext>
            </a:extLst>
          </p:cNvPr>
          <p:cNvSpPr>
            <a:spLocks noGrp="1"/>
          </p:cNvSpPr>
          <p:nvPr>
            <p:ph idx="1"/>
          </p:nvPr>
        </p:nvSpPr>
        <p:spPr>
          <a:xfrm>
            <a:off x="762000" y="2472646"/>
            <a:ext cx="10668000" cy="3048001"/>
          </a:xfrm>
        </p:spPr>
        <p:txBody>
          <a:bodyPr>
            <a:normAutofit fontScale="92500" lnSpcReduction="10000"/>
          </a:bodyPr>
          <a:lstStyle/>
          <a:p>
            <a:r>
              <a:rPr lang="en-US" dirty="0"/>
              <a:t>GENESIS 17:7,8 Abraham’s covenant would be everlasting</a:t>
            </a:r>
          </a:p>
          <a:p>
            <a:r>
              <a:rPr lang="en-US" dirty="0"/>
              <a:t>ISAIAH 59:20,21– “And a Redeemer will come to Zion, And to those who turn from transgression in Jacob,” – declares the Lord, And as for me, this is My covenant with them, says the Lord: “My spirit which is upon you, and My words which I have put in your mouth, shall not depart from your mouth, nor from the mouth of your offspring, no from the mouth of your offsprings, offspring, says the Lord, from now and forever.</a:t>
            </a:r>
          </a:p>
          <a:p>
            <a:r>
              <a:rPr lang="en-US" dirty="0"/>
              <a:t>ISAIAH 60,61,62 – A great revival in Israel</a:t>
            </a:r>
          </a:p>
        </p:txBody>
      </p:sp>
    </p:spTree>
    <p:extLst>
      <p:ext uri="{BB962C8B-B14F-4D97-AF65-F5344CB8AC3E}">
        <p14:creationId xmlns:p14="http://schemas.microsoft.com/office/powerpoint/2010/main" val="122392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A138-7507-A3A9-1BA5-B10635193D93}"/>
              </a:ext>
            </a:extLst>
          </p:cNvPr>
          <p:cNvSpPr>
            <a:spLocks noGrp="1"/>
          </p:cNvSpPr>
          <p:nvPr>
            <p:ph type="title"/>
          </p:nvPr>
        </p:nvSpPr>
        <p:spPr/>
        <p:txBody>
          <a:bodyPr/>
          <a:lstStyle/>
          <a:p>
            <a:r>
              <a:rPr lang="en-US" dirty="0"/>
              <a:t>Jeremiah</a:t>
            </a:r>
          </a:p>
        </p:txBody>
      </p:sp>
      <p:sp>
        <p:nvSpPr>
          <p:cNvPr id="3" name="Content Placeholder 2">
            <a:extLst>
              <a:ext uri="{FF2B5EF4-FFF2-40B4-BE49-F238E27FC236}">
                <a16:creationId xmlns:a16="http://schemas.microsoft.com/office/drawing/2014/main" id="{C87E8B75-E3E8-BA26-A6C5-912159E73314}"/>
              </a:ext>
            </a:extLst>
          </p:cNvPr>
          <p:cNvSpPr>
            <a:spLocks noGrp="1"/>
          </p:cNvSpPr>
          <p:nvPr>
            <p:ph idx="1"/>
          </p:nvPr>
        </p:nvSpPr>
        <p:spPr/>
        <p:txBody>
          <a:bodyPr/>
          <a:lstStyle/>
          <a:p>
            <a:r>
              <a:rPr lang="en-US" dirty="0"/>
              <a:t>31:35-36 Thus says the Lord, Who gives the sun for light by day and the fixed order of the moon and the stars by night, Who stirs up the sea so that its waves roar. The Lord of hosts is His name.  If this fixed order departs from me, declares the Lord, then the offspring of Israel also cease from being a nation before me forever.</a:t>
            </a:r>
          </a:p>
          <a:p>
            <a:r>
              <a:rPr lang="en-US" dirty="0"/>
              <a:t>31:31 Behold, day are coming, declares the Lord, when I will make a new covenant with the house of Israel and with the house of Judah.</a:t>
            </a:r>
          </a:p>
        </p:txBody>
      </p:sp>
    </p:spTree>
    <p:extLst>
      <p:ext uri="{BB962C8B-B14F-4D97-AF65-F5344CB8AC3E}">
        <p14:creationId xmlns:p14="http://schemas.microsoft.com/office/powerpoint/2010/main" val="130006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E3E8-5734-287B-62F5-5B19953B2F23}"/>
              </a:ext>
            </a:extLst>
          </p:cNvPr>
          <p:cNvSpPr>
            <a:spLocks noGrp="1"/>
          </p:cNvSpPr>
          <p:nvPr>
            <p:ph type="title"/>
          </p:nvPr>
        </p:nvSpPr>
        <p:spPr/>
        <p:txBody>
          <a:bodyPr/>
          <a:lstStyle/>
          <a:p>
            <a:r>
              <a:rPr lang="en-US" dirty="0"/>
              <a:t>Ezekiel</a:t>
            </a:r>
          </a:p>
        </p:txBody>
      </p:sp>
      <p:sp>
        <p:nvSpPr>
          <p:cNvPr id="3" name="Content Placeholder 2">
            <a:extLst>
              <a:ext uri="{FF2B5EF4-FFF2-40B4-BE49-F238E27FC236}">
                <a16:creationId xmlns:a16="http://schemas.microsoft.com/office/drawing/2014/main" id="{3B80D1F1-D66C-B7F4-FE67-D815929FC390}"/>
              </a:ext>
            </a:extLst>
          </p:cNvPr>
          <p:cNvSpPr>
            <a:spLocks noGrp="1"/>
          </p:cNvSpPr>
          <p:nvPr>
            <p:ph idx="1"/>
          </p:nvPr>
        </p:nvSpPr>
        <p:spPr/>
        <p:txBody>
          <a:bodyPr>
            <a:normAutofit fontScale="92500" lnSpcReduction="10000"/>
          </a:bodyPr>
          <a:lstStyle/>
          <a:p>
            <a:r>
              <a:rPr lang="en-US" dirty="0"/>
              <a:t>37:21 Behold, I will take the sons of Israel from among the nations where they have been gone, and I will gather them from every </a:t>
            </a:r>
            <a:r>
              <a:rPr lang="en-US" dirty="0" err="1"/>
              <a:t>sid</a:t>
            </a:r>
            <a:r>
              <a:rPr lang="en-US" dirty="0"/>
              <a:t> and bring them to their own land.</a:t>
            </a:r>
          </a:p>
          <a:p>
            <a:r>
              <a:rPr lang="en-US" dirty="0"/>
              <a:t>37:24 And my servant David will be king over them, and they will have one shepherd and they will walk in My ordnances, and keep my statutes, and observe them.</a:t>
            </a:r>
          </a:p>
          <a:p>
            <a:r>
              <a:rPr lang="en-US" dirty="0"/>
              <a:t>37:28 And the nations will know that I am the Lord who sanctifies Israel, when my sanctuary is in their midst forever.</a:t>
            </a:r>
          </a:p>
        </p:txBody>
      </p:sp>
    </p:spTree>
    <p:extLst>
      <p:ext uri="{BB962C8B-B14F-4D97-AF65-F5344CB8AC3E}">
        <p14:creationId xmlns:p14="http://schemas.microsoft.com/office/powerpoint/2010/main" val="1476588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7C9CB-C44E-DF10-8D84-93DD27CA39A9}"/>
              </a:ext>
            </a:extLst>
          </p:cNvPr>
          <p:cNvSpPr>
            <a:spLocks noGrp="1"/>
          </p:cNvSpPr>
          <p:nvPr>
            <p:ph type="title"/>
          </p:nvPr>
        </p:nvSpPr>
        <p:spPr/>
        <p:txBody>
          <a:bodyPr/>
          <a:lstStyle/>
          <a:p>
            <a:r>
              <a:rPr lang="en-US" dirty="0"/>
              <a:t>Acts of the Apostles</a:t>
            </a:r>
          </a:p>
        </p:txBody>
      </p:sp>
      <p:sp>
        <p:nvSpPr>
          <p:cNvPr id="3" name="Content Placeholder 2">
            <a:extLst>
              <a:ext uri="{FF2B5EF4-FFF2-40B4-BE49-F238E27FC236}">
                <a16:creationId xmlns:a16="http://schemas.microsoft.com/office/drawing/2014/main" id="{A632A089-6AFA-8C30-8170-35EC9276D9CF}"/>
              </a:ext>
            </a:extLst>
          </p:cNvPr>
          <p:cNvSpPr>
            <a:spLocks noGrp="1"/>
          </p:cNvSpPr>
          <p:nvPr>
            <p:ph idx="1"/>
          </p:nvPr>
        </p:nvSpPr>
        <p:spPr/>
        <p:txBody>
          <a:bodyPr>
            <a:normAutofit fontScale="92500" lnSpcReduction="20000"/>
          </a:bodyPr>
          <a:lstStyle/>
          <a:p>
            <a:r>
              <a:rPr lang="en-US" dirty="0"/>
              <a:t>Acts 1:6-7 And so they had come together, they were asking HIM, saying, “Lord is it at this time YOU are restoring the Kingdom to Israel?”  And HE said to them, “It is not for you to know the times or epochs which the Father has fixed by HIS own authority”</a:t>
            </a:r>
          </a:p>
          <a:p>
            <a:r>
              <a:rPr lang="en-US" dirty="0"/>
              <a:t>Acts 3:17 And it shall be in the last days, God says, that I will pour fourth of My Spirit upon all mankind. And your sons and your daughters will prophesy, and your young men shall see visions, and your old men will dream dreams.</a:t>
            </a:r>
          </a:p>
          <a:p>
            <a:r>
              <a:rPr lang="en-US" dirty="0"/>
              <a:t>Acts 3:21 And it shall be that everyone who calls on the name of the Lord will be saved. </a:t>
            </a:r>
          </a:p>
        </p:txBody>
      </p:sp>
    </p:spTree>
    <p:extLst>
      <p:ext uri="{BB962C8B-B14F-4D97-AF65-F5344CB8AC3E}">
        <p14:creationId xmlns:p14="http://schemas.microsoft.com/office/powerpoint/2010/main" val="287167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18890-6467-BCFB-7856-6E04834FEA41}"/>
              </a:ext>
            </a:extLst>
          </p:cNvPr>
          <p:cNvSpPr>
            <a:spLocks noGrp="1"/>
          </p:cNvSpPr>
          <p:nvPr>
            <p:ph type="title"/>
          </p:nvPr>
        </p:nvSpPr>
        <p:spPr/>
        <p:txBody>
          <a:bodyPr/>
          <a:lstStyle/>
          <a:p>
            <a:r>
              <a:rPr lang="en-US" dirty="0"/>
              <a:t>Inclusive or restricted?</a:t>
            </a:r>
          </a:p>
        </p:txBody>
      </p:sp>
      <p:sp>
        <p:nvSpPr>
          <p:cNvPr id="3" name="Content Placeholder 2">
            <a:extLst>
              <a:ext uri="{FF2B5EF4-FFF2-40B4-BE49-F238E27FC236}">
                <a16:creationId xmlns:a16="http://schemas.microsoft.com/office/drawing/2014/main" id="{0FB00111-D352-E9D1-D994-AF3D4426691D}"/>
              </a:ext>
            </a:extLst>
          </p:cNvPr>
          <p:cNvSpPr>
            <a:spLocks noGrp="1"/>
          </p:cNvSpPr>
          <p:nvPr>
            <p:ph idx="1"/>
          </p:nvPr>
        </p:nvSpPr>
        <p:spPr/>
        <p:txBody>
          <a:bodyPr/>
          <a:lstStyle/>
          <a:p>
            <a:r>
              <a:rPr lang="en-US" dirty="0"/>
              <a:t>Romans 11:26 “All Israel will be saved”</a:t>
            </a:r>
          </a:p>
          <a:p>
            <a:pPr lvl="1"/>
            <a:r>
              <a:rPr lang="en-US" dirty="0"/>
              <a:t>How can that happen?</a:t>
            </a:r>
          </a:p>
          <a:p>
            <a:r>
              <a:rPr lang="en-US" dirty="0"/>
              <a:t>Romans 11:28 “From the standpoint of the gospel they were enemies for your sake, but from the standpoint of God’s choice they are beloved </a:t>
            </a:r>
            <a:r>
              <a:rPr lang="en-US" b="1" dirty="0"/>
              <a:t>for the sake of their fathers.” </a:t>
            </a:r>
          </a:p>
          <a:p>
            <a:pPr lvl="1"/>
            <a:r>
              <a:rPr lang="en-US" dirty="0"/>
              <a:t>For the sake of their patriarchs.  For the promises given and can’t be broken.</a:t>
            </a:r>
          </a:p>
        </p:txBody>
      </p:sp>
    </p:spTree>
    <p:extLst>
      <p:ext uri="{BB962C8B-B14F-4D97-AF65-F5344CB8AC3E}">
        <p14:creationId xmlns:p14="http://schemas.microsoft.com/office/powerpoint/2010/main" val="3983721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8F9E-1F1E-2534-8536-E46CC9127BD8}"/>
              </a:ext>
            </a:extLst>
          </p:cNvPr>
          <p:cNvSpPr>
            <a:spLocks noGrp="1"/>
          </p:cNvSpPr>
          <p:nvPr>
            <p:ph type="title"/>
          </p:nvPr>
        </p:nvSpPr>
        <p:spPr/>
        <p:txBody>
          <a:bodyPr/>
          <a:lstStyle/>
          <a:p>
            <a:r>
              <a:rPr lang="en-US" dirty="0"/>
              <a:t>Bridge of Salvation</a:t>
            </a:r>
          </a:p>
        </p:txBody>
      </p:sp>
      <p:sp>
        <p:nvSpPr>
          <p:cNvPr id="3" name="Content Placeholder 2">
            <a:extLst>
              <a:ext uri="{FF2B5EF4-FFF2-40B4-BE49-F238E27FC236}">
                <a16:creationId xmlns:a16="http://schemas.microsoft.com/office/drawing/2014/main" id="{49F8CE36-2936-660F-7A2B-589786AD8A19}"/>
              </a:ext>
            </a:extLst>
          </p:cNvPr>
          <p:cNvSpPr>
            <a:spLocks noGrp="1"/>
          </p:cNvSpPr>
          <p:nvPr>
            <p:ph idx="1"/>
          </p:nvPr>
        </p:nvSpPr>
        <p:spPr>
          <a:xfrm>
            <a:off x="762000" y="2383605"/>
            <a:ext cx="10668000" cy="4284324"/>
          </a:xfrm>
        </p:spPr>
        <p:txBody>
          <a:bodyPr>
            <a:normAutofit/>
          </a:bodyPr>
          <a:lstStyle/>
          <a:p>
            <a:r>
              <a:rPr lang="en-US" dirty="0"/>
              <a:t>All eyes point to Israel these days – Gaza, West Bank, Israel, Palestinian and Jew.</a:t>
            </a:r>
          </a:p>
          <a:p>
            <a:r>
              <a:rPr lang="en-US" dirty="0"/>
              <a:t>Isaiah, Jeremiah, Ezekiel have not been fulfilled</a:t>
            </a:r>
          </a:p>
          <a:p>
            <a:r>
              <a:rPr lang="en-US" dirty="0"/>
              <a:t>Jesus is the solution – He is the deliverer in Romans 11:26</a:t>
            </a:r>
          </a:p>
          <a:p>
            <a:r>
              <a:rPr lang="en-US" dirty="0"/>
              <a:t>Jesus will take away their sins Romans 11:27</a:t>
            </a:r>
          </a:p>
          <a:p>
            <a:r>
              <a:rPr lang="en-US" dirty="0"/>
              <a:t>It is not national salvation by political means</a:t>
            </a:r>
          </a:p>
          <a:p>
            <a:r>
              <a:rPr lang="en-US" dirty="0"/>
              <a:t>New Israel is not the church now, but the united people of God, Jew and Gentile together after the Time of the Gentile is done.</a:t>
            </a:r>
          </a:p>
          <a:p>
            <a:endParaRPr lang="en-US" dirty="0"/>
          </a:p>
        </p:txBody>
      </p:sp>
    </p:spTree>
    <p:extLst>
      <p:ext uri="{BB962C8B-B14F-4D97-AF65-F5344CB8AC3E}">
        <p14:creationId xmlns:p14="http://schemas.microsoft.com/office/powerpoint/2010/main" val="34432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A3A1-166D-6910-CD93-6EC51CEDF1C7}"/>
              </a:ext>
            </a:extLst>
          </p:cNvPr>
          <p:cNvSpPr>
            <a:spLocks noGrp="1"/>
          </p:cNvSpPr>
          <p:nvPr>
            <p:ph type="title"/>
          </p:nvPr>
        </p:nvSpPr>
        <p:spPr>
          <a:xfrm>
            <a:off x="762000" y="311650"/>
            <a:ext cx="9144000" cy="1263649"/>
          </a:xfrm>
        </p:spPr>
        <p:txBody>
          <a:bodyPr/>
          <a:lstStyle/>
          <a:p>
            <a:r>
              <a:rPr lang="en-US" dirty="0"/>
              <a:t>Three Possibilities</a:t>
            </a:r>
          </a:p>
        </p:txBody>
      </p:sp>
      <p:sp>
        <p:nvSpPr>
          <p:cNvPr id="3" name="Content Placeholder 2">
            <a:extLst>
              <a:ext uri="{FF2B5EF4-FFF2-40B4-BE49-F238E27FC236}">
                <a16:creationId xmlns:a16="http://schemas.microsoft.com/office/drawing/2014/main" id="{D56C900A-2FA1-33CE-DB5A-FB50E06E7EA0}"/>
              </a:ext>
            </a:extLst>
          </p:cNvPr>
          <p:cNvSpPr>
            <a:spLocks noGrp="1"/>
          </p:cNvSpPr>
          <p:nvPr>
            <p:ph idx="1"/>
          </p:nvPr>
        </p:nvSpPr>
        <p:spPr>
          <a:xfrm>
            <a:off x="762000" y="1387011"/>
            <a:ext cx="10668000" cy="4708989"/>
          </a:xfrm>
        </p:spPr>
        <p:txBody>
          <a:bodyPr>
            <a:normAutofit/>
          </a:bodyPr>
          <a:lstStyle/>
          <a:p>
            <a:r>
              <a:rPr lang="en-US" sz="4400" dirty="0"/>
              <a:t>All Israel is the new Israel</a:t>
            </a:r>
          </a:p>
          <a:p>
            <a:r>
              <a:rPr lang="en-US" sz="4400" dirty="0"/>
              <a:t>All Israel is the continuing remnant</a:t>
            </a:r>
          </a:p>
          <a:p>
            <a:r>
              <a:rPr lang="en-US" sz="4400" dirty="0"/>
              <a:t>All Israel is all Jews who have found Faith in God. In the hope of the Messiah in the past, and accepted Jesus in the now, and all of the revived and renewed after the time of the Gentiles.</a:t>
            </a:r>
          </a:p>
        </p:txBody>
      </p:sp>
    </p:spTree>
    <p:extLst>
      <p:ext uri="{BB962C8B-B14F-4D97-AF65-F5344CB8AC3E}">
        <p14:creationId xmlns:p14="http://schemas.microsoft.com/office/powerpoint/2010/main" val="29258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8182-C7B9-7A61-CC6D-3CD8CAFEDCA4}"/>
              </a:ext>
            </a:extLst>
          </p:cNvPr>
          <p:cNvSpPr>
            <a:spLocks noGrp="1"/>
          </p:cNvSpPr>
          <p:nvPr>
            <p:ph type="title"/>
          </p:nvPr>
        </p:nvSpPr>
        <p:spPr>
          <a:xfrm>
            <a:off x="762000" y="630148"/>
            <a:ext cx="9144000" cy="1263649"/>
          </a:xfrm>
        </p:spPr>
        <p:txBody>
          <a:bodyPr>
            <a:normAutofit fontScale="90000"/>
          </a:bodyPr>
          <a:lstStyle/>
          <a:p>
            <a:r>
              <a:rPr lang="en-US" dirty="0"/>
              <a:t>Close of Chapter 11 of Romans</a:t>
            </a:r>
            <a:br>
              <a:rPr lang="en-US" dirty="0"/>
            </a:br>
            <a:r>
              <a:rPr lang="en-US" dirty="0"/>
              <a:t>A doxology</a:t>
            </a:r>
          </a:p>
        </p:txBody>
      </p:sp>
      <p:sp>
        <p:nvSpPr>
          <p:cNvPr id="3" name="Content Placeholder 2">
            <a:extLst>
              <a:ext uri="{FF2B5EF4-FFF2-40B4-BE49-F238E27FC236}">
                <a16:creationId xmlns:a16="http://schemas.microsoft.com/office/drawing/2014/main" id="{7EF01BC3-58E7-F50F-E979-A59CE9770B8F}"/>
              </a:ext>
            </a:extLst>
          </p:cNvPr>
          <p:cNvSpPr>
            <a:spLocks noGrp="1"/>
          </p:cNvSpPr>
          <p:nvPr>
            <p:ph idx="1"/>
          </p:nvPr>
        </p:nvSpPr>
        <p:spPr>
          <a:xfrm>
            <a:off x="607888" y="2010309"/>
            <a:ext cx="10668000" cy="4657619"/>
          </a:xfrm>
        </p:spPr>
        <p:txBody>
          <a:bodyPr>
            <a:normAutofit/>
          </a:bodyPr>
          <a:lstStyle/>
          <a:p>
            <a:pPr marL="0" indent="0">
              <a:buNone/>
            </a:pPr>
            <a:r>
              <a:rPr lang="en-US" sz="4400" b="1" dirty="0">
                <a:latin typeface="Angsana New" panose="02020603050405020304" pitchFamily="18" charset="-34"/>
                <a:cs typeface="Angsana New" panose="02020603050405020304" pitchFamily="18" charset="-34"/>
              </a:rPr>
              <a:t>Oh, the depth of the riches both of the wisdom and knowledge of God!  How unsearchable are His judgements and unfathomable His ways! For who has known the mind of the Lord, or who became his counselor?  Or who has first given to Him that it might be paid back to Him again?  For from Him and through Him and to Him are all things. To Him be the glory for ever AMEN.</a:t>
            </a:r>
          </a:p>
        </p:txBody>
      </p:sp>
    </p:spTree>
    <p:extLst>
      <p:ext uri="{BB962C8B-B14F-4D97-AF65-F5344CB8AC3E}">
        <p14:creationId xmlns:p14="http://schemas.microsoft.com/office/powerpoint/2010/main" val="3147150919"/>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 dockstate="right" visibility="0" width="525" row="2">
    <wetp:webextensionref xmlns:r="http://schemas.openxmlformats.org/officeDocument/2006/relationships" r:id="rId2"/>
  </wetp:taskpane>
  <wetp:taskpane dockstate="right" visibility="0" width="525" row="0">
    <wetp:webextensionref xmlns:r="http://schemas.openxmlformats.org/officeDocument/2006/relationships" r:id="rId3"/>
  </wetp:taskpane>
  <wetp:taskpane dockstate="right" visibility="0" width="525" row="0">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CB5B843D-C3D6-4449-AE13-D7BCA72405D3}">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A145D71B-69BC-469B-BF1C-06FE255AFCDD}">
  <we:reference id="wa104380907" version="3.1.0.0" store="en-US" storeType="OMEX"/>
  <we:alternateReferences>
    <we:reference id="WA104380907" version="3.1.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777B4BE5-6E50-44E7-9B67-6129C037591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75A4027D-87B7-4895-95FF-0901957DD2ED}">
  <we:reference id="wa104380916" version="2.0.0.3" store="en-US" storeType="OMEX"/>
  <we:alternateReferences>
    <we:reference id="WA104380916" version="2.0.0.3" store="WA10438091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5291</TotalTime>
  <Words>3466</Words>
  <Application>Microsoft Office PowerPoint</Application>
  <PresentationFormat>Widescreen</PresentationFormat>
  <Paragraphs>348</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Angsana New</vt:lpstr>
      <vt:lpstr>Arial</vt:lpstr>
      <vt:lpstr>Arial Nova Cond</vt:lpstr>
      <vt:lpstr>Calibri</vt:lpstr>
      <vt:lpstr>Impact</vt:lpstr>
      <vt:lpstr>TornVTI</vt:lpstr>
      <vt:lpstr>Israel’s Future</vt:lpstr>
      <vt:lpstr>Jewish Bible –TANACH There are things that have not taken place that were prophecies to the Jews. </vt:lpstr>
      <vt:lpstr>Jeremiah</vt:lpstr>
      <vt:lpstr>Ezekiel</vt:lpstr>
      <vt:lpstr>Acts of the Apostles</vt:lpstr>
      <vt:lpstr>Inclusive or restricted?</vt:lpstr>
      <vt:lpstr>Bridge of Salvation</vt:lpstr>
      <vt:lpstr>Three Possibilities</vt:lpstr>
      <vt:lpstr>Close of Chapter 11 of Romans A doxology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Monson SR.</dc:creator>
  <cp:lastModifiedBy>Larry Monson SR.</cp:lastModifiedBy>
  <cp:revision>75</cp:revision>
  <cp:lastPrinted>2023-12-04T18:01:12Z</cp:lastPrinted>
  <dcterms:created xsi:type="dcterms:W3CDTF">2023-01-30T22:07:21Z</dcterms:created>
  <dcterms:modified xsi:type="dcterms:W3CDTF">2023-12-11T17:11:56Z</dcterms:modified>
</cp:coreProperties>
</file>