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7"/>
  </p:notesMasterIdLst>
  <p:handoutMasterIdLst>
    <p:handoutMasterId r:id="rId8"/>
  </p:handoutMasterIdLst>
  <p:sldIdLst>
    <p:sldId id="256" r:id="rId2"/>
    <p:sldId id="266" r:id="rId3"/>
    <p:sldId id="263" r:id="rId4"/>
    <p:sldId id="265" r:id="rId5"/>
    <p:sldId id="264" r:id="rId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844F9-2EBA-4376-A8E4-37A02C20EBDD}" v="43" dt="2023-11-25T17:42:51.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66912" autoAdjust="0"/>
  </p:normalViewPr>
  <p:slideViewPr>
    <p:cSldViewPr snapToGrid="0" showGuides="1">
      <p:cViewPr varScale="1">
        <p:scale>
          <a:sx n="62" d="100"/>
          <a:sy n="62" d="100"/>
        </p:scale>
        <p:origin x="1592" y="52"/>
      </p:cViewPr>
      <p:guideLst>
        <p:guide orient="horz" pos="2160"/>
        <p:guide pos="3840"/>
      </p:guideLst>
    </p:cSldViewPr>
  </p:slideViewPr>
  <p:outlineViewPr>
    <p:cViewPr>
      <p:scale>
        <a:sx n="33" d="100"/>
        <a:sy n="33" d="100"/>
      </p:scale>
      <p:origin x="0" y="-72"/>
    </p:cViewPr>
  </p:outlineViewPr>
  <p:notesTextViewPr>
    <p:cViewPr>
      <p:scale>
        <a:sx n="3" d="2"/>
        <a:sy n="3" d="2"/>
      </p:scale>
      <p:origin x="0" y="-2920"/>
    </p:cViewPr>
  </p:notesTextViewPr>
  <p:notesViewPr>
    <p:cSldViewPr snapToGrid="0" showGuides="1">
      <p:cViewPr varScale="1">
        <p:scale>
          <a:sx n="71" d="100"/>
          <a:sy n="71" d="100"/>
        </p:scale>
        <p:origin x="3468" y="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8FD419-3C42-C153-652C-68164828380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1B8D51-EB63-5FF0-C682-E5F5C228E00F}"/>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473B4F9B-07F7-4396-A634-B8613429E0B9}" type="datetimeFigureOut">
              <a:rPr lang="en-US" smtClean="0"/>
              <a:t>12/5/2023</a:t>
            </a:fld>
            <a:endParaRPr lang="en-US"/>
          </a:p>
        </p:txBody>
      </p:sp>
      <p:sp>
        <p:nvSpPr>
          <p:cNvPr id="4" name="Footer Placeholder 3">
            <a:extLst>
              <a:ext uri="{FF2B5EF4-FFF2-40B4-BE49-F238E27FC236}">
                <a16:creationId xmlns:a16="http://schemas.microsoft.com/office/drawing/2014/main" id="{6F079D01-34C8-0D2E-DF0A-255CA2FBD9AD}"/>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7CFC34-015B-766F-D879-B9B8E102D686}"/>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43627AC4-CE82-470C-8664-363AF4E2A6D3}" type="slidenum">
              <a:rPr lang="en-US" smtClean="0"/>
              <a:t>‹#›</a:t>
            </a:fld>
            <a:endParaRPr lang="en-US"/>
          </a:p>
        </p:txBody>
      </p:sp>
    </p:spTree>
    <p:extLst>
      <p:ext uri="{BB962C8B-B14F-4D97-AF65-F5344CB8AC3E}">
        <p14:creationId xmlns:p14="http://schemas.microsoft.com/office/powerpoint/2010/main" val="3994319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5BBDDB9-905C-49E1-998E-D9C5C844BD8B}" type="datetimeFigureOut">
              <a:rPr lang="en-US" smtClean="0"/>
              <a:t>12/5/2023</a:t>
            </a:fld>
            <a:endParaRPr lang="en-US"/>
          </a:p>
        </p:txBody>
      </p:sp>
      <p:sp>
        <p:nvSpPr>
          <p:cNvPr id="4" name="Slide Image Placeholder 3"/>
          <p:cNvSpPr>
            <a:spLocks noGrp="1" noRot="1" noChangeAspect="1"/>
          </p:cNvSpPr>
          <p:nvPr>
            <p:ph type="sldImg" idx="2"/>
          </p:nvPr>
        </p:nvSpPr>
        <p:spPr>
          <a:xfrm>
            <a:off x="685799" y="543485"/>
            <a:ext cx="3114862" cy="175255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799" y="2373089"/>
            <a:ext cx="5679141" cy="645687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8E3FB43-7EBD-41A9-AFC8-A6B09A6CFFA7}" type="slidenum">
              <a:rPr lang="en-US" smtClean="0"/>
              <a:t>‹#›</a:t>
            </a:fld>
            <a:endParaRPr lang="en-US"/>
          </a:p>
        </p:txBody>
      </p:sp>
    </p:spTree>
    <p:extLst>
      <p:ext uri="{BB962C8B-B14F-4D97-AF65-F5344CB8AC3E}">
        <p14:creationId xmlns:p14="http://schemas.microsoft.com/office/powerpoint/2010/main" val="13353567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2682875" cy="1509713"/>
          </a:xfrm>
        </p:spPr>
      </p:sp>
      <p:sp>
        <p:nvSpPr>
          <p:cNvPr id="3" name="Notes Placeholder 2"/>
          <p:cNvSpPr>
            <a:spLocks noGrp="1"/>
          </p:cNvSpPr>
          <p:nvPr>
            <p:ph type="body" idx="1"/>
          </p:nvPr>
        </p:nvSpPr>
        <p:spPr>
          <a:xfrm>
            <a:off x="685800" y="2805953"/>
            <a:ext cx="5486400" cy="6024014"/>
          </a:xfrm>
        </p:spPr>
        <p:txBody>
          <a:bodyPr/>
          <a:lstStyle/>
          <a:p>
            <a:r>
              <a:rPr lang="en-US" dirty="0"/>
              <a:t>We have examined God’s plan for Israel through history.</a:t>
            </a:r>
          </a:p>
          <a:p>
            <a:r>
              <a:rPr lang="en-US" dirty="0"/>
              <a:t>We have touched on the interrelationship between the Church and Israel.</a:t>
            </a:r>
          </a:p>
          <a:p>
            <a:r>
              <a:rPr lang="en-US" dirty="0"/>
              <a:t>Chapter 11 is God’s plan for Israel in the future.</a:t>
            </a:r>
          </a:p>
          <a:p>
            <a:endParaRPr lang="en-US" dirty="0"/>
          </a:p>
          <a:p>
            <a:r>
              <a:rPr lang="en-US" dirty="0"/>
              <a:t>Much debate on this Chapter.</a:t>
            </a:r>
          </a:p>
          <a:p>
            <a:r>
              <a:rPr lang="en-US" dirty="0"/>
              <a:t>	Hundreds of pages of commentary, supposition, dogmatic interpretations.</a:t>
            </a:r>
          </a:p>
          <a:p>
            <a:r>
              <a:rPr lang="en-US" dirty="0"/>
              <a:t>	They all seem to be polarized </a:t>
            </a:r>
          </a:p>
          <a:p>
            <a:r>
              <a:rPr lang="en-US" dirty="0"/>
              <a:t>		1.  Israel is not a part of the plan for God since the rejection of the Messiah</a:t>
            </a:r>
          </a:p>
          <a:p>
            <a:r>
              <a:rPr lang="en-US" dirty="0"/>
              <a:t>		2.  Israel is a part of the plan, which is inevitable and certain</a:t>
            </a:r>
          </a:p>
          <a:p>
            <a:r>
              <a:rPr lang="en-US" dirty="0"/>
              <a:t>	Church History is written by the winners.</a:t>
            </a:r>
          </a:p>
          <a:p>
            <a:pPr lvl="1"/>
            <a:r>
              <a:rPr lang="en-US" dirty="0"/>
              <a:t>In the long term history of the Church, 1990 years I have found a purposeful, purge of writings about how the Church of the Gentiles and the Church of Jewish Christianity.</a:t>
            </a:r>
          </a:p>
          <a:p>
            <a:pPr lvl="1"/>
            <a:r>
              <a:rPr lang="en-US" dirty="0"/>
              <a:t>	I was </a:t>
            </a:r>
            <a:r>
              <a:rPr lang="en-US" dirty="0" err="1"/>
              <a:t>supprised</a:t>
            </a:r>
            <a:r>
              <a:rPr lang="en-US" dirty="0"/>
              <a:t> at the animosity of some of the Church fathers in their writing about any Converted Jew who continually acted and tried to integrate Jewish practice into the church.</a:t>
            </a:r>
          </a:p>
          <a:p>
            <a:pPr lvl="1"/>
            <a:r>
              <a:rPr lang="en-US" dirty="0"/>
              <a:t>		Words like abomination, heretic, blasphemer were often written. </a:t>
            </a:r>
          </a:p>
          <a:p>
            <a:pPr lvl="1"/>
            <a:r>
              <a:rPr lang="en-US" dirty="0"/>
              <a:t>It seems the battle between Peter as the Apostle to the Jews, lost out to Paul the Apostle to the Gentiles.</a:t>
            </a:r>
          </a:p>
          <a:p>
            <a:pPr lvl="1"/>
            <a:r>
              <a:rPr lang="en-US" dirty="0"/>
              <a:t>Gentiles win to the detriment to the loss of the Jews.</a:t>
            </a:r>
          </a:p>
          <a:p>
            <a:pPr lvl="1"/>
            <a:r>
              <a:rPr lang="en-US" dirty="0"/>
              <a:t>Lost are the special days dictated in the Law</a:t>
            </a:r>
          </a:p>
          <a:p>
            <a:pPr lvl="1"/>
            <a:r>
              <a:rPr lang="en-US" dirty="0"/>
              <a:t>Lost are the dietary requirements and specialness of the Jewish faith.</a:t>
            </a:r>
          </a:p>
          <a:p>
            <a:pPr lvl="1"/>
            <a:r>
              <a:rPr lang="en-US" dirty="0"/>
              <a:t>To a point that Jewish Christians were pushed out of the church.</a:t>
            </a:r>
          </a:p>
          <a:p>
            <a:pPr lvl="2"/>
            <a:r>
              <a:rPr lang="en-US" dirty="0"/>
              <a:t>And worse if these Jewish Christians banded together to make a separate organization, these Christian Churches were ostracized and condemned.</a:t>
            </a:r>
          </a:p>
          <a:p>
            <a:pPr lvl="0"/>
            <a:endParaRPr lang="en-US" dirty="0"/>
          </a:p>
          <a:p>
            <a:pPr lvl="0"/>
            <a:r>
              <a:rPr lang="en-US" dirty="0"/>
              <a:t>The Jewish Christian is part of the plan of God to reach the chosen people</a:t>
            </a:r>
          </a:p>
          <a:p>
            <a:pPr lvl="0"/>
            <a:endParaRPr lang="en-US" dirty="0"/>
          </a:p>
          <a:p>
            <a:pPr lvl="0"/>
            <a:r>
              <a:rPr lang="en-US" dirty="0"/>
              <a:t>I am here tonight to make this very clear.</a:t>
            </a:r>
          </a:p>
          <a:p>
            <a:pPr lvl="0"/>
            <a:r>
              <a:rPr lang="en-US" dirty="0"/>
              <a:t>I am here to through out all the noise and make one thing.</a:t>
            </a:r>
          </a:p>
          <a:p>
            <a:pPr lvl="0"/>
            <a:r>
              <a:rPr lang="en-US" dirty="0"/>
              <a:t>There are hundreds of detours and dead in theologies we can examine.</a:t>
            </a:r>
          </a:p>
          <a:p>
            <a:pPr lvl="1"/>
            <a:r>
              <a:rPr lang="en-US" dirty="0"/>
              <a:t>But without an understanding of the relationship between Jews and the rest of the world, we will always have problems with a large portion of the bible.</a:t>
            </a:r>
          </a:p>
          <a:p>
            <a:pPr lvl="2"/>
            <a:endParaRPr lang="en-US" dirty="0"/>
          </a:p>
          <a:p>
            <a:pPr lvl="2"/>
            <a:r>
              <a:rPr lang="en-US" dirty="0"/>
              <a:t>Last week about the promise of a remnant of the Nation of Israel which stays faithful. </a:t>
            </a:r>
          </a:p>
          <a:p>
            <a:pPr lvl="2"/>
            <a:r>
              <a:rPr lang="en-US" dirty="0"/>
              <a:t>Paul sums up that section with an adamant statement of fact.</a:t>
            </a:r>
          </a:p>
          <a:p>
            <a:pPr lvl="0"/>
            <a:r>
              <a:rPr lang="en-US" b="1" dirty="0"/>
              <a:t>But if it is by grace, it is no longer on the basis of works, otherwise grace is no longer grace.</a:t>
            </a:r>
          </a:p>
          <a:p>
            <a:pPr lvl="0"/>
            <a:endParaRPr lang="en-US" b="1" dirty="0"/>
          </a:p>
          <a:p>
            <a:pPr lvl="0"/>
            <a:r>
              <a:rPr lang="en-US" b="0" dirty="0"/>
              <a:t>So what is the plan?</a:t>
            </a:r>
          </a:p>
          <a:p>
            <a:pPr lvl="0"/>
            <a:r>
              <a:rPr lang="en-US" b="0" dirty="0"/>
              <a:t>	What then. V7</a:t>
            </a:r>
          </a:p>
          <a:p>
            <a:pPr lvl="0"/>
            <a:r>
              <a:rPr lang="en-US" b="0" dirty="0"/>
              <a:t>	If grace is the plan</a:t>
            </a:r>
          </a:p>
          <a:p>
            <a:pPr lvl="0"/>
            <a:r>
              <a:rPr lang="en-US" b="0" dirty="0"/>
              <a:t>	If grace is the path</a:t>
            </a:r>
          </a:p>
          <a:p>
            <a:pPr lvl="0"/>
            <a:r>
              <a:rPr lang="en-US" b="0" dirty="0"/>
              <a:t>	What then?</a:t>
            </a:r>
            <a:r>
              <a:rPr lang="en-US" dirty="0"/>
              <a:t>   </a:t>
            </a:r>
          </a:p>
        </p:txBody>
      </p:sp>
      <p:sp>
        <p:nvSpPr>
          <p:cNvPr id="4" name="Slide Number Placeholder 3"/>
          <p:cNvSpPr>
            <a:spLocks noGrp="1"/>
          </p:cNvSpPr>
          <p:nvPr>
            <p:ph type="sldNum" sz="quarter" idx="5"/>
          </p:nvPr>
        </p:nvSpPr>
        <p:spPr/>
        <p:txBody>
          <a:bodyPr/>
          <a:lstStyle/>
          <a:p>
            <a:fld id="{A8E3FB43-7EBD-41A9-AFC8-A6B09A6CFFA7}" type="slidenum">
              <a:rPr lang="en-US" smtClean="0"/>
              <a:t>1</a:t>
            </a:fld>
            <a:endParaRPr lang="en-US"/>
          </a:p>
        </p:txBody>
      </p:sp>
    </p:spTree>
    <p:extLst>
      <p:ext uri="{BB962C8B-B14F-4D97-AF65-F5344CB8AC3E}">
        <p14:creationId xmlns:p14="http://schemas.microsoft.com/office/powerpoint/2010/main" val="208163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r>
              <a:rPr lang="en-US" dirty="0"/>
              <a:t>Following the promise of a remnant</a:t>
            </a:r>
          </a:p>
          <a:p>
            <a:r>
              <a:rPr lang="en-US" dirty="0"/>
              <a:t>	There is a very large majority that seems to be seeking and has not obtained.</a:t>
            </a:r>
          </a:p>
          <a:p>
            <a:r>
              <a:rPr lang="en-US" dirty="0"/>
              <a:t>	There is a small minority that have found what they have looked for.</a:t>
            </a:r>
          </a:p>
          <a:p>
            <a:endParaRPr lang="en-US" dirty="0"/>
          </a:p>
          <a:p>
            <a:r>
              <a:rPr lang="en-US" dirty="0"/>
              <a:t>	Those who did not find it or obtained it there is a terrible price to be paid.</a:t>
            </a:r>
          </a:p>
          <a:p>
            <a:r>
              <a:rPr lang="en-US" dirty="0"/>
              <a:t>	They were “Hardened”</a:t>
            </a:r>
          </a:p>
          <a:p>
            <a:pPr marL="228600" indent="-228600">
              <a:buFont typeface="+mj-lt"/>
              <a:buAutoNum type="arabicPeriod"/>
            </a:pPr>
            <a:r>
              <a:rPr lang="en-US" dirty="0"/>
              <a:t>What thing was Israel seeking and did not get.</a:t>
            </a:r>
          </a:p>
          <a:p>
            <a:pPr marL="685800" lvl="1" indent="-228600">
              <a:buFont typeface="Arial" panose="020B0604020202020204" pitchFamily="34" charset="0"/>
              <a:buChar char="•"/>
            </a:pPr>
            <a:r>
              <a:rPr lang="en-US" dirty="0"/>
              <a:t>They just did not get it.  The big picture, they never really understood the plan, the destiny of their purpose, To live, seek, and rejoice in faith. </a:t>
            </a:r>
          </a:p>
          <a:p>
            <a:pPr marL="685800" lvl="1" indent="-228600">
              <a:buFont typeface="Arial" panose="020B0604020202020204" pitchFamily="34" charset="0"/>
              <a:buChar char="•"/>
            </a:pPr>
            <a:r>
              <a:rPr lang="en-US" dirty="0"/>
              <a:t>Some did get it they were call the remnant.  </a:t>
            </a:r>
          </a:p>
          <a:p>
            <a:pPr marL="1143000" lvl="2" indent="-228600">
              <a:buFont typeface="Arial" panose="020B0604020202020204" pitchFamily="34" charset="0"/>
              <a:buChar char="•"/>
            </a:pPr>
            <a:r>
              <a:rPr lang="en-US" dirty="0"/>
              <a:t>Romans 10:3-4</a:t>
            </a:r>
          </a:p>
          <a:p>
            <a:pPr marL="1600200" lvl="3" indent="-228600">
              <a:buFont typeface="Arial" panose="020B0604020202020204" pitchFamily="34" charset="0"/>
              <a:buChar char="•"/>
            </a:pPr>
            <a:r>
              <a:rPr lang="en-US" dirty="0"/>
              <a:t>They did not know the righteousness of God and sought to find their own. They did not know it was about submission to the plan for righteousness.</a:t>
            </a:r>
          </a:p>
          <a:p>
            <a:pPr marL="1600200" lvl="3" indent="-228600">
              <a:buFont typeface="Arial" panose="020B0604020202020204" pitchFamily="34" charset="0"/>
              <a:buChar char="•"/>
            </a:pPr>
            <a:r>
              <a:rPr lang="en-US" dirty="0"/>
              <a:t>The messiah (Christ) was to be the summation of the law, the fulfillment of the law. So that there would be righteousness for everyone who believes.</a:t>
            </a:r>
          </a:p>
          <a:p>
            <a:pPr marL="1143000" lvl="2" indent="-228600">
              <a:buFont typeface="Arial" panose="020B0604020202020204" pitchFamily="34" charset="0"/>
              <a:buChar char="•"/>
            </a:pPr>
            <a:r>
              <a:rPr lang="en-US" dirty="0"/>
              <a:t>Righteousness on their own terms. All outward and nothing touched their hearts.  They did not find righteousness because they were not seeking in the right way.</a:t>
            </a:r>
          </a:p>
          <a:p>
            <a:pPr marL="228600" lvl="0" indent="-228600">
              <a:buFont typeface="Arial" panose="020B0604020202020204" pitchFamily="34" charset="0"/>
              <a:buChar char="•"/>
            </a:pPr>
            <a:r>
              <a:rPr lang="en-US" dirty="0"/>
              <a:t>Words</a:t>
            </a:r>
          </a:p>
          <a:p>
            <a:pPr marL="457200" lvl="1" indent="0">
              <a:buFont typeface="Arial" panose="020B0604020202020204" pitchFamily="34" charset="0"/>
              <a:buNone/>
            </a:pPr>
            <a:r>
              <a:rPr lang="en-US" dirty="0"/>
              <a:t>Portion of Christianity Hear this verse.  Jump to their own pre-conceived idea.  Their theological window constrains everything.</a:t>
            </a:r>
          </a:p>
          <a:p>
            <a:pPr marL="457200" lvl="1" indent="0">
              <a:buFont typeface="Arial" panose="020B0604020202020204" pitchFamily="34" charset="0"/>
              <a:buNone/>
            </a:pPr>
            <a:r>
              <a:rPr lang="en-US" dirty="0"/>
              <a:t>Light up the billboard, strike up the band, we are vindicated. We are right and everyone else is wrong.  I am all in on this verse.  It is the proof text that proves my point. </a:t>
            </a:r>
          </a:p>
          <a:p>
            <a:pPr marL="457200" lvl="1" indent="0">
              <a:buFont typeface="Arial" panose="020B0604020202020204" pitchFamily="34" charset="0"/>
              <a:buNone/>
            </a:pPr>
            <a:r>
              <a:rPr lang="en-US" dirty="0"/>
              <a:t>Saved without our window can be about just a rescue of a lost hiker</a:t>
            </a:r>
          </a:p>
          <a:p>
            <a:pPr marL="457200" lvl="1" indent="0">
              <a:buFont typeface="Arial" panose="020B0604020202020204" pitchFamily="34" charset="0"/>
              <a:buNone/>
            </a:pPr>
            <a:r>
              <a:rPr lang="en-US" dirty="0"/>
              <a:t>Justified without our window can be just about straightening of a board into plumb</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It makes it harder to study the bible but it is worth it.</a:t>
            </a:r>
          </a:p>
          <a:p>
            <a:pPr marL="457200" lvl="1" indent="0">
              <a:buFont typeface="Arial" panose="020B0604020202020204" pitchFamily="34" charset="0"/>
              <a:buNone/>
            </a:pPr>
            <a:r>
              <a:rPr lang="en-US" dirty="0"/>
              <a:t>Deep divers like you and I</a:t>
            </a:r>
          </a:p>
          <a:p>
            <a:pPr marL="457200" lvl="1" indent="0">
              <a:buFont typeface="Arial" panose="020B0604020202020204" pitchFamily="34" charset="0"/>
              <a:buNone/>
            </a:pPr>
            <a:r>
              <a:rPr lang="en-US" dirty="0"/>
              <a:t>	Can not associate any word with a spiritual doctrine</a:t>
            </a:r>
          </a:p>
          <a:p>
            <a:pPr marL="457200" lvl="1" indent="0">
              <a:buFont typeface="Arial" panose="020B0604020202020204" pitchFamily="34" charset="0"/>
              <a:buNone/>
            </a:pPr>
            <a:r>
              <a:rPr lang="en-US" dirty="0"/>
              <a:t>Sometimes a word is just a word.</a:t>
            </a:r>
          </a:p>
          <a:p>
            <a:pPr marL="0" lvl="0" indent="0">
              <a:buFont typeface="Arial" panose="020B0604020202020204" pitchFamily="34" charset="0"/>
              <a:buNone/>
            </a:pPr>
            <a:r>
              <a:rPr lang="en-US" dirty="0"/>
              <a:t>I don’t read my bible with a perspective of theological view</a:t>
            </a:r>
          </a:p>
          <a:p>
            <a:pPr marL="0" lvl="0" indent="0">
              <a:buFont typeface="Arial" panose="020B0604020202020204" pitchFamily="34" charset="0"/>
              <a:buNone/>
            </a:pPr>
            <a:r>
              <a:rPr lang="en-US" dirty="0"/>
              <a:t>I read my bible looking for the authors intent.</a:t>
            </a:r>
          </a:p>
          <a:p>
            <a:pPr marL="0" lvl="0" indent="0">
              <a:buFont typeface="Arial" panose="020B0604020202020204" pitchFamily="34" charset="0"/>
              <a:buNone/>
            </a:pPr>
            <a:r>
              <a:rPr lang="en-US" b="1" dirty="0"/>
              <a:t>Just a quick question here: </a:t>
            </a:r>
            <a:r>
              <a:rPr lang="en-US" b="0" dirty="0"/>
              <a:t>If God has chosen from all time who is to be saved then why does he have to blind them?  Do you have to blind those who already dead?   (total depravity means there is no need to blind)</a:t>
            </a:r>
          </a:p>
          <a:p>
            <a:pPr marL="0" lv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A8E3FB43-7EBD-41A9-AFC8-A6B09A6CFFA7}" type="slidenum">
              <a:rPr lang="en-US" smtClean="0"/>
              <a:t>2</a:t>
            </a:fld>
            <a:endParaRPr lang="en-US"/>
          </a:p>
        </p:txBody>
      </p:sp>
    </p:spTree>
    <p:extLst>
      <p:ext uri="{BB962C8B-B14F-4D97-AF65-F5344CB8AC3E}">
        <p14:creationId xmlns:p14="http://schemas.microsoft.com/office/powerpoint/2010/main" val="264303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Just as it was written. </a:t>
            </a:r>
          </a:p>
          <a:p>
            <a:pPr marL="0" lvl="0" indent="0">
              <a:buFont typeface="Arial" panose="020B0604020202020204" pitchFamily="34" charset="0"/>
              <a:buNone/>
            </a:pPr>
            <a:r>
              <a:rPr lang="en-US" b="0" dirty="0"/>
              <a:t>	Here is a Jewish view of the itself.</a:t>
            </a:r>
          </a:p>
          <a:p>
            <a:pPr marL="0" lvl="0" indent="0">
              <a:buFont typeface="Arial" panose="020B0604020202020204" pitchFamily="34" charset="0"/>
              <a:buNone/>
            </a:pPr>
            <a:r>
              <a:rPr lang="en-US" b="0" dirty="0"/>
              <a:t>	Isaiah 29:10 </a:t>
            </a:r>
          </a:p>
          <a:p>
            <a:pPr marL="457200" lvl="1" indent="0">
              <a:buFont typeface="Arial" panose="020B0604020202020204" pitchFamily="34" charset="0"/>
              <a:buNone/>
            </a:pPr>
            <a:r>
              <a:rPr lang="en-US" b="0" dirty="0"/>
              <a:t>For the Lord has poured over you a spirit of deep sleep, He has shut your eyes and the prophets And he has covered your heads the seers. And the entire vision shall be to you like the words of a sealed book, which when they it give to the one who is literate, saying Please read this, and he will say I cannot read for it is sealed.</a:t>
            </a:r>
          </a:p>
          <a:p>
            <a:pPr marL="0" lvl="0" indent="0">
              <a:buFont typeface="Arial" panose="020B0604020202020204" pitchFamily="34" charset="0"/>
              <a:buNone/>
            </a:pPr>
            <a:r>
              <a:rPr lang="en-US" b="0" dirty="0"/>
              <a:t>Blessings given</a:t>
            </a:r>
          </a:p>
          <a:p>
            <a:pPr marL="0" lvl="0" indent="0">
              <a:buFont typeface="Arial" panose="020B0604020202020204" pitchFamily="34" charset="0"/>
              <a:buNone/>
            </a:pPr>
            <a:r>
              <a:rPr lang="en-US" b="0" dirty="0"/>
              <a:t>	small or large</a:t>
            </a:r>
          </a:p>
          <a:p>
            <a:pPr marL="0" lvl="0" indent="0">
              <a:buFont typeface="Arial" panose="020B0604020202020204" pitchFamily="34" charset="0"/>
              <a:buNone/>
            </a:pPr>
            <a:r>
              <a:rPr lang="en-US" b="0" dirty="0"/>
              <a:t>	prayed for or not</a:t>
            </a:r>
          </a:p>
          <a:p>
            <a:pPr marL="0" lvl="0" indent="0">
              <a:buFont typeface="Arial" panose="020B0604020202020204" pitchFamily="34" charset="0"/>
              <a:buNone/>
            </a:pPr>
            <a:r>
              <a:rPr lang="en-US" b="0" dirty="0"/>
              <a:t>	meager or plentiful</a:t>
            </a:r>
          </a:p>
          <a:p>
            <a:pPr marL="0" lvl="0" indent="0">
              <a:buFont typeface="Arial" panose="020B0604020202020204" pitchFamily="34" charset="0"/>
              <a:buNone/>
            </a:pPr>
            <a:r>
              <a:rPr lang="en-US" b="0" dirty="0"/>
              <a:t>The trap is you thinking it all you.</a:t>
            </a:r>
          </a:p>
          <a:p>
            <a:pPr marL="0" lvl="0" indent="0">
              <a:buFont typeface="Arial" panose="020B0604020202020204" pitchFamily="34" charset="0"/>
              <a:buNone/>
            </a:pPr>
            <a:r>
              <a:rPr lang="en-US" b="0" dirty="0"/>
              <a:t>	It is my work</a:t>
            </a:r>
          </a:p>
          <a:p>
            <a:pPr marL="0" lvl="0" indent="0">
              <a:buFont typeface="Arial" panose="020B0604020202020204" pitchFamily="34" charset="0"/>
              <a:buNone/>
            </a:pPr>
            <a:r>
              <a:rPr lang="en-US" b="0" dirty="0"/>
              <a:t>	It is my effort</a:t>
            </a:r>
          </a:p>
          <a:p>
            <a:pPr marL="0" lvl="0" indent="0">
              <a:buFont typeface="Arial" panose="020B0604020202020204" pitchFamily="34" charset="0"/>
              <a:buNone/>
            </a:pPr>
            <a:r>
              <a:rPr lang="en-US" b="0" dirty="0"/>
              <a:t>LITTLE JACK </a:t>
            </a:r>
            <a:r>
              <a:rPr lang="en-US" b="0" dirty="0" err="1"/>
              <a:t>horner</a:t>
            </a:r>
            <a:r>
              <a:rPr lang="en-US" b="0" dirty="0"/>
              <a:t>. </a:t>
            </a:r>
          </a:p>
          <a:p>
            <a:pPr marL="0" lvl="0" indent="0">
              <a:buFont typeface="Arial" panose="020B0604020202020204" pitchFamily="34" charset="0"/>
              <a:buNone/>
            </a:pPr>
            <a:r>
              <a:rPr lang="en-US" b="0" dirty="0"/>
              <a:t>Sat in a </a:t>
            </a:r>
            <a:r>
              <a:rPr lang="en-US" b="0" dirty="0" err="1"/>
              <a:t>corder</a:t>
            </a:r>
            <a:endParaRPr lang="en-US" b="0" dirty="0"/>
          </a:p>
          <a:p>
            <a:pPr marL="0" lvl="0" indent="0">
              <a:buFont typeface="Arial" panose="020B0604020202020204" pitchFamily="34" charset="0"/>
              <a:buNone/>
            </a:pPr>
            <a:r>
              <a:rPr lang="en-US" b="0" dirty="0"/>
              <a:t>Eating his Christmas pie, </a:t>
            </a:r>
          </a:p>
          <a:p>
            <a:pPr marL="0" lvl="0" indent="0">
              <a:buFont typeface="Arial" panose="020B0604020202020204" pitchFamily="34" charset="0"/>
              <a:buNone/>
            </a:pPr>
            <a:r>
              <a:rPr lang="en-US" b="0" dirty="0"/>
              <a:t>He suck in his </a:t>
            </a:r>
            <a:r>
              <a:rPr lang="en-US" b="0" dirty="0" err="1"/>
              <a:t>tumb</a:t>
            </a:r>
            <a:endParaRPr lang="en-US" b="0" dirty="0"/>
          </a:p>
          <a:p>
            <a:pPr marL="0" lvl="0" indent="0">
              <a:buFont typeface="Arial" panose="020B0604020202020204" pitchFamily="34" charset="0"/>
              <a:buNone/>
            </a:pPr>
            <a:r>
              <a:rPr lang="en-US" b="0" dirty="0"/>
              <a:t>And pulled out a plum</a:t>
            </a:r>
          </a:p>
          <a:p>
            <a:pPr marL="0" lvl="0" indent="0">
              <a:buFont typeface="Arial" panose="020B0604020202020204" pitchFamily="34" charset="0"/>
              <a:buNone/>
            </a:pPr>
            <a:r>
              <a:rPr lang="en-US" b="0" dirty="0"/>
              <a:t>“What a good by am I”</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Pride of effort equates to specific distractions to progress</a:t>
            </a:r>
          </a:p>
          <a:p>
            <a:pPr marL="0" lvl="0" indent="0">
              <a:buFont typeface="Arial" panose="020B0604020202020204" pitchFamily="34" charset="0"/>
              <a:buNone/>
            </a:pPr>
            <a:r>
              <a:rPr lang="en-US" b="0" dirty="0"/>
              <a:t>Pride of work lead to our hears being plugged</a:t>
            </a:r>
          </a:p>
          <a:p>
            <a:pPr marL="0" lvl="0" indent="0">
              <a:buFont typeface="Arial" panose="020B0604020202020204" pitchFamily="34" charset="0"/>
              <a:buNone/>
            </a:pPr>
            <a:r>
              <a:rPr lang="en-US" b="0" dirty="0"/>
              <a:t>Pride in what I have accomplished blinds me to God’s grace. </a:t>
            </a:r>
          </a:p>
          <a:p>
            <a:pPr marL="0" lvl="0" indent="0">
              <a:buFont typeface="Arial" panose="020B0604020202020204" pitchFamily="34" charset="0"/>
              <a:buNone/>
            </a:pPr>
            <a:r>
              <a:rPr lang="en-US" b="0" dirty="0"/>
              <a:t>You do something and it is associated with personal worth.  That is your reward</a:t>
            </a:r>
          </a:p>
          <a:p>
            <a:pPr marL="0" lvl="0" indent="0">
              <a:buFont typeface="Arial" panose="020B0604020202020204" pitchFamily="34" charset="0"/>
              <a:buNone/>
            </a:pPr>
            <a:r>
              <a:rPr lang="en-US" b="0" dirty="0"/>
              <a:t>	And that reward is you become hardened.</a:t>
            </a:r>
          </a:p>
          <a:p>
            <a:pPr marL="0" lvl="0" indent="0">
              <a:buFont typeface="Arial" panose="020B0604020202020204" pitchFamily="34" charset="0"/>
              <a:buNone/>
            </a:pPr>
            <a:r>
              <a:rPr lang="en-US" b="1" dirty="0"/>
              <a:t>JUDICIAL HARDENING</a:t>
            </a:r>
            <a:endParaRPr lang="en-US" b="0" dirty="0"/>
          </a:p>
          <a:p>
            <a:pPr marL="0" lvl="0" indent="0">
              <a:buFont typeface="Arial" panose="020B0604020202020204" pitchFamily="34" charset="0"/>
              <a:buNone/>
            </a:pPr>
            <a:r>
              <a:rPr lang="en-US" b="0" dirty="0"/>
              <a:t>	The more you ignore the truth the more you will be ignored</a:t>
            </a:r>
          </a:p>
          <a:p>
            <a:pPr marL="0" lvl="0" indent="0">
              <a:buFont typeface="Arial" panose="020B0604020202020204" pitchFamily="34" charset="0"/>
              <a:buNone/>
            </a:pPr>
            <a:r>
              <a:rPr lang="en-US" b="0" dirty="0"/>
              <a:t>	The more pride you have the less grace will be in your life</a:t>
            </a:r>
          </a:p>
          <a:p>
            <a:pPr marL="0" lvl="0" indent="0">
              <a:buFont typeface="Arial" panose="020B0604020202020204" pitchFamily="34" charset="0"/>
              <a:buNone/>
            </a:pPr>
            <a:r>
              <a:rPr lang="en-US" b="0" dirty="0"/>
              <a:t>	Works only rewarded by self gratification results in deafness, sleepiness, </a:t>
            </a:r>
          </a:p>
          <a:p>
            <a:pPr marL="0" lvl="0" indent="0">
              <a:buFont typeface="Arial" panose="020B0604020202020204" pitchFamily="34" charset="0"/>
              <a:buNone/>
            </a:pPr>
            <a:r>
              <a:rPr lang="en-US" b="0" dirty="0"/>
              <a:t>	</a:t>
            </a:r>
            <a:r>
              <a:rPr lang="en-US" b="1" dirty="0"/>
              <a:t>Judicial hardening </a:t>
            </a:r>
            <a:r>
              <a:rPr lang="en-US" b="0" dirty="0"/>
              <a:t>You get what you work for</a:t>
            </a:r>
          </a:p>
          <a:p>
            <a:pPr marL="0" lvl="0" indent="0">
              <a:buFont typeface="Arial" panose="020B0604020202020204" pitchFamily="34" charset="0"/>
              <a:buNone/>
            </a:pPr>
            <a:r>
              <a:rPr lang="en-US" b="0" dirty="0"/>
              <a:t>		It may make you feel good about your self but it blinds you to God’s grace</a:t>
            </a:r>
          </a:p>
          <a:p>
            <a:pPr marL="0" lvl="0" indent="0">
              <a:buFont typeface="Arial" panose="020B0604020202020204" pitchFamily="34" charset="0"/>
              <a:buNone/>
            </a:pPr>
            <a:r>
              <a:rPr lang="en-US" b="0" dirty="0"/>
              <a:t>		Substitution of works for faith is will be judged and is judged now.</a:t>
            </a:r>
          </a:p>
          <a:p>
            <a:pPr marL="0" lvl="0" indent="0">
              <a:buFont typeface="Arial" panose="020B0604020202020204" pitchFamily="34" charset="0"/>
              <a:buNone/>
            </a:pPr>
            <a:r>
              <a:rPr lang="en-US" b="0" dirty="0"/>
              <a:t>	If the intent, the motive is to be worthy, it is not only not worthy but worthless</a:t>
            </a:r>
          </a:p>
          <a:p>
            <a:pPr marL="0" lvl="0" indent="0">
              <a:buFont typeface="Arial" panose="020B0604020202020204" pitchFamily="34" charset="0"/>
              <a:buNone/>
            </a:pPr>
            <a:r>
              <a:rPr lang="en-US" b="0" dirty="0"/>
              <a:t>	It makes grace worthless</a:t>
            </a:r>
          </a:p>
          <a:p>
            <a:pPr marL="0" lvl="0" indent="0">
              <a:buFont typeface="Arial" panose="020B0604020202020204" pitchFamily="34" charset="0"/>
              <a:buNone/>
            </a:pPr>
            <a:r>
              <a:rPr lang="en-US" b="0" dirty="0"/>
              <a:t>	It is a judged event – a sin.</a:t>
            </a:r>
          </a:p>
          <a:p>
            <a:pPr marL="0" lvl="0" indent="0">
              <a:buFont typeface="Arial" panose="020B0604020202020204" pitchFamily="34" charset="0"/>
              <a:buNone/>
            </a:pPr>
            <a:r>
              <a:rPr lang="en-US" b="0" dirty="0"/>
              <a:t>	The longer you reject the more difficult is it to see.</a:t>
            </a:r>
          </a:p>
          <a:p>
            <a:pPr marL="0" lvl="0" indent="0">
              <a:buFont typeface="Arial" panose="020B0604020202020204" pitchFamily="34" charset="0"/>
              <a:buNone/>
            </a:pPr>
            <a:r>
              <a:rPr lang="en-US" b="0" dirty="0"/>
              <a:t>------Unpardonable sin. – Rejection of God’s Grace</a:t>
            </a:r>
          </a:p>
          <a:p>
            <a:pPr marL="0" lvl="0" indent="0">
              <a:buFont typeface="Arial" panose="020B0604020202020204" pitchFamily="34" charset="0"/>
              <a:buNone/>
            </a:pPr>
            <a:r>
              <a:rPr lang="en-US" b="0" dirty="0"/>
              <a:t>	As long as you are concerned about it you have not. But each willful ignorance makes in dimmer in your life.</a:t>
            </a:r>
          </a:p>
          <a:p>
            <a:pPr marL="0" lvl="0" indent="0">
              <a:buFont typeface="Arial" panose="020B0604020202020204" pitchFamily="34" charset="0"/>
              <a:buNone/>
            </a:pPr>
            <a:r>
              <a:rPr lang="en-US" b="0" dirty="0"/>
              <a:t>	EVEN as a believer</a:t>
            </a:r>
          </a:p>
          <a:p>
            <a:pPr marL="0" lvl="0" indent="0">
              <a:buFont typeface="Arial" panose="020B0604020202020204" pitchFamily="34" charset="0"/>
              <a:buNone/>
            </a:pPr>
            <a:r>
              <a:rPr lang="en-US" b="0" dirty="0"/>
              <a:t>		We can become so dull</a:t>
            </a:r>
          </a:p>
          <a:p>
            <a:pPr marL="0" lvl="0" indent="0">
              <a:buFont typeface="Arial" panose="020B0604020202020204" pitchFamily="34" charset="0"/>
              <a:buNone/>
            </a:pPr>
            <a:r>
              <a:rPr lang="en-US" b="0" dirty="0"/>
              <a:t>		We can become so deaf</a:t>
            </a:r>
          </a:p>
          <a:p>
            <a:pPr marL="0" lvl="0" indent="0">
              <a:buFont typeface="Arial" panose="020B0604020202020204" pitchFamily="34" charset="0"/>
              <a:buNone/>
            </a:pPr>
            <a:r>
              <a:rPr lang="en-US" b="0" dirty="0"/>
              <a:t>		We can become so snared</a:t>
            </a:r>
          </a:p>
          <a:p>
            <a:pPr marL="0" lvl="0" indent="0">
              <a:buFont typeface="Arial" panose="020B0604020202020204" pitchFamily="34" charset="0"/>
              <a:buNone/>
            </a:pPr>
            <a:r>
              <a:rPr lang="en-US" b="0" dirty="0"/>
              <a:t>		We can place ourselves into slavery</a:t>
            </a:r>
          </a:p>
          <a:p>
            <a:pPr marL="0" lvl="0" indent="0">
              <a:buFont typeface="Arial" panose="020B0604020202020204" pitchFamily="34" charset="0"/>
              <a:buNone/>
            </a:pPr>
            <a:r>
              <a:rPr lang="en-US" b="0" dirty="0"/>
              <a:t>	I believe this path that Israel took is a picture of you and me</a:t>
            </a:r>
          </a:p>
          <a:p>
            <a:pPr marL="0" lvl="0" indent="0">
              <a:buFont typeface="Arial" panose="020B0604020202020204" pitchFamily="34" charset="0"/>
              <a:buNone/>
            </a:pPr>
            <a:r>
              <a:rPr lang="en-US" b="0" dirty="0"/>
              <a:t>	Personal warning</a:t>
            </a:r>
          </a:p>
          <a:p>
            <a:pPr marL="0" lvl="0" indent="0">
              <a:buFont typeface="Arial" panose="020B0604020202020204" pitchFamily="34" charset="0"/>
              <a:buNone/>
            </a:pPr>
            <a:r>
              <a:rPr lang="en-US" b="0" dirty="0"/>
              <a:t>		Accept grace for your past</a:t>
            </a:r>
          </a:p>
          <a:p>
            <a:pPr marL="0" lvl="0" indent="0">
              <a:buFont typeface="Arial" panose="020B0604020202020204" pitchFamily="34" charset="0"/>
              <a:buNone/>
            </a:pPr>
            <a:r>
              <a:rPr lang="en-US" b="0" dirty="0"/>
              <a:t>		But don’t assume grace for the next time</a:t>
            </a:r>
          </a:p>
          <a:p>
            <a:pPr marL="0" lvl="0" indent="0">
              <a:buFont typeface="Arial" panose="020B0604020202020204" pitchFamily="34" charset="0"/>
              <a:buNone/>
            </a:pPr>
            <a:r>
              <a:rPr lang="en-US" b="0" dirty="0"/>
              <a:t>		Don’t assume grace for the planned failures of the future.</a:t>
            </a:r>
          </a:p>
          <a:p>
            <a:pPr marL="0" lvl="0" indent="0">
              <a:buFont typeface="Arial" panose="020B0604020202020204" pitchFamily="34" charset="0"/>
              <a:buNone/>
            </a:pPr>
            <a:r>
              <a:rPr lang="en-US" b="0" dirty="0"/>
              <a:t>	</a:t>
            </a:r>
          </a:p>
          <a:p>
            <a:pPr marL="0" lvl="0" indent="0">
              <a:buFont typeface="Arial" panose="020B0604020202020204" pitchFamily="34" charset="0"/>
              <a:buNone/>
            </a:pPr>
            <a:r>
              <a:rPr lang="en-US" b="1" dirty="0"/>
              <a:t>*****Sacred cookies</a:t>
            </a:r>
          </a:p>
          <a:p>
            <a:pPr marL="0" lvl="0" indent="0">
              <a:buFont typeface="Arial" panose="020B0604020202020204" pitchFamily="34" charset="0"/>
              <a:buNone/>
            </a:pPr>
            <a:r>
              <a:rPr lang="en-US" b="1" dirty="0"/>
              <a:t>	To be glorified by men.  He will get that</a:t>
            </a:r>
          </a:p>
          <a:p>
            <a:pPr marL="0" lvl="0" indent="0">
              <a:buFont typeface="Arial" panose="020B0604020202020204" pitchFamily="34" charset="0"/>
              <a:buNone/>
            </a:pPr>
            <a:r>
              <a:rPr lang="en-US" b="1" dirty="0"/>
              <a:t>	But that is all he will get</a:t>
            </a:r>
          </a:p>
          <a:p>
            <a:pPr marL="0" lv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A8E3FB43-7EBD-41A9-AFC8-A6B09A6CFFA7}" type="slidenum">
              <a:rPr lang="en-US" smtClean="0"/>
              <a:t>3</a:t>
            </a:fld>
            <a:endParaRPr lang="en-US"/>
          </a:p>
        </p:txBody>
      </p:sp>
    </p:spTree>
    <p:extLst>
      <p:ext uri="{BB962C8B-B14F-4D97-AF65-F5344CB8AC3E}">
        <p14:creationId xmlns:p14="http://schemas.microsoft.com/office/powerpoint/2010/main" val="302413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pPr lvl="0"/>
            <a:r>
              <a:rPr lang="en-US" sz="2400" dirty="0"/>
              <a:t>Paul here takes his argument further.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a:t>PRONOUNS</a:t>
            </a:r>
          </a:p>
          <a:p>
            <a:pPr lvl="1"/>
            <a:r>
              <a:rPr lang="en-US" sz="2400" dirty="0"/>
              <a:t>	I = Paul</a:t>
            </a:r>
          </a:p>
          <a:p>
            <a:pPr lvl="1"/>
            <a:r>
              <a:rPr lang="en-US" sz="2400" dirty="0"/>
              <a:t>	They = Israel </a:t>
            </a:r>
          </a:p>
          <a:p>
            <a:r>
              <a:rPr lang="en-US" dirty="0"/>
              <a:t>So I ask again…. </a:t>
            </a:r>
          </a:p>
          <a:p>
            <a:pPr lvl="1"/>
            <a:r>
              <a:rPr lang="en-US" sz="2400" dirty="0"/>
              <a:t>Did they stumble beyond recovery?</a:t>
            </a:r>
          </a:p>
          <a:p>
            <a:pPr lvl="1"/>
            <a:r>
              <a:rPr lang="en-US" sz="2400" dirty="0"/>
              <a:t>Did their rejection of grace put them beyond the threshold of grace?</a:t>
            </a:r>
          </a:p>
          <a:p>
            <a:pPr lvl="1"/>
            <a:r>
              <a:rPr lang="en-US" sz="2400" dirty="0"/>
              <a:t>Did the willful, continued, and known deviations from God will close the door to salvation to the Jews? </a:t>
            </a:r>
          </a:p>
          <a:p>
            <a:pPr lvl="1"/>
            <a:br>
              <a:rPr lang="en-US" sz="2400" dirty="0"/>
            </a:br>
            <a:r>
              <a:rPr lang="en-US" sz="2400" dirty="0"/>
              <a:t>ABSOLUTELY NOT, may it never be.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a:t>Because of their sleepy, deaf blindness the door to the Gentiles were thrown open.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a:t>Their struggles, their failures, their sin will be accounted for in the last judgement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lvl="0"/>
            <a:r>
              <a:rPr lang="en-US" sz="2400" dirty="0"/>
              <a:t>Language here. </a:t>
            </a:r>
          </a:p>
          <a:p>
            <a:pPr lvl="0"/>
            <a:r>
              <a:rPr lang="en-US" sz="2400" dirty="0"/>
              <a:t>V11  Stumble so as to </a:t>
            </a:r>
            <a:r>
              <a:rPr lang="en-US" sz="2400" b="1" dirty="0"/>
              <a:t>fall</a:t>
            </a:r>
            <a:r>
              <a:rPr lang="en-US" sz="2400" dirty="0"/>
              <a:t>. </a:t>
            </a:r>
            <a:r>
              <a:rPr lang="en-US" sz="2400" b="1" dirty="0" err="1"/>
              <a:t>PesOsin</a:t>
            </a:r>
            <a:r>
              <a:rPr lang="en-US" sz="2400" dirty="0"/>
              <a:t> Hurting but not destroyed, decent from one level to another</a:t>
            </a:r>
          </a:p>
          <a:p>
            <a:pPr lvl="0"/>
            <a:r>
              <a:rPr lang="en-US" sz="2400" dirty="0"/>
              <a:t>V11, Their </a:t>
            </a:r>
            <a:r>
              <a:rPr lang="en-US" sz="2400" b="1" dirty="0"/>
              <a:t>Transgression</a:t>
            </a:r>
            <a:r>
              <a:rPr lang="en-US" sz="2400" b="0" dirty="0"/>
              <a:t> </a:t>
            </a:r>
            <a:r>
              <a:rPr lang="en-US" sz="2400" b="0" dirty="0" err="1"/>
              <a:t>ParaptOmaTi</a:t>
            </a:r>
            <a:r>
              <a:rPr lang="en-US" sz="2400" b="0" dirty="0"/>
              <a:t>.  </a:t>
            </a:r>
            <a:r>
              <a:rPr lang="en-US" sz="2400" b="0" dirty="0" err="1"/>
              <a:t>Lapts</a:t>
            </a:r>
            <a:r>
              <a:rPr lang="en-US" sz="2400" b="0" dirty="0"/>
              <a:t> or deviation from truth, crooked, the opposite of justified. –Sin</a:t>
            </a:r>
          </a:p>
          <a:p>
            <a:pPr lvl="0"/>
            <a:r>
              <a:rPr lang="en-US" sz="2400" b="0" dirty="0"/>
              <a:t>V12 same root but a different tense </a:t>
            </a:r>
            <a:r>
              <a:rPr lang="en-US" sz="2400" b="1" dirty="0"/>
              <a:t>Transgression </a:t>
            </a:r>
            <a:r>
              <a:rPr lang="en-US" sz="2400" b="1" dirty="0" err="1"/>
              <a:t>ParaptOma</a:t>
            </a:r>
            <a:r>
              <a:rPr lang="en-US" sz="2400" b="1" dirty="0"/>
              <a:t>  </a:t>
            </a:r>
            <a:r>
              <a:rPr lang="en-US" sz="2400" b="0" dirty="0"/>
              <a:t>To make smaller, decrease, defeat, Lack, Loss</a:t>
            </a:r>
          </a:p>
          <a:p>
            <a:pPr lvl="0"/>
            <a:endParaRPr lang="en-US" sz="2400" b="0" dirty="0"/>
          </a:p>
          <a:p>
            <a:pPr lvl="0"/>
            <a:r>
              <a:rPr lang="en-US" sz="2400" b="0" dirty="0"/>
              <a:t>Used here to make a contrast of fulfillment in V12</a:t>
            </a:r>
          </a:p>
          <a:p>
            <a:pPr lvl="0"/>
            <a:r>
              <a:rPr lang="en-US" sz="2400" b="0" dirty="0"/>
              <a:t>	CUP TO THE FULL</a:t>
            </a:r>
          </a:p>
          <a:p>
            <a:pPr lvl="0"/>
            <a:r>
              <a:rPr lang="en-US" sz="2400" b="0" dirty="0"/>
              <a:t>	Full complement of sailors</a:t>
            </a:r>
          </a:p>
          <a:p>
            <a:pPr lvl="0"/>
            <a:r>
              <a:rPr lang="en-US" sz="2400" b="0" dirty="0"/>
              <a:t>	Fullness of Time</a:t>
            </a:r>
          </a:p>
          <a:p>
            <a:pPr lvl="0"/>
            <a:r>
              <a:rPr lang="en-US" sz="2400" b="0" dirty="0"/>
              <a:t>Lack to fullness</a:t>
            </a:r>
          </a:p>
          <a:p>
            <a:pPr lvl="0"/>
            <a:r>
              <a:rPr lang="en-US" sz="2400" b="0" dirty="0"/>
              <a:t>	Israel’s lack (ship not full)</a:t>
            </a:r>
          </a:p>
          <a:p>
            <a:pPr lvl="0"/>
            <a:r>
              <a:rPr lang="en-US" sz="2400" b="0" dirty="0"/>
              <a:t>	Israel’s cup not full</a:t>
            </a:r>
          </a:p>
          <a:p>
            <a:pPr lvl="0"/>
            <a:r>
              <a:rPr lang="en-US" sz="2400" b="0" dirty="0"/>
              <a:t>Paul is saying they are not taken out of the cup but it simply was not full.</a:t>
            </a:r>
          </a:p>
          <a:p>
            <a:pPr lvl="0"/>
            <a:r>
              <a:rPr lang="en-US" sz="2400" b="0" dirty="0"/>
              <a:t>	The stumble was not to fall</a:t>
            </a:r>
          </a:p>
          <a:p>
            <a:pPr lvl="0"/>
            <a:r>
              <a:rPr lang="en-US" sz="2400" b="0" dirty="0"/>
              <a:t>	Not the purpose</a:t>
            </a:r>
          </a:p>
          <a:p>
            <a:pPr lvl="0"/>
            <a:r>
              <a:rPr lang="en-US" sz="2400" b="0" dirty="0"/>
              <a:t>		God does not hide behind some bush to stick out his foot to trip Israel to see them skin their knees.</a:t>
            </a:r>
          </a:p>
          <a:p>
            <a:pPr lvl="0"/>
            <a:r>
              <a:rPr lang="en-US" sz="2400" b="0" dirty="0"/>
              <a:t>ROMANS 8:28  All things work together.</a:t>
            </a:r>
          </a:p>
          <a:p>
            <a:pPr lvl="0"/>
            <a:r>
              <a:rPr lang="en-US" sz="2400" b="0" dirty="0"/>
              <a:t>RICHES</a:t>
            </a:r>
          </a:p>
          <a:p>
            <a:pPr lvl="0"/>
            <a:r>
              <a:rPr lang="en-US" sz="2400" b="0" dirty="0"/>
              <a:t>	Their transgression is good stuff for the world</a:t>
            </a:r>
          </a:p>
          <a:p>
            <a:pPr lvl="0"/>
            <a:r>
              <a:rPr lang="en-US" sz="2400" b="0" dirty="0"/>
              <a:t>	BUT THEIR restoration will be so much</a:t>
            </a:r>
          </a:p>
          <a:p>
            <a:pPr lvl="0"/>
            <a:r>
              <a:rPr lang="en-US" sz="2400" b="0" dirty="0"/>
              <a:t>	</a:t>
            </a:r>
            <a:r>
              <a:rPr lang="en-US" sz="2400" b="1" dirty="0"/>
              <a:t>WHAT WOULD IT BE LIKE IF ALL THE JEWS RECEIVED BY GRACE OUR LORD?</a:t>
            </a:r>
          </a:p>
          <a:p>
            <a:pPr lvl="0"/>
            <a:r>
              <a:rPr lang="en-US" sz="2400" b="1" dirty="0"/>
              <a:t>	FULLNESS…. 144,000 EVANGELISTS</a:t>
            </a:r>
          </a:p>
          <a:p>
            <a:pPr lvl="0"/>
            <a:r>
              <a:rPr lang="en-US" sz="2400" b="1" dirty="0"/>
              <a:t>	It will be great</a:t>
            </a:r>
          </a:p>
          <a:p>
            <a:pPr lvl="0"/>
            <a:r>
              <a:rPr lang="en-US" sz="2400" b="1" dirty="0"/>
              <a:t>	</a:t>
            </a:r>
            <a:r>
              <a:rPr lang="en-US" sz="2400" b="0" dirty="0"/>
              <a:t>To fellowship and glory in the same Messiah Jesus</a:t>
            </a:r>
          </a:p>
          <a:p>
            <a:pPr lvl="0"/>
            <a:r>
              <a:rPr lang="en-US" sz="2400" b="0" dirty="0"/>
              <a:t>)))))))))))))))))))))))))))))</a:t>
            </a:r>
          </a:p>
          <a:p>
            <a:pPr lvl="0"/>
            <a:r>
              <a:rPr lang="en-US" sz="2400" b="0" dirty="0"/>
              <a:t>	Billions in the las 1990 years have worshiped a crucified JEW</a:t>
            </a:r>
          </a:p>
          <a:p>
            <a:pPr lvl="0"/>
            <a:r>
              <a:rPr lang="en-US" sz="2400" b="0" dirty="0"/>
              <a:t>	Jesus the most famous Jew of all time</a:t>
            </a:r>
          </a:p>
          <a:p>
            <a:pPr lvl="0"/>
            <a:r>
              <a:rPr lang="en-US" sz="2400" b="0" dirty="0"/>
              <a:t>		Billions have claimed to have a relationship with a Jew</a:t>
            </a:r>
          </a:p>
          <a:p>
            <a:pPr lvl="0"/>
            <a:r>
              <a:rPr lang="en-US" sz="2400" b="0" dirty="0"/>
              <a:t>		Teaching Jewish texts of the TANACH</a:t>
            </a:r>
          </a:p>
          <a:p>
            <a:pPr lvl="0"/>
            <a:r>
              <a:rPr lang="en-US" sz="2400" b="0" dirty="0"/>
              <a:t>		Seeing the Jews as a mission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Anyone can be saved: Muslims, atheists, agnostics, LGBTQ++, black, white, Asian, American, Syrian, Iranian, your terrible neighbor, the hardened, the pillars of rejection, Baptists, Calvinists, Catholics, Mormons, the guy on the freeway offramp, Bill Gates, Dave, the blinded, the deaf, the hansom and the disfigured, the born and the unborn, convict, murderer, rapist, thief, the guy that cuts you off on the freeway.  AND THE JEWS.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can be saved.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2400" b="0" dirty="0"/>
              <a:t>CLICK---------------------------------------</a:t>
            </a:r>
          </a:p>
          <a:p>
            <a:pPr lvl="0"/>
            <a:r>
              <a:rPr lang="en-US" sz="2400" b="0" dirty="0"/>
              <a:t>V13</a:t>
            </a:r>
          </a:p>
          <a:p>
            <a:pPr lvl="0"/>
            <a:r>
              <a:rPr lang="en-US" sz="2400" b="0" dirty="0"/>
              <a:t>Now speaking to the Gentiles</a:t>
            </a:r>
          </a:p>
          <a:p>
            <a:pPr lvl="0"/>
            <a:r>
              <a:rPr lang="en-US" sz="2400" b="0" dirty="0"/>
              <a:t>	My purpose to explain it all to you.</a:t>
            </a:r>
          </a:p>
          <a:p>
            <a:pPr lvl="0"/>
            <a:r>
              <a:rPr lang="en-US" sz="2400" b="0" dirty="0"/>
              <a:t>	JEW first and then to the Gentiles</a:t>
            </a:r>
          </a:p>
          <a:p>
            <a:pPr lvl="0"/>
            <a:r>
              <a:rPr lang="en-US" sz="2400" b="0" dirty="0"/>
              <a:t>		First to the Synagogue, </a:t>
            </a:r>
          </a:p>
          <a:p>
            <a:pPr lvl="0"/>
            <a:r>
              <a:rPr lang="en-US" sz="2400" b="0" dirty="0"/>
              <a:t>		Some received.  </a:t>
            </a:r>
          </a:p>
          <a:p>
            <a:pPr lvl="3"/>
            <a:r>
              <a:rPr lang="en-US" sz="2400" b="0" dirty="0"/>
              <a:t>But when there was persecution and rejection Paul smiled, brushed of his shoes and went to the Gentiles.</a:t>
            </a:r>
          </a:p>
          <a:p>
            <a:pPr lvl="3"/>
            <a:r>
              <a:rPr lang="en-US" sz="2400" b="0" dirty="0"/>
              <a:t>Magnify my ministry – not </a:t>
            </a:r>
            <a:r>
              <a:rPr lang="en-US" sz="2400" b="0" dirty="0" err="1"/>
              <a:t>paul</a:t>
            </a:r>
            <a:r>
              <a:rPr lang="en-US" sz="2400" b="0" dirty="0"/>
              <a:t> but to make my calling to the Gentiles more evident.</a:t>
            </a:r>
          </a:p>
          <a:p>
            <a:pPr lvl="3"/>
            <a:r>
              <a:rPr lang="en-US" sz="2400" b="0" dirty="0"/>
              <a:t>****Sometimes you just have to move on.</a:t>
            </a:r>
          </a:p>
          <a:p>
            <a:pPr lvl="0"/>
            <a:r>
              <a:rPr lang="en-US" sz="2400" b="0" dirty="0"/>
              <a:t>CLICK------------------------------------</a:t>
            </a:r>
          </a:p>
          <a:p>
            <a:pPr lvl="0"/>
            <a:r>
              <a:rPr lang="en-US" sz="2400" b="0" dirty="0"/>
              <a:t>In Verse 11 it was to create jealousy in Gentiles of the Jews.  (The blessings and lifestyle)</a:t>
            </a:r>
          </a:p>
          <a:p>
            <a:pPr lvl="0"/>
            <a:r>
              <a:rPr lang="en-US" sz="2400" b="0" dirty="0"/>
              <a:t>In Verse 14 It was to create Jealousy in the Jews to Gentiles. (Their grace, peace, joy, the spirit)</a:t>
            </a:r>
          </a:p>
          <a:p>
            <a:pPr lvl="0"/>
            <a:endParaRPr lang="en-US" sz="2400" b="0" dirty="0"/>
          </a:p>
          <a:p>
            <a:pPr lvl="0"/>
            <a:r>
              <a:rPr lang="en-US" sz="2400" b="0" dirty="0"/>
              <a:t>CLICK------------------------------</a:t>
            </a:r>
          </a:p>
          <a:p>
            <a:pPr lvl="0"/>
            <a:r>
              <a:rPr lang="en-US" sz="2400" b="0" dirty="0"/>
              <a:t>V15</a:t>
            </a:r>
          </a:p>
          <a:p>
            <a:pPr lvl="0"/>
            <a:r>
              <a:rPr lang="en-US" sz="2400" b="0" dirty="0"/>
              <a:t>The rejection of Jesus by the Jews brings reconciliation of all</a:t>
            </a:r>
          </a:p>
          <a:p>
            <a:pPr lvl="0"/>
            <a:r>
              <a:rPr lang="en-US" sz="2400" b="0" dirty="0"/>
              <a:t>And that acceptance is like coming out of a grave. </a:t>
            </a:r>
          </a:p>
          <a:p>
            <a:pPr lvl="0"/>
            <a:r>
              <a:rPr lang="en-US" sz="2400" b="0" dirty="0"/>
              <a:t>LIFE from death</a:t>
            </a:r>
          </a:p>
          <a:p>
            <a:pPr lvl="0"/>
            <a:r>
              <a:rPr lang="en-US" sz="2400" b="0" dirty="0"/>
              <a:t>	</a:t>
            </a:r>
            <a:r>
              <a:rPr lang="en-US" sz="2400" b="1" dirty="0"/>
              <a:t>no one is to far.</a:t>
            </a:r>
          </a:p>
          <a:p>
            <a:pPr lvl="0"/>
            <a:r>
              <a:rPr lang="en-US" sz="2400" b="1" dirty="0"/>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Verse 16. TWO metaphors telling the same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p>
          <a:p>
            <a:pPr lvl="0"/>
            <a:r>
              <a:rPr lang="en-US" sz="2400" b="0" dirty="0"/>
              <a:t>The lump is still a part of the whole</a:t>
            </a:r>
          </a:p>
          <a:p>
            <a:pPr lvl="0"/>
            <a:r>
              <a:rPr lang="en-US" sz="2400" b="0" dirty="0"/>
              <a:t>First lump. Taken and set apart. </a:t>
            </a:r>
          </a:p>
          <a:p>
            <a:pPr lvl="0"/>
            <a:r>
              <a:rPr lang="en-US" sz="2400" b="0" dirty="0"/>
              <a:t>	First lump.  Israel</a:t>
            </a:r>
          </a:p>
          <a:p>
            <a:pPr lvl="0"/>
            <a:r>
              <a:rPr lang="en-US" sz="2400" b="0" dirty="0"/>
              <a:t>	But the rest of the world still has a part of the plan.</a:t>
            </a:r>
          </a:p>
          <a:p>
            <a:pPr lvl="0"/>
            <a:r>
              <a:rPr lang="en-US" sz="2400" b="0" dirty="0"/>
              <a:t>The root is holy every branch is also holy.</a:t>
            </a:r>
          </a:p>
          <a:p>
            <a:pPr lvl="0"/>
            <a:endParaRPr lang="en-US" sz="2400" b="0" dirty="0"/>
          </a:p>
          <a:p>
            <a:pPr lvl="0"/>
            <a:r>
              <a:rPr lang="en-US" sz="2400" b="0" dirty="0"/>
              <a:t>	</a:t>
            </a:r>
          </a:p>
          <a:p>
            <a:pPr lvl="0"/>
            <a:endParaRPr lang="en-US" sz="2400" b="0" dirty="0"/>
          </a:p>
          <a:p>
            <a:pPr lvl="0"/>
            <a:r>
              <a:rPr lang="en-US" sz="2400" b="0" dirty="0"/>
              <a:t>The Gentiles will be included in the ships manifest</a:t>
            </a:r>
          </a:p>
          <a:p>
            <a:pPr lvl="0"/>
            <a:r>
              <a:rPr lang="en-US" sz="2400" b="0" dirty="0"/>
              <a:t>The Gentiles will be the filler to the cup.</a:t>
            </a:r>
          </a:p>
          <a:p>
            <a:pPr lvl="0"/>
            <a:r>
              <a:rPr lang="en-US" sz="2400" b="1" dirty="0"/>
              <a:t>CLICK-----------------------------------------------------------------------------------</a:t>
            </a:r>
          </a:p>
          <a:p>
            <a:pPr lvl="0"/>
            <a:endParaRPr lang="en-US" sz="2400" b="0" dirty="0"/>
          </a:p>
          <a:p>
            <a:pPr lvl="0"/>
            <a:endParaRPr lang="en-US" sz="2400" b="0" dirty="0"/>
          </a:p>
          <a:p>
            <a:pPr lvl="0"/>
            <a:r>
              <a:rPr lang="en-US" sz="2400" b="0" dirty="0"/>
              <a:t>	</a:t>
            </a:r>
          </a:p>
          <a:p>
            <a:pPr lvl="0"/>
            <a:endParaRPr lang="en-US" sz="2400" b="0" dirty="0"/>
          </a:p>
          <a:p>
            <a:pPr lvl="0"/>
            <a:endParaRPr lang="en-US" sz="2400" dirty="0"/>
          </a:p>
          <a:p>
            <a:pPr lvl="0"/>
            <a:endParaRPr lang="en-US" sz="2400" dirty="0"/>
          </a:p>
        </p:txBody>
      </p:sp>
      <p:sp>
        <p:nvSpPr>
          <p:cNvPr id="4" name="Slide Number Placeholder 3"/>
          <p:cNvSpPr>
            <a:spLocks noGrp="1"/>
          </p:cNvSpPr>
          <p:nvPr>
            <p:ph type="sldNum" sz="quarter" idx="5"/>
          </p:nvPr>
        </p:nvSpPr>
        <p:spPr/>
        <p:txBody>
          <a:bodyPr/>
          <a:lstStyle/>
          <a:p>
            <a:fld id="{A8E3FB43-7EBD-41A9-AFC8-A6B09A6CFFA7}" type="slidenum">
              <a:rPr lang="en-US" smtClean="0"/>
              <a:t>4</a:t>
            </a:fld>
            <a:endParaRPr lang="en-US"/>
          </a:p>
        </p:txBody>
      </p:sp>
    </p:spTree>
    <p:extLst>
      <p:ext uri="{BB962C8B-B14F-4D97-AF65-F5344CB8AC3E}">
        <p14:creationId xmlns:p14="http://schemas.microsoft.com/office/powerpoint/2010/main" val="108527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114675" cy="1752600"/>
          </a:xfrm>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rPr>
              <a:t>It is as if Paul realized this metaphor was confusing to both the Gentiles and the Jews of the Church</a:t>
            </a:r>
          </a:p>
          <a:p>
            <a:r>
              <a:rPr lang="en-US" sz="1800" dirty="0">
                <a:solidFill>
                  <a:srgbClr val="000000"/>
                </a:solidFill>
                <a:effectLst/>
                <a:latin typeface="Times New Roman" panose="02020603050405020304" pitchFamily="18" charset="0"/>
                <a:ea typeface="Times New Roman" panose="02020603050405020304" pitchFamily="18" charset="0"/>
              </a:rPr>
              <a:t>We on to explain himself.</a:t>
            </a:r>
          </a:p>
          <a:p>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This whole section was to show the Gentiles</a:t>
            </a:r>
          </a:p>
          <a:p>
            <a:r>
              <a:rPr lang="en-US" sz="1800" dirty="0">
                <a:solidFill>
                  <a:srgbClr val="000000"/>
                </a:solidFill>
                <a:effectLst/>
                <a:latin typeface="Times New Roman" panose="02020603050405020304" pitchFamily="18" charset="0"/>
                <a:ea typeface="Times New Roman" panose="02020603050405020304" pitchFamily="18" charset="0"/>
              </a:rPr>
              <a:t>	The failure of Israel is not to give Gentile Christians a sense of smugness or self-satisfaction </a:t>
            </a:r>
          </a:p>
          <a:p>
            <a:r>
              <a:rPr lang="en-US" sz="1800" dirty="0">
                <a:solidFill>
                  <a:srgbClr val="000000"/>
                </a:solidFill>
                <a:effectLst/>
                <a:latin typeface="Times New Roman" panose="02020603050405020304" pitchFamily="18" charset="0"/>
                <a:ea typeface="Times New Roman" panose="02020603050405020304" pitchFamily="18" charset="0"/>
              </a:rPr>
              <a:t>	They were growing faster and in greater numbers every day.</a:t>
            </a:r>
          </a:p>
          <a:p>
            <a:r>
              <a:rPr lang="en-US" sz="1800" dirty="0">
                <a:solidFill>
                  <a:srgbClr val="000000"/>
                </a:solidFill>
                <a:effectLst/>
                <a:latin typeface="Times New Roman" panose="02020603050405020304" pitchFamily="18" charset="0"/>
                <a:ea typeface="Times New Roman" panose="02020603050405020304" pitchFamily="18" charset="0"/>
              </a:rPr>
              <a:t>	They were not to contrast success </a:t>
            </a:r>
          </a:p>
          <a:p>
            <a:r>
              <a:rPr lang="en-US" sz="1800" dirty="0">
                <a:solidFill>
                  <a:srgbClr val="000000"/>
                </a:solidFill>
                <a:effectLst/>
                <a:latin typeface="Times New Roman" panose="02020603050405020304" pitchFamily="18" charset="0"/>
                <a:ea typeface="Times New Roman" panose="02020603050405020304" pitchFamily="18" charset="0"/>
              </a:rPr>
              <a:t>	But to highlight and emphasize the fact </a:t>
            </a:r>
          </a:p>
          <a:p>
            <a:r>
              <a:rPr lang="en-US" sz="1800" dirty="0">
                <a:solidFill>
                  <a:srgbClr val="000000"/>
                </a:solidFill>
                <a:effectLst/>
                <a:latin typeface="Times New Roman" panose="02020603050405020304" pitchFamily="18" charset="0"/>
                <a:ea typeface="Times New Roman" panose="02020603050405020304" pitchFamily="18" charset="0"/>
              </a:rPr>
              <a:t>	that they owe the Israelites a huge debt of </a:t>
            </a:r>
            <a:r>
              <a:rPr lang="en-US" sz="1800" i="1" dirty="0">
                <a:solidFill>
                  <a:srgbClr val="000000"/>
                </a:solidFill>
                <a:effectLst/>
                <a:latin typeface="Times New Roman" panose="02020603050405020304" pitchFamily="18" charset="0"/>
                <a:ea typeface="Times New Roman" panose="02020603050405020304" pitchFamily="18" charset="0"/>
              </a:rPr>
              <a:t>gratitude</a:t>
            </a:r>
            <a:r>
              <a:rPr lang="en-US" sz="1800" dirty="0">
                <a:solidFill>
                  <a:srgbClr val="000000"/>
                </a:solidFill>
                <a:effectLst/>
                <a:latin typeface="Times New Roman" panose="02020603050405020304" pitchFamily="18" charset="0"/>
                <a:ea typeface="Times New Roman" panose="02020603050405020304" pitchFamily="18" charset="0"/>
              </a:rPr>
              <a:t>. </a:t>
            </a:r>
          </a:p>
          <a:p>
            <a:r>
              <a:rPr lang="en-US" sz="1800" dirty="0">
                <a:solidFill>
                  <a:srgbClr val="000000"/>
                </a:solidFill>
                <a:effectLst/>
                <a:latin typeface="Times New Roman" panose="02020603050405020304" pitchFamily="18" charset="0"/>
                <a:ea typeface="Times New Roman" panose="02020603050405020304" pitchFamily="18" charset="0"/>
              </a:rPr>
              <a:t>IF time is getting away.  Read about the last section in the study guide.</a:t>
            </a:r>
          </a:p>
          <a:p>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section is an extended metaphor of a holy olive tree which loses some branches and others are grafted on.  The major idea here is: “What God starts as a good work in Israel will be faithful to complete it.”</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seems as though Paul had made the statement in Verse 16 of the heavenly root and now wants to make sure that both the Gentiles and the Jews of the Roman church understood exactly what he had written. </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Verse – 17, 18, 19 - But if some of the branches were broken off, and you, being a wild olive, were grafted in among them and became partaker with them of the rich root of the olive tree, do not be arrogant toward the branches; but if you are arrogant, remember that it is not you who supports the root, but the root supports you. You will say then, “Branches were broken off so that I might be grafted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Broken off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a reference to pruning.  Jesus used this same metaphor when He said God is the tree and you are the branches. </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Wild olive – </a:t>
            </a:r>
            <a:r>
              <a:rPr lang="en-US" sz="1800" dirty="0">
                <a:effectLst/>
                <a:latin typeface="Calibri" panose="020F0502020204030204" pitchFamily="34" charset="0"/>
                <a:ea typeface="Calibri" panose="020F0502020204030204" pitchFamily="34" charset="0"/>
                <a:cs typeface="Times New Roman" panose="02020603050405020304" pitchFamily="18" charset="0"/>
              </a:rPr>
              <a:t>again the gentiles. It took time for the graft to take hold. The Gentile inclusion was slow at first. The rest of the branches were hesitant to accept these different branches.  Wild is a reference to the Jewish view of the Gentiles being inferior to them. The Jews saw themselves as more learned and had accepted God into their life even if it was by the law.</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Among them – </a:t>
            </a:r>
            <a:r>
              <a:rPr lang="en-US" sz="1800" dirty="0">
                <a:effectLst/>
                <a:latin typeface="Calibri" panose="020F0502020204030204" pitchFamily="34" charset="0"/>
                <a:ea typeface="Calibri" panose="020F0502020204030204" pitchFamily="34" charset="0"/>
                <a:cs typeface="Times New Roman" panose="02020603050405020304" pitchFamily="18" charset="0"/>
              </a:rPr>
              <a:t>again a number of sources tried to translate this as instead of them.  That the grafting of the wild was replacement of the natural.</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 not be arrogant</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This was Paul’s warning of the Gentile Christians not to fall into the same foolish and fatal error that had destroyed the old Israel. Of that Israel, their pride of possessing God’s law, and their superior knowledge, had led them into all kinds of boasting against the Gentiles; and, at the time Paul wrote (58 A.D.), the character of God’s church was leaning more and more toward a preponderantly Gentile composition; and, alas, this presented an opportunity for the Gentiles to develop the same boastful and inconsiderate attitude as that which once marked the feelings of the Jews toward them. </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Arrogance takes a voice. Don’t ever assume the reason for the missing branches are not any excuse to say, “God prefers me to the Jews; God broke them off and put me in their place.”  Total arrogance.</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Verse 20, 21 Quite right, they were broken off for their unbelief, but you stand by your faith. Do not be conceited, but fear; for if God did not spare the natural branches, He will not spare you, either.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Conceit</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These broken off branches were not because God preferred the wild were better but because they did not perform to the expectations of God. Absolutely it made space on the root but don’t be so conceited to think it was just to make space for you.</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Fear -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These branches were removed because of their unbelief.  And your unbelief can also result in the same result.</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important to know in the event that Gentiles should also show the same qualities of unbelief and stubbornness which was exhibited by the life of fleshly Israel, the consequences for them will be the same. Do not become so comfortable in your Christian life to assume an everlasting decree and you are endowed with freedom of the will to act as you choose to act and still be well grafted into the root.  This verse shows that exactly the same principles of God’s judgment are applied to Jews and Gentiles alike with impartiality. </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Verse 22-24 - See then the kindness and severity of God: to those who fell, severity, but to you, God’s kindness, if you continue in His kindness; for otherwise you too will be cut off. And they also, if they do not continue in their unbelief, will be grafted in; for God is able to graft them in again. For if you were cut off from what is by nature a wild olive tree, and contrary to nature were grafted into a cultivated olive tree, how much more will these who are the natural branches be grafted into their own olive tree?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Grafted -</a:t>
            </a:r>
            <a:r>
              <a:rPr lang="en-US" sz="1800" dirty="0">
                <a:effectLst/>
                <a:latin typeface="Calibri" panose="020F0502020204030204" pitchFamily="34" charset="0"/>
                <a:ea typeface="Calibri" panose="020F0502020204030204" pitchFamily="34" charset="0"/>
                <a:cs typeface="Times New Roman" panose="02020603050405020304" pitchFamily="18" charset="0"/>
              </a:rPr>
              <a:t> Paul continues the agricultural metaphor begun in v. 16. The grafting of wild olive branches into an established tree helped improve yields. </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olive tree</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This is a symbol of national Israel This is Paul’s second OT metaphor to describe the relationship between Jews and Gentiles.</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seems to be an inference that there was a problem in the Roman Church.  The problem was an attitude of arrogance on the part of the Gentiles toward the Jews.  The minority thought they were better than the majority. 11:18 “do not be arrogant toward the branches” </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Further there seems to be a statement of the conditionality of the branch to their attachment. This condition is four parts:</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initial faith response;</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 state of being in faith;</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 ongoing process of faith; and </a:t>
            </a:r>
          </a:p>
          <a:p>
            <a:pPr marL="342900" marR="0" lvl="0" indent="-342900">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 final culmination of faith. </a:t>
            </a:r>
          </a:p>
          <a:p>
            <a:pPr marL="0" marR="0">
              <a:spcBef>
                <a:spcPts val="60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careful of any theological system that only focuses on one of these biblical truths. God is the author, initiator, sustainer, and culminated in salvation, but in a covenant pattern. He has chosen that sinful mankind must respond and continue to respond by repentance and faith at every step of the process.</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Verse 22</a:t>
            </a:r>
            <a:r>
              <a:rPr lang="en-US" sz="1800" dirty="0">
                <a:effectLst/>
                <a:latin typeface="Calibri" panose="020F0502020204030204" pitchFamily="34" charset="0"/>
                <a:ea typeface="Calibri" panose="020F0502020204030204" pitchFamily="34" charset="0"/>
                <a:cs typeface="Times New Roman" panose="02020603050405020304" pitchFamily="18" charset="0"/>
              </a:rPr>
              <a:t> states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 kindness and severity of God”</a:t>
            </a:r>
            <a:r>
              <a:rPr lang="en-US" sz="1800" dirty="0">
                <a:effectLst/>
                <a:latin typeface="Calibri" panose="020F0502020204030204" pitchFamily="34" charset="0"/>
                <a:ea typeface="Calibri" panose="020F0502020204030204" pitchFamily="34" charset="0"/>
                <a:cs typeface="Times New Roman" panose="02020603050405020304" pitchFamily="18" charset="0"/>
              </a:rPr>
              <a:t> God’s ways always seem paradoxical to fallen humanity. There are consequences to our choices. God’s election does not negate mankind’s responsibility. The election of national Israel did not guarantee each individual’s salvation.</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“if you continue in His kindness.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sentence in Greek tells us that believing Gentile continuance is conditional (this is the flip side of God’s sovereignty of Rom. 9); we must be diligent to maintain our faith (Phil. 2:12-13). This refers to the perseverance of both the group and the individual Gal. 6:9; Rev. 2:7,17; 3:6,13,22. This is the mystery and tension of total and individuality in the Bible. There are both promises (based on God’s character) and conditional covenants (based on human response).</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11:23</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verse follows the grammatical and theological pattern of v. 22. If the Jews repent and believe, they will be included. If the Gentiles cease to believe, they will be rejected. Initial faith in Christ and continual faith in Him are crucial for both. And further it leaves the door open to the Jews to be grafted back in again.</a:t>
            </a:r>
          </a:p>
          <a:p>
            <a:pPr marL="0" marR="0">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Wild olive tree</a:t>
            </a:r>
            <a:r>
              <a:rPr lang="en-US" sz="1800" dirty="0">
                <a:effectLst/>
                <a:latin typeface="Calibri" panose="020F0502020204030204" pitchFamily="34" charset="0"/>
                <a:ea typeface="Calibri" panose="020F0502020204030204" pitchFamily="34" charset="0"/>
                <a:cs typeface="Times New Roman" panose="02020603050405020304" pitchFamily="18" charset="0"/>
              </a:rPr>
              <a:t> … Good picture of the Gentiles  who had continued for uncounted generations in pagan debauchery, without the knowledge of God in any degree comparable to that of the Jew. Gentile culture lacked the noble instincts which enhanced that of the Jew; and Gentile nature has proved to be difficult and slow of transformation. Once a Jew accepts Christ, he much more easily understands the great spiritual truths of the gospel, such being the meaning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much more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E3FB43-7EBD-41A9-AFC8-A6B09A6CFFA7}" type="slidenum">
              <a:rPr lang="en-US" smtClean="0"/>
              <a:t>5</a:t>
            </a:fld>
            <a:endParaRPr lang="en-US"/>
          </a:p>
        </p:txBody>
      </p:sp>
    </p:spTree>
    <p:extLst>
      <p:ext uri="{BB962C8B-B14F-4D97-AF65-F5344CB8AC3E}">
        <p14:creationId xmlns:p14="http://schemas.microsoft.com/office/powerpoint/2010/main" val="70198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12/5/2023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03690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12/5/2023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6734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12/5/2023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3214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12/5/2023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3376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12/5/2023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882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12/5/2023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2310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12/5/2023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4275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12/5/2023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8681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12/5/2023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9831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12/5/2023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1838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12/5/2023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817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12/5/2023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82319166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0" r:id="rId6"/>
    <p:sldLayoutId id="2147483745"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pexels.com/photo/background-book-stack-books-close-up-114839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4E299-9657-B02C-2C0D-34EC6562E9DA}"/>
              </a:ext>
            </a:extLst>
          </p:cNvPr>
          <p:cNvSpPr>
            <a:spLocks noGrp="1"/>
          </p:cNvSpPr>
          <p:nvPr>
            <p:ph type="ctrTitle"/>
          </p:nvPr>
        </p:nvSpPr>
        <p:spPr>
          <a:xfrm>
            <a:off x="1212508" y="493010"/>
            <a:ext cx="4400549" cy="991195"/>
          </a:xfrm>
        </p:spPr>
        <p:txBody>
          <a:bodyPr vert="horz" lIns="91440" tIns="45720" rIns="91440" bIns="45720" rtlCol="0" anchor="b" anchorCtr="0">
            <a:normAutofit/>
          </a:bodyPr>
          <a:lstStyle/>
          <a:p>
            <a:pPr algn="l"/>
            <a:r>
              <a:rPr lang="en-US" sz="4400" dirty="0"/>
              <a:t>The Remnant</a:t>
            </a:r>
            <a:endParaRPr lang="en-US" sz="4400" kern="1200" dirty="0">
              <a:solidFill>
                <a:schemeClr val="tx1"/>
              </a:solidFill>
              <a:latin typeface="+mj-lt"/>
              <a:ea typeface="+mj-ea"/>
              <a:cs typeface="+mj-cs"/>
            </a:endParaRPr>
          </a:p>
        </p:txBody>
      </p:sp>
      <p:pic>
        <p:nvPicPr>
          <p:cNvPr id="5" name="Picture 4" descr="A stack of books&#10;&#10;Description automatically generated">
            <a:extLst>
              <a:ext uri="{FF2B5EF4-FFF2-40B4-BE49-F238E27FC236}">
                <a16:creationId xmlns:a16="http://schemas.microsoft.com/office/drawing/2014/main" id="{16398338-23B5-DB55-4073-4C2D3A49CC8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098" r="-1" b="9817"/>
          <a:stretch/>
        </p:blipFill>
        <p:spPr>
          <a:xfrm>
            <a:off x="5771491" y="11"/>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35" name="Group 34">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36" name="Freeform: Shape 35">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itle 2">
            <a:extLst>
              <a:ext uri="{FF2B5EF4-FFF2-40B4-BE49-F238E27FC236}">
                <a16:creationId xmlns:a16="http://schemas.microsoft.com/office/drawing/2014/main" id="{4947ED8E-A4C4-34F7-F801-3D1CA778B348}"/>
              </a:ext>
            </a:extLst>
          </p:cNvPr>
          <p:cNvSpPr>
            <a:spLocks noGrp="1"/>
          </p:cNvSpPr>
          <p:nvPr>
            <p:ph type="subTitle" idx="1"/>
          </p:nvPr>
        </p:nvSpPr>
        <p:spPr>
          <a:xfrm>
            <a:off x="1695452" y="1484205"/>
            <a:ext cx="4400549" cy="3167019"/>
          </a:xfrm>
        </p:spPr>
        <p:txBody>
          <a:bodyPr vert="horz" lIns="91440" tIns="45720" rIns="91440" bIns="45720" rtlCol="0" anchor="t">
            <a:normAutofit/>
          </a:bodyPr>
          <a:lstStyle/>
          <a:p>
            <a:pPr indent="-228600" algn="l">
              <a:buFont typeface="Arial" panose="020B0604020202020204" pitchFamily="34" charset="0"/>
              <a:buChar char="•"/>
            </a:pPr>
            <a:r>
              <a:rPr lang="en-US" b="1" dirty="0"/>
              <a:t>Session 30 of ?</a:t>
            </a:r>
          </a:p>
          <a:p>
            <a:pPr indent="-228600" algn="l">
              <a:buFont typeface="Arial" panose="020B0604020202020204" pitchFamily="34" charset="0"/>
              <a:buChar char="•"/>
            </a:pPr>
            <a:r>
              <a:rPr lang="en-US" b="1" dirty="0"/>
              <a:t>MEN to MEN</a:t>
            </a:r>
          </a:p>
          <a:p>
            <a:pPr indent="-228600" algn="l">
              <a:buFont typeface="Arial" panose="020B0604020202020204" pitchFamily="34" charset="0"/>
              <a:buChar char="•"/>
            </a:pPr>
            <a:r>
              <a:rPr lang="en-US" dirty="0"/>
              <a:t>A Bible Study about a letter written to the Church in Rome</a:t>
            </a:r>
          </a:p>
          <a:p>
            <a:pPr indent="-228600" algn="l">
              <a:buFont typeface="Arial" panose="020B0604020202020204" pitchFamily="34" charset="0"/>
              <a:buChar char="•"/>
            </a:pPr>
            <a:r>
              <a:rPr lang="en-US" dirty="0"/>
              <a:t>Romans 11:7-24</a:t>
            </a:r>
          </a:p>
        </p:txBody>
      </p:sp>
      <p:sp>
        <p:nvSpPr>
          <p:cNvPr id="4" name="TextBox 3">
            <a:extLst>
              <a:ext uri="{FF2B5EF4-FFF2-40B4-BE49-F238E27FC236}">
                <a16:creationId xmlns:a16="http://schemas.microsoft.com/office/drawing/2014/main" id="{8956DE61-89F3-4E31-F2F0-68F0AB277E85}"/>
              </a:ext>
            </a:extLst>
          </p:cNvPr>
          <p:cNvSpPr txBox="1"/>
          <p:nvPr/>
        </p:nvSpPr>
        <p:spPr>
          <a:xfrm>
            <a:off x="948585" y="4073315"/>
            <a:ext cx="8042809"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Aft>
                <a:spcPts val="600"/>
              </a:spcAft>
            </a:pPr>
            <a:r>
              <a:rPr lang="en-US" sz="3200" b="1" dirty="0"/>
              <a:t>They did not </a:t>
            </a:r>
            <a:r>
              <a:rPr lang="en-US" sz="3200" b="1" dirty="0" err="1"/>
              <a:t>sumble</a:t>
            </a:r>
            <a:r>
              <a:rPr lang="en-US" sz="3200" b="1" dirty="0"/>
              <a:t> so as to fall, did they?  May it never be! But by their transgression salvation has come to the Gentiles, to make them jealous.</a:t>
            </a:r>
          </a:p>
        </p:txBody>
      </p:sp>
    </p:spTree>
    <p:extLst>
      <p:ext uri="{BB962C8B-B14F-4D97-AF65-F5344CB8AC3E}">
        <p14:creationId xmlns:p14="http://schemas.microsoft.com/office/powerpoint/2010/main" val="49691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46F30CF-CA3E-0C6C-05C1-D5E2A173C9AF}"/>
              </a:ext>
            </a:extLst>
          </p:cNvPr>
          <p:cNvSpPr txBox="1"/>
          <p:nvPr/>
        </p:nvSpPr>
        <p:spPr>
          <a:xfrm>
            <a:off x="1343557" y="2155346"/>
            <a:ext cx="5000815" cy="3539430"/>
          </a:xfrm>
          <a:prstGeom prst="rect">
            <a:avLst/>
          </a:prstGeom>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effectLst>
                  <a:outerShdw blurRad="38100" dist="38100" dir="2700000" algn="tl">
                    <a:srgbClr val="000000">
                      <a:alpha val="43137"/>
                    </a:srgbClr>
                  </a:outerShdw>
                </a:effectLst>
              </a:rPr>
              <a:t>Words can just be words</a:t>
            </a:r>
          </a:p>
          <a:p>
            <a:endParaRPr lang="en-US" sz="3200" dirty="0"/>
          </a:p>
          <a:p>
            <a:pPr marL="742950" lvl="1" indent="-285750">
              <a:buFont typeface="Arial" panose="020B0604020202020204" pitchFamily="34" charset="0"/>
              <a:buChar char="•"/>
            </a:pPr>
            <a:r>
              <a:rPr lang="en-US" sz="3200" dirty="0"/>
              <a:t>SAVED</a:t>
            </a:r>
          </a:p>
          <a:p>
            <a:pPr marL="742950" lvl="1" indent="-285750">
              <a:buFont typeface="Arial" panose="020B0604020202020204" pitchFamily="34" charset="0"/>
              <a:buChar char="•"/>
            </a:pPr>
            <a:r>
              <a:rPr lang="en-US" sz="3200" dirty="0"/>
              <a:t>JUSTIFIED</a:t>
            </a:r>
          </a:p>
          <a:p>
            <a:pPr marL="742950" lvl="1" indent="-285750">
              <a:buFont typeface="Arial" panose="020B0604020202020204" pitchFamily="34" charset="0"/>
              <a:buChar char="•"/>
            </a:pPr>
            <a:r>
              <a:rPr lang="en-US" sz="3200" dirty="0"/>
              <a:t>ELECT</a:t>
            </a:r>
          </a:p>
          <a:p>
            <a:pPr marL="742950" lvl="1" indent="-285750">
              <a:buFont typeface="Arial" panose="020B0604020202020204" pitchFamily="34" charset="0"/>
              <a:buChar char="•"/>
            </a:pPr>
            <a:r>
              <a:rPr lang="en-US" sz="3200" dirty="0"/>
              <a:t>CHOSEN</a:t>
            </a:r>
          </a:p>
          <a:p>
            <a:endParaRPr lang="en-US" sz="3200" dirty="0"/>
          </a:p>
        </p:txBody>
      </p:sp>
      <p:pic>
        <p:nvPicPr>
          <p:cNvPr id="5" name="Picture 4" descr="Front steps and columns of a majestic city building">
            <a:extLst>
              <a:ext uri="{FF2B5EF4-FFF2-40B4-BE49-F238E27FC236}">
                <a16:creationId xmlns:a16="http://schemas.microsoft.com/office/drawing/2014/main" id="{6526BA53-7CBC-8495-901C-65605B2C5093}"/>
              </a:ext>
            </a:extLst>
          </p:cNvPr>
          <p:cNvPicPr>
            <a:picLocks noChangeAspect="1"/>
          </p:cNvPicPr>
          <p:nvPr/>
        </p:nvPicPr>
        <p:blipFill rotWithShape="1">
          <a:blip r:embed="rId3"/>
          <a:srcRect l="26575" r="28924" b="-1"/>
          <a:stretch/>
        </p:blipFill>
        <p:spPr>
          <a:xfrm>
            <a:off x="7619995" y="8"/>
            <a:ext cx="4572005"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2" name="Title 1">
            <a:extLst>
              <a:ext uri="{FF2B5EF4-FFF2-40B4-BE49-F238E27FC236}">
                <a16:creationId xmlns:a16="http://schemas.microsoft.com/office/drawing/2014/main" id="{8A9941E1-292D-F680-C89C-068EC9F989A4}"/>
              </a:ext>
            </a:extLst>
          </p:cNvPr>
          <p:cNvSpPr>
            <a:spLocks noGrp="1"/>
          </p:cNvSpPr>
          <p:nvPr>
            <p:ph type="title"/>
          </p:nvPr>
        </p:nvSpPr>
        <p:spPr>
          <a:xfrm>
            <a:off x="8494717" y="2155346"/>
            <a:ext cx="3558539" cy="1273654"/>
          </a:xfrm>
          <a:solidFill>
            <a:schemeClr val="accent5">
              <a:lumMod val="75000"/>
            </a:schemeClr>
          </a:solidFill>
        </p:spPr>
        <p:style>
          <a:lnRef idx="3">
            <a:schemeClr val="lt1"/>
          </a:lnRef>
          <a:fillRef idx="1">
            <a:schemeClr val="dk1"/>
          </a:fillRef>
          <a:effectRef idx="1">
            <a:schemeClr val="dk1"/>
          </a:effectRef>
          <a:fontRef idx="minor">
            <a:schemeClr val="lt1"/>
          </a:fontRef>
        </p:style>
        <p:txBody>
          <a:bodyPr anchor="ctr">
            <a:normAutofit/>
          </a:bodyPr>
          <a:lstStyle/>
          <a:p>
            <a:r>
              <a:rPr lang="en-US" sz="3600" dirty="0"/>
              <a:t>Romans 11:7</a:t>
            </a:r>
          </a:p>
        </p:txBody>
      </p:sp>
      <p:sp>
        <p:nvSpPr>
          <p:cNvPr id="11" name="Freeform: Shape 10">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EFD4E3D-0CB2-F0C7-8F1E-FF54BCB30786}"/>
              </a:ext>
            </a:extLst>
          </p:cNvPr>
          <p:cNvSpPr>
            <a:spLocks noGrp="1"/>
          </p:cNvSpPr>
          <p:nvPr>
            <p:ph idx="1"/>
          </p:nvPr>
        </p:nvSpPr>
        <p:spPr>
          <a:xfrm>
            <a:off x="169604" y="0"/>
            <a:ext cx="7506226" cy="6461574"/>
          </a:xfrm>
        </p:spPr>
        <p:txBody>
          <a:bodyPr>
            <a:normAutofit/>
          </a:bodyPr>
          <a:lstStyle/>
          <a:p>
            <a:pPr marL="457200" marR="0" lvl="0" indent="-457200">
              <a:spcBef>
                <a:spcPts val="0"/>
              </a:spcBef>
              <a:spcAft>
                <a:spcPts val="0"/>
              </a:spcAft>
              <a:buFont typeface="+mj-lt"/>
              <a:buAutoNum type="arabicPeriod" startAt="7"/>
            </a:pPr>
            <a:r>
              <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What then? What Israel is seeking, it has not obtained, but those who were </a:t>
            </a:r>
            <a:r>
              <a:rPr lang="en-US" sz="3200" b="1" u="sng"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chosen</a:t>
            </a:r>
            <a:r>
              <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obtained it, and the rest were hardened; </a:t>
            </a:r>
            <a:endParaRPr lang="en-US" sz="3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US" sz="2000" dirty="0">
              <a:effectLst>
                <a:outerShdw blurRad="38100" dist="38100" dir="2700000" algn="tl">
                  <a:srgbClr val="000000">
                    <a:alpha val="43137"/>
                  </a:srgbClr>
                </a:outerShdw>
              </a:effectLst>
            </a:endParaRPr>
          </a:p>
        </p:txBody>
      </p:sp>
      <p:sp>
        <p:nvSpPr>
          <p:cNvPr id="13" name="Freeform: Shape 12">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89C797D-E52D-FE80-8551-8939F54B868F}"/>
              </a:ext>
            </a:extLst>
          </p:cNvPr>
          <p:cNvSpPr txBox="1"/>
          <p:nvPr/>
        </p:nvSpPr>
        <p:spPr>
          <a:xfrm>
            <a:off x="8375954" y="4127250"/>
            <a:ext cx="348312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a:t>The hardening</a:t>
            </a:r>
          </a:p>
        </p:txBody>
      </p:sp>
    </p:spTree>
    <p:extLst>
      <p:ext uri="{BB962C8B-B14F-4D97-AF65-F5344CB8AC3E}">
        <p14:creationId xmlns:p14="http://schemas.microsoft.com/office/powerpoint/2010/main" val="825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6526BA53-7CBC-8495-901C-65605B2C5093}"/>
              </a:ext>
            </a:extLst>
          </p:cNvPr>
          <p:cNvPicPr>
            <a:picLocks noChangeAspect="1"/>
          </p:cNvPicPr>
          <p:nvPr/>
        </p:nvPicPr>
        <p:blipFill rotWithShape="1">
          <a:blip r:embed="rId3"/>
          <a:srcRect l="26575" r="28924" b="-1"/>
          <a:stretch/>
        </p:blipFill>
        <p:spPr>
          <a:xfrm>
            <a:off x="7619995" y="8"/>
            <a:ext cx="4572005"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2" name="Title 1">
            <a:extLst>
              <a:ext uri="{FF2B5EF4-FFF2-40B4-BE49-F238E27FC236}">
                <a16:creationId xmlns:a16="http://schemas.microsoft.com/office/drawing/2014/main" id="{8A9941E1-292D-F680-C89C-068EC9F989A4}"/>
              </a:ext>
            </a:extLst>
          </p:cNvPr>
          <p:cNvSpPr>
            <a:spLocks noGrp="1"/>
          </p:cNvSpPr>
          <p:nvPr>
            <p:ph type="title"/>
          </p:nvPr>
        </p:nvSpPr>
        <p:spPr>
          <a:xfrm>
            <a:off x="8481046" y="256033"/>
            <a:ext cx="3558539" cy="1273654"/>
          </a:xfrm>
          <a:solidFill>
            <a:schemeClr val="accent5">
              <a:lumMod val="75000"/>
            </a:schemeClr>
          </a:solidFill>
        </p:spPr>
        <p:style>
          <a:lnRef idx="3">
            <a:schemeClr val="lt1"/>
          </a:lnRef>
          <a:fillRef idx="1">
            <a:schemeClr val="dk1"/>
          </a:fillRef>
          <a:effectRef idx="1">
            <a:schemeClr val="dk1"/>
          </a:effectRef>
          <a:fontRef idx="minor">
            <a:schemeClr val="lt1"/>
          </a:fontRef>
        </p:style>
        <p:txBody>
          <a:bodyPr anchor="ctr">
            <a:normAutofit/>
          </a:bodyPr>
          <a:lstStyle/>
          <a:p>
            <a:r>
              <a:rPr lang="en-US" sz="3600" dirty="0"/>
              <a:t>Romans 11:7-10</a:t>
            </a:r>
          </a:p>
        </p:txBody>
      </p:sp>
      <p:sp>
        <p:nvSpPr>
          <p:cNvPr id="11" name="Freeform: Shape 10">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EFD4E3D-0CB2-F0C7-8F1E-FF54BCB30786}"/>
              </a:ext>
            </a:extLst>
          </p:cNvPr>
          <p:cNvSpPr>
            <a:spLocks noGrp="1"/>
          </p:cNvSpPr>
          <p:nvPr>
            <p:ph idx="1"/>
          </p:nvPr>
        </p:nvSpPr>
        <p:spPr>
          <a:xfrm>
            <a:off x="169604" y="0"/>
            <a:ext cx="7506226" cy="6461574"/>
          </a:xfrm>
        </p:spPr>
        <p:txBody>
          <a:bodyPr>
            <a:normAutofit lnSpcReduction="10000"/>
          </a:bodyPr>
          <a:lstStyle/>
          <a:p>
            <a:pPr marL="457200" marR="0" lvl="0" indent="-457200">
              <a:spcBef>
                <a:spcPts val="0"/>
              </a:spcBef>
              <a:spcAft>
                <a:spcPts val="0"/>
              </a:spcAft>
              <a:buFont typeface="+mj-lt"/>
              <a:buAutoNum type="arabicPeriod" startAt="7"/>
            </a:pPr>
            <a:r>
              <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What then? What Israel is seeking, it has not obtained, but those who were chosen obtained it, and the rest were hardened; </a:t>
            </a:r>
            <a:endParaRPr lang="en-US" sz="3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7"/>
            </a:pPr>
            <a:r>
              <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just as it is written: “GOD GAVE THEM A SPIRIT OF STUPOR, EYES TO SEE NOT AND EARS TO HEAR NOT, DOWN TO THIS VERY DAY.” </a:t>
            </a:r>
            <a:endParaRPr lang="en-US" sz="3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7"/>
            </a:pPr>
            <a:r>
              <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And David says, “MAY THEIR TABLE BECOME A SNARE AND A TRAP, AND A STUMBLING BLOCK AND A RETRIBUTION TO THEM.</a:t>
            </a:r>
            <a:endParaRPr lang="en-US" sz="3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7"/>
            </a:pPr>
            <a:r>
              <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“MAY THEIR EYES BE DARKENED TO SEE NOT, AND BEND THEIR BACKS CONTINUALLY.”</a:t>
            </a:r>
            <a:endParaRPr lang="en-US" sz="3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US" sz="2000" dirty="0">
              <a:effectLst>
                <a:outerShdw blurRad="38100" dist="38100" dir="2700000" algn="tl">
                  <a:srgbClr val="000000">
                    <a:alpha val="43137"/>
                  </a:srgbClr>
                </a:outerShdw>
              </a:effectLst>
            </a:endParaRPr>
          </a:p>
        </p:txBody>
      </p:sp>
      <p:sp>
        <p:nvSpPr>
          <p:cNvPr id="13" name="Freeform: Shape 12">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89C797D-E52D-FE80-8551-8939F54B868F}"/>
              </a:ext>
            </a:extLst>
          </p:cNvPr>
          <p:cNvSpPr txBox="1"/>
          <p:nvPr/>
        </p:nvSpPr>
        <p:spPr>
          <a:xfrm>
            <a:off x="8605330" y="1785712"/>
            <a:ext cx="3483127" cy="415498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a:t>The sleepy leading the deaf, leading the snared, leading the slaves</a:t>
            </a:r>
          </a:p>
        </p:txBody>
      </p:sp>
      <p:sp>
        <p:nvSpPr>
          <p:cNvPr id="6" name="TextBox 5">
            <a:extLst>
              <a:ext uri="{FF2B5EF4-FFF2-40B4-BE49-F238E27FC236}">
                <a16:creationId xmlns:a16="http://schemas.microsoft.com/office/drawing/2014/main" id="{2FE1DEE1-829B-0ABF-2648-11E724588F6F}"/>
              </a:ext>
            </a:extLst>
          </p:cNvPr>
          <p:cNvSpPr txBox="1"/>
          <p:nvPr/>
        </p:nvSpPr>
        <p:spPr>
          <a:xfrm>
            <a:off x="813082" y="2439677"/>
            <a:ext cx="6524090" cy="2554545"/>
          </a:xfrm>
          <a:prstGeom prst="rec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0" dirty="0"/>
              <a:t>Judicial Hardening</a:t>
            </a:r>
          </a:p>
        </p:txBody>
      </p:sp>
    </p:spTree>
    <p:extLst>
      <p:ext uri="{BB962C8B-B14F-4D97-AF65-F5344CB8AC3E}">
        <p14:creationId xmlns:p14="http://schemas.microsoft.com/office/powerpoint/2010/main" val="34490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6526BA53-7CBC-8495-901C-65605B2C5093}"/>
              </a:ext>
            </a:extLst>
          </p:cNvPr>
          <p:cNvPicPr>
            <a:picLocks noChangeAspect="1"/>
          </p:cNvPicPr>
          <p:nvPr/>
        </p:nvPicPr>
        <p:blipFill rotWithShape="1">
          <a:blip r:embed="rId3"/>
          <a:srcRect l="26575" r="28924" b="-1"/>
          <a:stretch/>
        </p:blipFill>
        <p:spPr>
          <a:xfrm>
            <a:off x="7619995" y="8"/>
            <a:ext cx="4572005"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2" name="Title 1">
            <a:extLst>
              <a:ext uri="{FF2B5EF4-FFF2-40B4-BE49-F238E27FC236}">
                <a16:creationId xmlns:a16="http://schemas.microsoft.com/office/drawing/2014/main" id="{8A9941E1-292D-F680-C89C-068EC9F989A4}"/>
              </a:ext>
            </a:extLst>
          </p:cNvPr>
          <p:cNvSpPr>
            <a:spLocks noGrp="1"/>
          </p:cNvSpPr>
          <p:nvPr>
            <p:ph type="title"/>
          </p:nvPr>
        </p:nvSpPr>
        <p:spPr>
          <a:xfrm>
            <a:off x="8494717" y="980832"/>
            <a:ext cx="3558539" cy="1273654"/>
          </a:xfrm>
          <a:solidFill>
            <a:schemeClr val="accent5">
              <a:lumMod val="75000"/>
            </a:schemeClr>
          </a:solidFill>
        </p:spPr>
        <p:style>
          <a:lnRef idx="3">
            <a:schemeClr val="lt1"/>
          </a:lnRef>
          <a:fillRef idx="1">
            <a:schemeClr val="dk1"/>
          </a:fillRef>
          <a:effectRef idx="1">
            <a:schemeClr val="dk1"/>
          </a:effectRef>
          <a:fontRef idx="minor">
            <a:schemeClr val="lt1"/>
          </a:fontRef>
        </p:style>
        <p:txBody>
          <a:bodyPr anchor="ctr">
            <a:normAutofit/>
          </a:bodyPr>
          <a:lstStyle/>
          <a:p>
            <a:r>
              <a:rPr lang="en-US" sz="3600" dirty="0"/>
              <a:t>Romans 11:11-16</a:t>
            </a:r>
          </a:p>
        </p:txBody>
      </p:sp>
      <p:sp>
        <p:nvSpPr>
          <p:cNvPr id="11" name="Freeform: Shape 10">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EFD4E3D-0CB2-F0C7-8F1E-FF54BCB30786}"/>
              </a:ext>
            </a:extLst>
          </p:cNvPr>
          <p:cNvSpPr>
            <a:spLocks noGrp="1"/>
          </p:cNvSpPr>
          <p:nvPr>
            <p:ph idx="1"/>
          </p:nvPr>
        </p:nvSpPr>
        <p:spPr>
          <a:xfrm>
            <a:off x="281940" y="251460"/>
            <a:ext cx="7506226" cy="6461574"/>
          </a:xfrm>
        </p:spPr>
        <p:txBody>
          <a:bodyPr>
            <a:normAutofit fontScale="85000" lnSpcReduction="10000"/>
          </a:bodyPr>
          <a:lstStyle/>
          <a:p>
            <a:pPr marL="514350" marR="0" lvl="0" indent="-514350">
              <a:spcBef>
                <a:spcPts val="0"/>
              </a:spcBef>
              <a:spcAft>
                <a:spcPts val="0"/>
              </a:spcAft>
              <a:buFont typeface="+mj-lt"/>
              <a:buAutoNum type="arabicPeriod" startAt="11"/>
            </a:pPr>
            <a:r>
              <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I say then, they did not stumble so as to fall, did they?  May it never be! But by their transgression salvation has come to the Gentiles, to make them jealous.</a:t>
            </a:r>
          </a:p>
          <a:p>
            <a:pPr marL="514350" marR="0" lvl="0" indent="-514350">
              <a:spcBef>
                <a:spcPts val="0"/>
              </a:spcBef>
              <a:spcAft>
                <a:spcPts val="0"/>
              </a:spcAft>
              <a:buFont typeface="+mj-lt"/>
              <a:buAutoNum type="arabicPeriod" startAt="11"/>
            </a:pPr>
            <a:r>
              <a:rPr lang="en-US" sz="3200" b="1" kern="0" dirty="0">
                <a:solidFill>
                  <a:srgbClr val="2F5496"/>
                </a:solidFill>
                <a:latin typeface="Calibri" panose="020F0502020204030204" pitchFamily="34" charset="0"/>
                <a:ea typeface="Calibri" panose="020F0502020204030204" pitchFamily="34" charset="0"/>
                <a:cs typeface="Times New Roman" panose="02020603050405020304" pitchFamily="18" charset="0"/>
              </a:rPr>
              <a:t>Now if their transgression be riches for the world and their failure be riches for the Gentiles, how much more will their fulfillment be!</a:t>
            </a:r>
          </a:p>
          <a:p>
            <a:pPr marL="514350" marR="0" lvl="0" indent="-514350">
              <a:spcBef>
                <a:spcPts val="0"/>
              </a:spcBef>
              <a:spcAft>
                <a:spcPts val="0"/>
              </a:spcAft>
              <a:buFont typeface="+mj-lt"/>
              <a:buAutoNum type="arabicPeriod" startAt="11"/>
            </a:pPr>
            <a:r>
              <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But I am speaking to you who are </a:t>
            </a:r>
            <a:r>
              <a:rPr lang="en-US" sz="3200" b="1" kern="0" dirty="0">
                <a:solidFill>
                  <a:srgbClr val="2F5496"/>
                </a:solidFill>
                <a:latin typeface="Calibri" panose="020F0502020204030204" pitchFamily="34" charset="0"/>
                <a:ea typeface="Calibri" panose="020F0502020204030204" pitchFamily="34" charset="0"/>
                <a:cs typeface="Times New Roman" panose="02020603050405020304" pitchFamily="18" charset="0"/>
              </a:rPr>
              <a:t>Gentiles.  Inasmuch then as I am an apostle of Gentiles, I magnify my ministry,</a:t>
            </a:r>
          </a:p>
          <a:p>
            <a:pPr marL="514350" marR="0" lvl="0" indent="-514350">
              <a:spcBef>
                <a:spcPts val="0"/>
              </a:spcBef>
              <a:spcAft>
                <a:spcPts val="0"/>
              </a:spcAft>
              <a:buFont typeface="+mj-lt"/>
              <a:buAutoNum type="arabicPeriod" startAt="11"/>
            </a:pPr>
            <a:r>
              <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If somehow, I might move to jealousy my fellow countrymen and save some of them.</a:t>
            </a:r>
          </a:p>
          <a:p>
            <a:pPr marL="514350" marR="0" lvl="0" indent="-514350">
              <a:spcBef>
                <a:spcPts val="0"/>
              </a:spcBef>
              <a:spcAft>
                <a:spcPts val="0"/>
              </a:spcAft>
              <a:buFont typeface="+mj-lt"/>
              <a:buAutoNum type="arabicPeriod" startAt="11"/>
            </a:pPr>
            <a:r>
              <a:rPr lang="en-US" sz="3200" b="1" kern="0" dirty="0">
                <a:solidFill>
                  <a:srgbClr val="2F5496"/>
                </a:solidFill>
                <a:latin typeface="Calibri" panose="020F0502020204030204" pitchFamily="34" charset="0"/>
                <a:ea typeface="Calibri" panose="020F0502020204030204" pitchFamily="34" charset="0"/>
                <a:cs typeface="Times New Roman" panose="02020603050405020304" pitchFamily="18" charset="0"/>
              </a:rPr>
              <a:t>For if the rejection be reconciliation of the world, what will their acceptance be but life from the dead?</a:t>
            </a:r>
          </a:p>
          <a:p>
            <a:pPr marL="514350" marR="0" lvl="0" indent="-514350">
              <a:spcBef>
                <a:spcPts val="0"/>
              </a:spcBef>
              <a:spcAft>
                <a:spcPts val="0"/>
              </a:spcAft>
              <a:buFont typeface="+mj-lt"/>
              <a:buAutoNum type="arabicPeriod" startAt="11"/>
            </a:pPr>
            <a:r>
              <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And if the first piece of dough be holy, the lump is also; and if the root be holy, the branches too.</a:t>
            </a:r>
          </a:p>
          <a:p>
            <a:pPr marL="514350" marR="0" lvl="0" indent="-514350">
              <a:spcBef>
                <a:spcPts val="0"/>
              </a:spcBef>
              <a:spcAft>
                <a:spcPts val="0"/>
              </a:spcAft>
              <a:buFont typeface="+mj-lt"/>
              <a:buAutoNum type="arabicPeriod" startAt="11"/>
            </a:pPr>
            <a:endParaRPr lang="en-US" sz="3200" b="1"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startAt="11"/>
            </a:pPr>
            <a:endParaRPr lang="en-US" sz="3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US" sz="2000" dirty="0">
              <a:effectLst>
                <a:outerShdw blurRad="38100" dist="38100" dir="2700000" algn="tl">
                  <a:srgbClr val="000000">
                    <a:alpha val="43137"/>
                  </a:srgbClr>
                </a:outerShdw>
              </a:effectLst>
            </a:endParaRPr>
          </a:p>
        </p:txBody>
      </p:sp>
      <p:sp>
        <p:nvSpPr>
          <p:cNvPr id="13" name="Freeform: Shape 12">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89C797D-E52D-FE80-8551-8939F54B868F}"/>
              </a:ext>
            </a:extLst>
          </p:cNvPr>
          <p:cNvSpPr txBox="1"/>
          <p:nvPr/>
        </p:nvSpPr>
        <p:spPr>
          <a:xfrm>
            <a:off x="8494717" y="2712806"/>
            <a:ext cx="348312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a:t>Good jealousy</a:t>
            </a:r>
          </a:p>
        </p:txBody>
      </p:sp>
      <p:sp>
        <p:nvSpPr>
          <p:cNvPr id="6" name="TextBox 5">
            <a:extLst>
              <a:ext uri="{FF2B5EF4-FFF2-40B4-BE49-F238E27FC236}">
                <a16:creationId xmlns:a16="http://schemas.microsoft.com/office/drawing/2014/main" id="{D835358E-8EA7-6B76-53E7-F759EBEAA1BF}"/>
              </a:ext>
            </a:extLst>
          </p:cNvPr>
          <p:cNvSpPr txBox="1"/>
          <p:nvPr/>
        </p:nvSpPr>
        <p:spPr>
          <a:xfrm>
            <a:off x="7449093" y="3940567"/>
            <a:ext cx="4433261" cy="1384995"/>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a:t>Hard minds will work together to cause others to soften</a:t>
            </a:r>
          </a:p>
        </p:txBody>
      </p:sp>
      <p:sp>
        <p:nvSpPr>
          <p:cNvPr id="7" name="TextBox 6">
            <a:extLst>
              <a:ext uri="{FF2B5EF4-FFF2-40B4-BE49-F238E27FC236}">
                <a16:creationId xmlns:a16="http://schemas.microsoft.com/office/drawing/2014/main" id="{00666B2A-7075-F5C6-DCEF-9127BCF622B9}"/>
              </a:ext>
            </a:extLst>
          </p:cNvPr>
          <p:cNvSpPr txBox="1"/>
          <p:nvPr/>
        </p:nvSpPr>
        <p:spPr>
          <a:xfrm>
            <a:off x="813082" y="2439677"/>
            <a:ext cx="5929460" cy="3046988"/>
          </a:xfrm>
          <a:prstGeom prst="rec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t>The rejection of the Jews became an occasion of the calling of the gentiles</a:t>
            </a:r>
          </a:p>
          <a:p>
            <a:pPr algn="ctr"/>
            <a:r>
              <a:rPr lang="en-US" sz="3200" dirty="0"/>
              <a:t>The calling of the Gentiles provided the motive for the restoration of the Jews</a:t>
            </a:r>
          </a:p>
        </p:txBody>
      </p:sp>
    </p:spTree>
    <p:extLst>
      <p:ext uri="{BB962C8B-B14F-4D97-AF65-F5344CB8AC3E}">
        <p14:creationId xmlns:p14="http://schemas.microsoft.com/office/powerpoint/2010/main" val="340505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6526BA53-7CBC-8495-901C-65605B2C5093}"/>
              </a:ext>
            </a:extLst>
          </p:cNvPr>
          <p:cNvPicPr>
            <a:picLocks noChangeAspect="1"/>
          </p:cNvPicPr>
          <p:nvPr/>
        </p:nvPicPr>
        <p:blipFill rotWithShape="1">
          <a:blip r:embed="rId3"/>
          <a:srcRect l="26575" r="28924" b="-1"/>
          <a:stretch/>
        </p:blipFill>
        <p:spPr>
          <a:xfrm>
            <a:off x="8237210" y="8"/>
            <a:ext cx="3954790"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2" name="Title 1">
            <a:extLst>
              <a:ext uri="{FF2B5EF4-FFF2-40B4-BE49-F238E27FC236}">
                <a16:creationId xmlns:a16="http://schemas.microsoft.com/office/drawing/2014/main" id="{8A9941E1-292D-F680-C89C-068EC9F989A4}"/>
              </a:ext>
            </a:extLst>
          </p:cNvPr>
          <p:cNvSpPr>
            <a:spLocks noGrp="1"/>
          </p:cNvSpPr>
          <p:nvPr>
            <p:ph type="title"/>
          </p:nvPr>
        </p:nvSpPr>
        <p:spPr>
          <a:xfrm>
            <a:off x="8494717" y="2155346"/>
            <a:ext cx="3558539" cy="1273654"/>
          </a:xfrm>
          <a:solidFill>
            <a:schemeClr val="accent5">
              <a:lumMod val="75000"/>
            </a:schemeClr>
          </a:solidFill>
        </p:spPr>
        <p:style>
          <a:lnRef idx="3">
            <a:schemeClr val="lt1"/>
          </a:lnRef>
          <a:fillRef idx="1">
            <a:schemeClr val="dk1"/>
          </a:fillRef>
          <a:effectRef idx="1">
            <a:schemeClr val="dk1"/>
          </a:effectRef>
          <a:fontRef idx="minor">
            <a:schemeClr val="lt1"/>
          </a:fontRef>
        </p:style>
        <p:txBody>
          <a:bodyPr anchor="ctr">
            <a:normAutofit/>
          </a:bodyPr>
          <a:lstStyle/>
          <a:p>
            <a:r>
              <a:rPr lang="en-US" sz="3600" dirty="0"/>
              <a:t>Romans 11:17-24</a:t>
            </a:r>
          </a:p>
        </p:txBody>
      </p:sp>
      <p:sp>
        <p:nvSpPr>
          <p:cNvPr id="11" name="Freeform: Shape 10">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89C797D-E52D-FE80-8551-8939F54B868F}"/>
              </a:ext>
            </a:extLst>
          </p:cNvPr>
          <p:cNvSpPr txBox="1"/>
          <p:nvPr/>
        </p:nvSpPr>
        <p:spPr>
          <a:xfrm>
            <a:off x="8375954" y="4127250"/>
            <a:ext cx="348312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a:t>Branches</a:t>
            </a:r>
          </a:p>
        </p:txBody>
      </p:sp>
      <p:sp>
        <p:nvSpPr>
          <p:cNvPr id="3" name="Content Placeholder 2">
            <a:extLst>
              <a:ext uri="{FF2B5EF4-FFF2-40B4-BE49-F238E27FC236}">
                <a16:creationId xmlns:a16="http://schemas.microsoft.com/office/drawing/2014/main" id="{EEFD4E3D-0CB2-F0C7-8F1E-FF54BCB30786}"/>
              </a:ext>
            </a:extLst>
          </p:cNvPr>
          <p:cNvSpPr>
            <a:spLocks noGrp="1"/>
          </p:cNvSpPr>
          <p:nvPr>
            <p:ph idx="1"/>
          </p:nvPr>
        </p:nvSpPr>
        <p:spPr>
          <a:xfrm>
            <a:off x="121656" y="104315"/>
            <a:ext cx="8094014" cy="6461574"/>
          </a:xfrm>
        </p:spPr>
        <p:txBody>
          <a:bodyPr>
            <a:noAutofit/>
          </a:bodyPr>
          <a:lstStyle/>
          <a:p>
            <a:pPr marL="514350" indent="-514350">
              <a:lnSpc>
                <a:spcPct val="80000"/>
              </a:lnSpc>
              <a:spcBef>
                <a:spcPts val="0"/>
              </a:spcBef>
              <a:buFont typeface="+mj-lt"/>
              <a:buAutoNum type="arabicPeriod" startAt="17"/>
            </a:pPr>
            <a:r>
              <a:rPr lang="en-US" sz="2400" b="1" kern="0" dirty="0">
                <a:solidFill>
                  <a:srgbClr val="2F5496"/>
                </a:solidFill>
                <a:latin typeface="Calibri" panose="020F0502020204030204" pitchFamily="34" charset="0"/>
                <a:cs typeface="Times New Roman" panose="02020603050405020304" pitchFamily="18" charset="0"/>
              </a:rPr>
              <a:t>But if some of the branches were broken off, and you, being a wild olive, were grafted in among them and became partaker with them of the rich root of the olive tree, </a:t>
            </a:r>
          </a:p>
          <a:p>
            <a:pPr marL="514350" indent="-514350">
              <a:lnSpc>
                <a:spcPct val="80000"/>
              </a:lnSpc>
              <a:spcBef>
                <a:spcPts val="0"/>
              </a:spcBef>
              <a:buFont typeface="+mj-lt"/>
              <a:buAutoNum type="arabicPeriod" startAt="17"/>
            </a:pPr>
            <a:r>
              <a:rPr lang="en-US" sz="2400" b="1" kern="0" dirty="0">
                <a:solidFill>
                  <a:srgbClr val="2F5496"/>
                </a:solidFill>
                <a:latin typeface="Calibri" panose="020F0502020204030204" pitchFamily="34" charset="0"/>
                <a:cs typeface="Times New Roman" panose="02020603050405020304" pitchFamily="18" charset="0"/>
              </a:rPr>
              <a:t>do not be arrogant toward the branches; but if you are arrogant, remember that it is not you who supports the root, but the root supports you. </a:t>
            </a:r>
          </a:p>
          <a:p>
            <a:pPr marL="514350" indent="-514350">
              <a:lnSpc>
                <a:spcPct val="80000"/>
              </a:lnSpc>
              <a:spcBef>
                <a:spcPts val="0"/>
              </a:spcBef>
              <a:buFont typeface="+mj-lt"/>
              <a:buAutoNum type="arabicPeriod" startAt="17"/>
            </a:pPr>
            <a:r>
              <a:rPr lang="en-US" sz="2400" b="1" kern="0" dirty="0">
                <a:solidFill>
                  <a:srgbClr val="2F5496"/>
                </a:solidFill>
                <a:latin typeface="Calibri" panose="020F0502020204030204" pitchFamily="34" charset="0"/>
                <a:cs typeface="Times New Roman" panose="02020603050405020304" pitchFamily="18" charset="0"/>
              </a:rPr>
              <a:t>You will say then, “Branches were broken off so that I might be grafted in.” </a:t>
            </a:r>
          </a:p>
          <a:p>
            <a:pPr marL="514350" indent="-514350">
              <a:lnSpc>
                <a:spcPct val="80000"/>
              </a:lnSpc>
              <a:spcBef>
                <a:spcPts val="0"/>
              </a:spcBef>
              <a:buFont typeface="+mj-lt"/>
              <a:buAutoNum type="arabicPeriod" startAt="17"/>
            </a:pPr>
            <a:r>
              <a:rPr lang="en-US" sz="2400" b="1" kern="0" dirty="0">
                <a:solidFill>
                  <a:srgbClr val="2F5496"/>
                </a:solidFill>
                <a:latin typeface="Calibri" panose="020F0502020204030204" pitchFamily="34" charset="0"/>
                <a:cs typeface="Times New Roman" panose="02020603050405020304" pitchFamily="18" charset="0"/>
              </a:rPr>
              <a:t>Quite right, they were broken off for their unbelief, but you stand by your faith. Do not be conceited, but fear; </a:t>
            </a:r>
          </a:p>
          <a:p>
            <a:pPr marL="514350" indent="-514350">
              <a:lnSpc>
                <a:spcPct val="80000"/>
              </a:lnSpc>
              <a:spcBef>
                <a:spcPts val="0"/>
              </a:spcBef>
              <a:buFont typeface="+mj-lt"/>
              <a:buAutoNum type="arabicPeriod" startAt="17"/>
            </a:pPr>
            <a:r>
              <a:rPr lang="en-US" sz="2400" b="1" kern="0" dirty="0">
                <a:solidFill>
                  <a:srgbClr val="2F5496"/>
                </a:solidFill>
                <a:latin typeface="Calibri" panose="020F0502020204030204" pitchFamily="34" charset="0"/>
                <a:cs typeface="Times New Roman" panose="02020603050405020304" pitchFamily="18" charset="0"/>
              </a:rPr>
              <a:t>for if God did not spare the natural branches, He will not spare you, either. </a:t>
            </a:r>
          </a:p>
          <a:p>
            <a:pPr marL="514350" indent="-514350">
              <a:lnSpc>
                <a:spcPct val="80000"/>
              </a:lnSpc>
              <a:spcBef>
                <a:spcPts val="0"/>
              </a:spcBef>
              <a:buFont typeface="+mj-lt"/>
              <a:buAutoNum type="arabicPeriod" startAt="17"/>
            </a:pPr>
            <a:r>
              <a:rPr lang="en-US" sz="2400" b="1" kern="0" dirty="0">
                <a:solidFill>
                  <a:srgbClr val="2F5496"/>
                </a:solidFill>
                <a:latin typeface="Calibri" panose="020F0502020204030204" pitchFamily="34" charset="0"/>
                <a:cs typeface="Times New Roman" panose="02020603050405020304" pitchFamily="18" charset="0"/>
              </a:rPr>
              <a:t>See then the kindness and severity of God: to those who fell, severity, but to you, God’s kindness, if you continue in His kindness; for otherwise you too will be cut off. </a:t>
            </a:r>
          </a:p>
          <a:p>
            <a:pPr marL="514350" indent="-514350">
              <a:lnSpc>
                <a:spcPct val="80000"/>
              </a:lnSpc>
              <a:spcBef>
                <a:spcPts val="0"/>
              </a:spcBef>
              <a:buFont typeface="+mj-lt"/>
              <a:buAutoNum type="arabicPeriod" startAt="17"/>
            </a:pPr>
            <a:r>
              <a:rPr lang="en-US" sz="2400" b="1" kern="0" dirty="0">
                <a:solidFill>
                  <a:srgbClr val="2F5496"/>
                </a:solidFill>
                <a:latin typeface="Calibri" panose="020F0502020204030204" pitchFamily="34" charset="0"/>
                <a:cs typeface="Times New Roman" panose="02020603050405020304" pitchFamily="18" charset="0"/>
              </a:rPr>
              <a:t>And they also, if they do not continue in their unbelief, will be grafted in; for God is able to graft them in again. </a:t>
            </a:r>
          </a:p>
          <a:p>
            <a:pPr marL="514350" indent="-514350">
              <a:lnSpc>
                <a:spcPct val="80000"/>
              </a:lnSpc>
              <a:spcBef>
                <a:spcPts val="0"/>
              </a:spcBef>
              <a:buFont typeface="+mj-lt"/>
              <a:buAutoNum type="arabicPeriod" startAt="17"/>
            </a:pPr>
            <a:r>
              <a:rPr lang="en-US" sz="2400" b="1" kern="0" dirty="0">
                <a:solidFill>
                  <a:srgbClr val="2F5496"/>
                </a:solidFill>
                <a:latin typeface="Calibri" panose="020F0502020204030204" pitchFamily="34" charset="0"/>
                <a:cs typeface="Times New Roman" panose="02020603050405020304" pitchFamily="18" charset="0"/>
              </a:rPr>
              <a:t>For if you were cut off from what is by nature a wild olive tree, and contrary to nature were grafted into a cultivated olive tree, how much more will these who are the natural branches be grafted into their own olive tree?</a:t>
            </a:r>
          </a:p>
        </p:txBody>
      </p:sp>
    </p:spTree>
    <p:extLst>
      <p:ext uri="{BB962C8B-B14F-4D97-AF65-F5344CB8AC3E}">
        <p14:creationId xmlns:p14="http://schemas.microsoft.com/office/powerpoint/2010/main" val="2854820326"/>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2">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 dockstate="right" visibility="0" width="525" row="0">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CB5B843D-C3D6-4449-AE13-D7BCA72405D3}">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145D71B-69BC-469B-BF1C-06FE255AFCDD}">
  <we:reference id="wa104380907" version="3.1.0.0" store="en-US" storeType="OMEX"/>
  <we:alternateReferences>
    <we:reference id="WA104380907" version="3.1.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77B4BE5-6E50-44E7-9B67-6129C037591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75A4027D-87B7-4895-95FF-0901957DD2ED}">
  <we:reference id="wa104380916" version="2.0.0.3" store="en-US" storeType="OMEX"/>
  <we:alternateReferences>
    <we:reference id="WA104380916" version="2.0.0.3" store="WA10438091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4783</TotalTime>
  <Words>4135</Words>
  <Application>Microsoft Office PowerPoint</Application>
  <PresentationFormat>Widescreen</PresentationFormat>
  <Paragraphs>280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Nova Cond</vt:lpstr>
      <vt:lpstr>Calibri</vt:lpstr>
      <vt:lpstr>Calibri Light</vt:lpstr>
      <vt:lpstr>Impact</vt:lpstr>
      <vt:lpstr>Times New Roman</vt:lpstr>
      <vt:lpstr>TornVTI</vt:lpstr>
      <vt:lpstr>The Remnant</vt:lpstr>
      <vt:lpstr>Romans 11:7</vt:lpstr>
      <vt:lpstr>Romans 11:7-10</vt:lpstr>
      <vt:lpstr>Romans 11:11-16</vt:lpstr>
      <vt:lpstr>Romans 11:17-24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Monson SR.</dc:creator>
  <cp:lastModifiedBy>Larry Monson SR.</cp:lastModifiedBy>
  <cp:revision>70</cp:revision>
  <cp:lastPrinted>2023-12-04T18:01:12Z</cp:lastPrinted>
  <dcterms:created xsi:type="dcterms:W3CDTF">2023-01-30T22:07:21Z</dcterms:created>
  <dcterms:modified xsi:type="dcterms:W3CDTF">2023-12-05T15:40:26Z</dcterms:modified>
</cp:coreProperties>
</file>