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3"/>
  </p:notesMasterIdLst>
  <p:handoutMasterIdLst>
    <p:handoutMasterId r:id="rId14"/>
  </p:handoutMasterIdLst>
  <p:sldIdLst>
    <p:sldId id="256" r:id="rId2"/>
    <p:sldId id="276" r:id="rId3"/>
    <p:sldId id="266" r:id="rId4"/>
    <p:sldId id="265" r:id="rId5"/>
    <p:sldId id="277" r:id="rId6"/>
    <p:sldId id="263" r:id="rId7"/>
    <p:sldId id="264" r:id="rId8"/>
    <p:sldId id="267" r:id="rId9"/>
    <p:sldId id="273" r:id="rId10"/>
    <p:sldId id="272" r:id="rId11"/>
    <p:sldId id="274"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55331" autoAdjust="0"/>
  </p:normalViewPr>
  <p:slideViewPr>
    <p:cSldViewPr snapToGrid="0" showGuides="1">
      <p:cViewPr varScale="1">
        <p:scale>
          <a:sx n="51" d="100"/>
          <a:sy n="51" d="100"/>
        </p:scale>
        <p:origin x="2020" y="40"/>
      </p:cViewPr>
      <p:guideLst>
        <p:guide orient="horz" pos="2160"/>
        <p:guide pos="3840"/>
      </p:guideLst>
    </p:cSldViewPr>
  </p:slideViewPr>
  <p:outlineViewPr>
    <p:cViewPr>
      <p:scale>
        <a:sx n="33" d="100"/>
        <a:sy n="33" d="100"/>
      </p:scale>
      <p:origin x="0" y="-4732"/>
    </p:cViewPr>
  </p:outlineViewPr>
  <p:notesTextViewPr>
    <p:cViewPr>
      <p:scale>
        <a:sx n="3" d="2"/>
        <a:sy n="3" d="2"/>
      </p:scale>
      <p:origin x="0" y="0"/>
    </p:cViewPr>
  </p:notesTextViewPr>
  <p:notesViewPr>
    <p:cSldViewPr snapToGrid="0" showGuides="1">
      <p:cViewPr varScale="1">
        <p:scale>
          <a:sx n="71" d="100"/>
          <a:sy n="71" d="100"/>
        </p:scale>
        <p:origin x="3468" y="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8FD419-3C42-C153-652C-68164828380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1B8D51-EB63-5FF0-C682-E5F5C228E00F}"/>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73B4F9B-07F7-4396-A634-B8613429E0B9}" type="datetimeFigureOut">
              <a:rPr lang="en-US" smtClean="0"/>
              <a:t>11/28/2023</a:t>
            </a:fld>
            <a:endParaRPr lang="en-US"/>
          </a:p>
        </p:txBody>
      </p:sp>
      <p:sp>
        <p:nvSpPr>
          <p:cNvPr id="4" name="Footer Placeholder 3">
            <a:extLst>
              <a:ext uri="{FF2B5EF4-FFF2-40B4-BE49-F238E27FC236}">
                <a16:creationId xmlns:a16="http://schemas.microsoft.com/office/drawing/2014/main" id="{6F079D01-34C8-0D2E-DF0A-255CA2FBD9AD}"/>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7CFC34-015B-766F-D879-B9B8E102D68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3627AC4-CE82-470C-8664-363AF4E2A6D3}" type="slidenum">
              <a:rPr lang="en-US" smtClean="0"/>
              <a:t>‹#›</a:t>
            </a:fld>
            <a:endParaRPr lang="en-US"/>
          </a:p>
        </p:txBody>
      </p:sp>
    </p:spTree>
    <p:extLst>
      <p:ext uri="{BB962C8B-B14F-4D97-AF65-F5344CB8AC3E}">
        <p14:creationId xmlns:p14="http://schemas.microsoft.com/office/powerpoint/2010/main" val="3994319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5BBDDB9-905C-49E1-998E-D9C5C844BD8B}" type="datetimeFigureOut">
              <a:rPr lang="en-US" smtClean="0"/>
              <a:t>11/28/2023</a:t>
            </a:fld>
            <a:endParaRPr lang="en-US"/>
          </a:p>
        </p:txBody>
      </p:sp>
      <p:sp>
        <p:nvSpPr>
          <p:cNvPr id="4" name="Slide Image Placeholder 3"/>
          <p:cNvSpPr>
            <a:spLocks noGrp="1" noRot="1" noChangeAspect="1"/>
          </p:cNvSpPr>
          <p:nvPr>
            <p:ph type="sldImg" idx="2"/>
          </p:nvPr>
        </p:nvSpPr>
        <p:spPr>
          <a:xfrm>
            <a:off x="641350" y="1162050"/>
            <a:ext cx="3114862" cy="175255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799" y="3030575"/>
            <a:ext cx="5679141" cy="57993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8E3FB43-7EBD-41A9-AFC8-A6B09A6CFFA7}" type="slidenum">
              <a:rPr lang="en-US" smtClean="0"/>
              <a:t>‹#›</a:t>
            </a:fld>
            <a:endParaRPr lang="en-US"/>
          </a:p>
        </p:txBody>
      </p:sp>
    </p:spTree>
    <p:extLst>
      <p:ext uri="{BB962C8B-B14F-4D97-AF65-F5344CB8AC3E}">
        <p14:creationId xmlns:p14="http://schemas.microsoft.com/office/powerpoint/2010/main" val="1335356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2682875" cy="1509713"/>
          </a:xfrm>
        </p:spPr>
      </p:sp>
      <p:sp>
        <p:nvSpPr>
          <p:cNvPr id="3" name="Notes Placeholder 2"/>
          <p:cNvSpPr>
            <a:spLocks noGrp="1"/>
          </p:cNvSpPr>
          <p:nvPr>
            <p:ph type="body" idx="1"/>
          </p:nvPr>
        </p:nvSpPr>
        <p:spPr>
          <a:xfrm>
            <a:off x="685800" y="2805953"/>
            <a:ext cx="5486400" cy="6024014"/>
          </a:xfrm>
        </p:spPr>
        <p:txBody>
          <a:bodyPr/>
          <a:lstStyle/>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a:t>
            </a:fld>
            <a:endParaRPr lang="en-US"/>
          </a:p>
        </p:txBody>
      </p:sp>
    </p:spTree>
    <p:extLst>
      <p:ext uri="{BB962C8B-B14F-4D97-AF65-F5344CB8AC3E}">
        <p14:creationId xmlns:p14="http://schemas.microsoft.com/office/powerpoint/2010/main" val="208163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3) God has always preserved a remnant.</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God has always preserved a remnant of the Jews to be faithful to Himself.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example given is during the time of Elijah.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This was one of the darkest times for Israel when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Jezebeel</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used her influence to turn Israel into Baal worship.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Worship of Baal was so popular that Elijah though he was the only one dedicated to God left.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Little did He know that even during this apostate time God preserved seven thousand faithful men.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At the time of the early NT, there were some thousand preserved.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How about now?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While today the majority of Israelites reject Christ, not all do.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There are many thousands who believe in Christ and are part of the church.</a:t>
            </a:r>
            <a:endParaRPr lang="en-US" dirty="0">
              <a:latin typeface="Calibri" panose="020F0502020204030204" pitchFamily="34" charset="0"/>
              <a:cs typeface="Calibri" panose="020F0502020204030204" pitchFamily="34" charset="0"/>
            </a:endParaRPr>
          </a:p>
          <a:p>
            <a:endParaRPr lang="en-US" dirty="0"/>
          </a:p>
          <a:p>
            <a:r>
              <a:rPr lang="en-US" dirty="0"/>
              <a:t>What must be understood is that God has always worked with a piece of the whole.</a:t>
            </a:r>
          </a:p>
          <a:p>
            <a:r>
              <a:rPr lang="en-US" dirty="0"/>
              <a:t>When it was good, they did not need a faith that was pointed toward God’s grace</a:t>
            </a:r>
          </a:p>
          <a:p>
            <a:r>
              <a:rPr lang="en-US" dirty="0"/>
              <a:t>When it was bad, they simply adapted to the situation and as God wills.  No need for faith.</a:t>
            </a:r>
          </a:p>
          <a:p>
            <a:endParaRPr lang="en-US" dirty="0"/>
          </a:p>
          <a:p>
            <a:r>
              <a:rPr lang="en-US" dirty="0"/>
              <a:t>But in times of good and bad there were always a small portion of the people that had faith.</a:t>
            </a:r>
          </a:p>
          <a:p>
            <a:r>
              <a:rPr lang="en-US" dirty="0"/>
              <a:t>A remnant, a few as a representative of the promise.</a:t>
            </a:r>
          </a:p>
          <a:p>
            <a:r>
              <a:rPr lang="en-US" dirty="0"/>
              <a:t>	A piece. A small group</a:t>
            </a:r>
          </a:p>
          <a:p>
            <a:r>
              <a:rPr lang="en-US" dirty="0"/>
              <a:t>	A seemingly insignificant portion to the world,….. But to God, MIGHTY and FAITHFUL&gt;</a:t>
            </a:r>
          </a:p>
          <a:p>
            <a:endParaRPr lang="en-US" dirty="0"/>
          </a:p>
          <a:p>
            <a:r>
              <a:rPr lang="en-US" dirty="0"/>
              <a:t>What can we learn from this amazing use of God’s grace?</a:t>
            </a:r>
          </a:p>
          <a:p>
            <a:r>
              <a:rPr lang="en-US" dirty="0"/>
              <a:t>	A) No matter how bad it may be, God has not forgotten His People</a:t>
            </a:r>
          </a:p>
          <a:p>
            <a:r>
              <a:rPr lang="en-US" dirty="0"/>
              <a:t>	B) This shows God’s grace.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It is because God continues to show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His kindness, grace, and love to those whom who call.</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C) Sometimes everyone feels alone,  We are inclined to think I am the only one left</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It is OK we all feel this way at one time or other.</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BUT YOU ARE NOT&gt; </a:t>
            </a:r>
            <a:endParaRPr lang="en-US" dirty="0"/>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10</a:t>
            </a:fld>
            <a:endParaRPr lang="en-US"/>
          </a:p>
        </p:txBody>
      </p:sp>
    </p:spTree>
    <p:extLst>
      <p:ext uri="{BB962C8B-B14F-4D97-AF65-F5344CB8AC3E}">
        <p14:creationId xmlns:p14="http://schemas.microsoft.com/office/powerpoint/2010/main" val="295528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If my life has been perfect from the very first thought until now.  I would still need God’s grace. </a:t>
            </a:r>
          </a:p>
          <a:p>
            <a:endParaRPr lang="en-US" b="0" i="0" dirty="0">
              <a:solidFill>
                <a:srgbClr val="000000"/>
              </a:solidFill>
              <a:effectLst/>
              <a:latin typeface="Lato" panose="020F0502020204030203" pitchFamily="34" charset="0"/>
            </a:endParaRPr>
          </a:p>
          <a:p>
            <a:r>
              <a:rPr lang="en-US" b="0" i="0" dirty="0">
                <a:solidFill>
                  <a:srgbClr val="000000"/>
                </a:solidFill>
                <a:effectLst/>
                <a:latin typeface="Lato" panose="020F0502020204030203" pitchFamily="34" charset="0"/>
              </a:rPr>
              <a:t>the glaring fact that Paul had just shown that </a:t>
            </a:r>
          </a:p>
          <a:p>
            <a:r>
              <a:rPr lang="en-US" b="0" i="0" dirty="0">
                <a:solidFill>
                  <a:srgbClr val="000000"/>
                </a:solidFill>
                <a:effectLst/>
                <a:latin typeface="Lato" panose="020F0502020204030203" pitchFamily="34" charset="0"/>
              </a:rPr>
              <a:t>	the righteous remnant, both in Elijah’s day and presently, </a:t>
            </a:r>
          </a:p>
          <a:p>
            <a:r>
              <a:rPr lang="en-US" b="0" i="0" dirty="0">
                <a:solidFill>
                  <a:srgbClr val="000000"/>
                </a:solidFill>
                <a:effectLst/>
                <a:latin typeface="Lato" panose="020F0502020204030203" pitchFamily="34" charset="0"/>
              </a:rPr>
              <a:t>	had obeyed God, the former by not bowing to Baal, </a:t>
            </a:r>
          </a:p>
          <a:p>
            <a:r>
              <a:rPr lang="en-US" b="0" i="0" dirty="0">
                <a:solidFill>
                  <a:srgbClr val="000000"/>
                </a:solidFill>
                <a:effectLst/>
                <a:latin typeface="Lato" panose="020F0502020204030203" pitchFamily="34" charset="0"/>
              </a:rPr>
              <a:t>	the latter by obeying the gospel, </a:t>
            </a:r>
          </a:p>
          <a:p>
            <a:endParaRPr lang="en-US" b="0" i="0" dirty="0">
              <a:solidFill>
                <a:srgbClr val="000000"/>
              </a:solidFill>
              <a:effectLst/>
              <a:latin typeface="Lato" panose="020F0502020204030203" pitchFamily="34" charset="0"/>
            </a:endParaRPr>
          </a:p>
          <a:p>
            <a:r>
              <a:rPr lang="en-US" b="0" i="0" dirty="0">
                <a:solidFill>
                  <a:srgbClr val="000000"/>
                </a:solidFill>
                <a:effectLst/>
                <a:latin typeface="Lato" panose="020F0502020204030203" pitchFamily="34" charset="0"/>
              </a:rPr>
              <a:t>	and the equally glaring fact and even notorious fact of the fleshly Israel’s thinking </a:t>
            </a:r>
          </a:p>
          <a:p>
            <a:r>
              <a:rPr lang="en-US" b="0" i="0" dirty="0">
                <a:solidFill>
                  <a:srgbClr val="000000"/>
                </a:solidFill>
                <a:effectLst/>
                <a:latin typeface="Lato" panose="020F0502020204030203" pitchFamily="34" charset="0"/>
              </a:rPr>
              <a:t>	that salvation could be "earned" through the devices they followed, </a:t>
            </a:r>
          </a:p>
          <a:p>
            <a:r>
              <a:rPr lang="en-US" b="0" i="0" dirty="0">
                <a:solidFill>
                  <a:srgbClr val="000000"/>
                </a:solidFill>
                <a:effectLst/>
                <a:latin typeface="Lato" panose="020F0502020204030203" pitchFamily="34" charset="0"/>
              </a:rPr>
              <a:t>	coupled with Paul’s passion to show that salvation was never, </a:t>
            </a:r>
          </a:p>
          <a:p>
            <a:r>
              <a:rPr lang="en-US" b="0" i="0" dirty="0">
                <a:solidFill>
                  <a:srgbClr val="000000"/>
                </a:solidFill>
                <a:effectLst/>
                <a:latin typeface="Lato" panose="020F0502020204030203" pitchFamily="34" charset="0"/>
              </a:rPr>
              <a:t>		either then, 	</a:t>
            </a:r>
          </a:p>
          <a:p>
            <a:r>
              <a:rPr lang="en-US" b="0" i="0" dirty="0">
                <a:solidFill>
                  <a:srgbClr val="000000"/>
                </a:solidFill>
                <a:effectLst/>
                <a:latin typeface="Lato" panose="020F0502020204030203" pitchFamily="34" charset="0"/>
              </a:rPr>
              <a:t>		nor previously, </a:t>
            </a:r>
          </a:p>
          <a:p>
            <a:r>
              <a:rPr lang="en-US" b="0" i="0" dirty="0">
                <a:solidFill>
                  <a:srgbClr val="000000"/>
                </a:solidFill>
                <a:effectLst/>
                <a:latin typeface="Lato" panose="020F0502020204030203" pitchFamily="34" charset="0"/>
              </a:rPr>
              <a:t>		nor now, </a:t>
            </a:r>
          </a:p>
          <a:p>
            <a:r>
              <a:rPr lang="en-US" b="0" i="0" dirty="0">
                <a:solidFill>
                  <a:srgbClr val="000000"/>
                </a:solidFill>
                <a:effectLst/>
                <a:latin typeface="Lato" panose="020F0502020204030203" pitchFamily="34" charset="0"/>
              </a:rPr>
              <a:t>		nor ever, </a:t>
            </a:r>
          </a:p>
          <a:p>
            <a:r>
              <a:rPr lang="en-US" b="0" i="0" dirty="0">
                <a:solidFill>
                  <a:srgbClr val="000000"/>
                </a:solidFill>
                <a:effectLst/>
                <a:latin typeface="Lato" panose="020F0502020204030203" pitchFamily="34" charset="0"/>
              </a:rPr>
              <a:t>		something people could earn or merit this unmerited favor of God. </a:t>
            </a:r>
          </a:p>
          <a:p>
            <a:r>
              <a:rPr lang="en-US" b="0" i="0" dirty="0">
                <a:solidFill>
                  <a:srgbClr val="000000"/>
                </a:solidFill>
                <a:effectLst/>
                <a:latin typeface="Lato" panose="020F0502020204030203" pitchFamily="34" charset="0"/>
              </a:rPr>
              <a:t>	Go ahead and do something great</a:t>
            </a:r>
          </a:p>
          <a:p>
            <a:r>
              <a:rPr lang="en-US" b="0" i="0" dirty="0">
                <a:solidFill>
                  <a:srgbClr val="000000"/>
                </a:solidFill>
                <a:effectLst/>
                <a:latin typeface="Lato" panose="020F0502020204030203" pitchFamily="34" charset="0"/>
              </a:rPr>
              <a:t>	Try to earn God’s favor</a:t>
            </a:r>
          </a:p>
          <a:p>
            <a:r>
              <a:rPr lang="en-US" b="0" i="0" dirty="0">
                <a:solidFill>
                  <a:srgbClr val="000000"/>
                </a:solidFill>
                <a:effectLst/>
                <a:latin typeface="Lato" panose="020F0502020204030203" pitchFamily="34" charset="0"/>
              </a:rPr>
              <a:t>	WORK at it</a:t>
            </a:r>
          </a:p>
          <a:p>
            <a:r>
              <a:rPr lang="en-US" b="0" i="0" dirty="0">
                <a:solidFill>
                  <a:srgbClr val="000000"/>
                </a:solidFill>
                <a:effectLst/>
                <a:latin typeface="Lato" panose="020F0502020204030203" pitchFamily="34" charset="0"/>
              </a:rPr>
              <a:t>		AND YOU WILL NEVER HAVE IT&gt;</a:t>
            </a:r>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11</a:t>
            </a:fld>
            <a:endParaRPr lang="en-US"/>
          </a:p>
        </p:txBody>
      </p:sp>
    </p:spTree>
    <p:extLst>
      <p:ext uri="{BB962C8B-B14F-4D97-AF65-F5344CB8AC3E}">
        <p14:creationId xmlns:p14="http://schemas.microsoft.com/office/powerpoint/2010/main" val="23613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Dispensationalism</a:t>
            </a:r>
            <a:r>
              <a:rPr lang="en-US" sz="1200" dirty="0"/>
              <a:t> = History is divided into multiple ages.  God acts with his chosen people in different ways.</a:t>
            </a:r>
          </a:p>
          <a:p>
            <a:r>
              <a:rPr lang="en-US" sz="1200" b="1" dirty="0"/>
              <a:t>Supersessionism</a:t>
            </a:r>
            <a:r>
              <a:rPr lang="en-US" sz="1200" dirty="0"/>
              <a:t> = The Christian Church is taken the place of Israel and has become the people of covenant.</a:t>
            </a:r>
          </a:p>
          <a:p>
            <a:pPr lvl="1"/>
            <a:r>
              <a:rPr lang="en-US" sz="1200" b="1" dirty="0"/>
              <a:t>Replacement Theology </a:t>
            </a:r>
            <a:r>
              <a:rPr lang="en-US" sz="1200" dirty="0"/>
              <a:t>= Jesus was the fulfillment of all the Laws for Israel and now replaced the mosaic laws with the teachings of Jesus.  Replacement of all Civil responsibilities</a:t>
            </a:r>
          </a:p>
          <a:p>
            <a:pPr lvl="1"/>
            <a:r>
              <a:rPr lang="en-US" sz="1200" b="1" dirty="0"/>
              <a:t>Covenant Theology</a:t>
            </a:r>
            <a:r>
              <a:rPr lang="en-US" sz="1200" dirty="0"/>
              <a:t>= Jesus is the new covenant and therefore the covenant with Israel is no longer in effect. Covenant There is no need for </a:t>
            </a:r>
            <a:r>
              <a:rPr lang="en-US" sz="1200" dirty="0" err="1"/>
              <a:t>sacrafice</a:t>
            </a:r>
            <a:r>
              <a:rPr lang="en-US" sz="1200" dirty="0"/>
              <a:t>.  Replacement of Ceremonial responsibilities.</a:t>
            </a:r>
          </a:p>
          <a:p>
            <a:pPr lvl="1"/>
            <a:r>
              <a:rPr lang="en-US" sz="1200" b="1" dirty="0"/>
              <a:t>Fulfillment Theology </a:t>
            </a:r>
            <a:r>
              <a:rPr lang="en-US" sz="1200" dirty="0"/>
              <a:t>= Jesus is the example of all morality and therefore societal norms of the Jews are no longer valid. Replacement of Moral requirements.</a:t>
            </a:r>
          </a:p>
          <a:p>
            <a:r>
              <a:rPr lang="en-US" sz="1200" b="1" dirty="0"/>
              <a:t>Progressive revelation </a:t>
            </a:r>
            <a:r>
              <a:rPr lang="en-US" sz="1200" b="0" dirty="0"/>
              <a:t>=As man studies scripture the newer revelations are more complete. </a:t>
            </a:r>
            <a:endParaRPr lang="en-US" sz="1200" b="1" dirty="0"/>
          </a:p>
          <a:p>
            <a:r>
              <a:rPr lang="en-US" dirty="0"/>
              <a:t>-------------------------------------------------------</a:t>
            </a:r>
          </a:p>
          <a:p>
            <a:r>
              <a:rPr lang="en-US" dirty="0"/>
              <a:t>God does not change</a:t>
            </a:r>
          </a:p>
          <a:p>
            <a:r>
              <a:rPr lang="en-US" dirty="0"/>
              <a:t>God is still the same yesterday, today and tomorrow</a:t>
            </a:r>
          </a:p>
          <a:p>
            <a:endParaRPr lang="en-US" dirty="0"/>
          </a:p>
          <a:p>
            <a:r>
              <a:rPr lang="en-US" dirty="0"/>
              <a:t>What we must overcome two issues for tonight:</a:t>
            </a:r>
          </a:p>
          <a:p>
            <a:r>
              <a:rPr lang="en-US" dirty="0"/>
              <a:t>	</a:t>
            </a:r>
            <a:r>
              <a:rPr lang="en-US" b="1" dirty="0"/>
              <a:t>Jewish point of view</a:t>
            </a:r>
            <a:endParaRPr lang="en-US" dirty="0"/>
          </a:p>
          <a:p>
            <a:pPr lvl="1"/>
            <a:r>
              <a:rPr lang="en-US" dirty="0"/>
              <a:t>How do we look back at the History and drama of the Old Testament and understand Jesus from the Jewish point of view.</a:t>
            </a:r>
          </a:p>
          <a:p>
            <a:pPr lvl="1"/>
            <a:r>
              <a:rPr lang="en-US" dirty="0"/>
              <a:t>How can we see Jesus as more than a man in sacrificing his life and blood without the Old Testament telling us about a blood atonement.</a:t>
            </a:r>
          </a:p>
          <a:p>
            <a:pPr lvl="1"/>
            <a:r>
              <a:rPr lang="en-US" dirty="0"/>
              <a:t>How do we understand the necessity of Jesus death as a solution to a Jewish problem.</a:t>
            </a:r>
          </a:p>
          <a:p>
            <a:pPr lvl="0"/>
            <a:r>
              <a:rPr lang="en-US" dirty="0"/>
              <a:t>We must look and study Romans with imaginary rabbi hats (</a:t>
            </a:r>
            <a:r>
              <a:rPr lang="en-US" dirty="0" err="1"/>
              <a:t>Yamacha</a:t>
            </a:r>
            <a:r>
              <a:rPr lang="en-US" dirty="0"/>
              <a:t>) and be Jews for our studies.</a:t>
            </a:r>
          </a:p>
          <a:p>
            <a:pPr lvl="0"/>
            <a:r>
              <a:rPr lang="en-US" dirty="0"/>
              <a:t>	Sure we can related better with the Intellectual Greeks</a:t>
            </a:r>
          </a:p>
          <a:p>
            <a:pPr lvl="0"/>
            <a:r>
              <a:rPr lang="en-US" dirty="0"/>
              <a:t>	We can relate to the Latins and their life of cultural norms</a:t>
            </a:r>
          </a:p>
          <a:p>
            <a:pPr lvl="0"/>
            <a:r>
              <a:rPr lang="en-US" dirty="0"/>
              <a:t>	We can even compare ourselves to the faithful saved in the Roman Church.</a:t>
            </a:r>
          </a:p>
          <a:p>
            <a:pPr lvl="0"/>
            <a:r>
              <a:rPr lang="en-US" dirty="0"/>
              <a:t>But to See ourselves as jews is much more difficult.</a:t>
            </a:r>
          </a:p>
          <a:p>
            <a:pPr lvl="0"/>
            <a:r>
              <a:rPr lang="en-US" dirty="0"/>
              <a:t>	</a:t>
            </a:r>
            <a:r>
              <a:rPr lang="en-US" b="1" dirty="0"/>
              <a:t>Personal Point of View</a:t>
            </a:r>
          </a:p>
          <a:p>
            <a:pPr lvl="1"/>
            <a:r>
              <a:rPr lang="en-US" b="0" dirty="0"/>
              <a:t>Application of scripture to our lives is very important.  The Bible is the revealed words and intent of God.</a:t>
            </a:r>
          </a:p>
          <a:p>
            <a:pPr lvl="1"/>
            <a:r>
              <a:rPr lang="en-US" b="0" dirty="0"/>
              <a:t>But to look at the scriptures and ask does this mean anything to me, in my situation, in my time, in my circumstances, </a:t>
            </a:r>
          </a:p>
          <a:p>
            <a:pPr lvl="1"/>
            <a:r>
              <a:rPr lang="en-US" b="0" dirty="0"/>
              <a:t>CAN and OFTEN DOES lead to error. Because when a scripture does not relate to you personally, we tend to discount it.</a:t>
            </a:r>
          </a:p>
          <a:p>
            <a:pPr lvl="1"/>
            <a:r>
              <a:rPr lang="en-US" b="0" dirty="0"/>
              <a:t>If it is not about me, I can ignore it.</a:t>
            </a:r>
          </a:p>
          <a:p>
            <a:pPr lvl="1"/>
            <a:r>
              <a:rPr lang="en-US" b="0" dirty="0"/>
              <a:t>SCRIPTURE IS NOT ABOUT WHAT DOES IT MEAN TO ME AND MY LIFE</a:t>
            </a:r>
          </a:p>
          <a:p>
            <a:pPr lvl="1"/>
            <a:r>
              <a:rPr lang="en-US" b="0" dirty="0"/>
              <a:t>MY ETHNICITY, MY PROBLEMS, MY PREDICAMENT, </a:t>
            </a:r>
          </a:p>
          <a:p>
            <a:pPr lvl="1"/>
            <a:r>
              <a:rPr lang="en-US" b="0" dirty="0"/>
              <a:t>TO CHANGE THE IMPORTANCE OF SCRIPTURE TO MY UNDERSTANDING IS SIMPLY WRONG.</a:t>
            </a:r>
          </a:p>
          <a:p>
            <a:pPr lvl="1"/>
            <a:endParaRPr lang="en-US" b="0" dirty="0"/>
          </a:p>
        </p:txBody>
      </p:sp>
      <p:sp>
        <p:nvSpPr>
          <p:cNvPr id="4" name="Slide Number Placeholder 3"/>
          <p:cNvSpPr>
            <a:spLocks noGrp="1"/>
          </p:cNvSpPr>
          <p:nvPr>
            <p:ph type="sldNum" sz="quarter" idx="5"/>
          </p:nvPr>
        </p:nvSpPr>
        <p:spPr/>
        <p:txBody>
          <a:bodyPr/>
          <a:lstStyle/>
          <a:p>
            <a:fld id="{A8E3FB43-7EBD-41A9-AFC8-A6B09A6CFFA7}" type="slidenum">
              <a:rPr lang="en-US" smtClean="0"/>
              <a:t>2</a:t>
            </a:fld>
            <a:endParaRPr lang="en-US"/>
          </a:p>
        </p:txBody>
      </p:sp>
    </p:spTree>
    <p:extLst>
      <p:ext uri="{BB962C8B-B14F-4D97-AF65-F5344CB8AC3E}">
        <p14:creationId xmlns:p14="http://schemas.microsoft.com/office/powerpoint/2010/main" val="119552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have a problem with those who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resolve, transfer all the promises, blessings, all the good things, all the favor, all the election, all the love and care that God had for Israel and package them all a neat bow and present them all in the lap of the Christian Church.  </a:t>
            </a:r>
          </a:p>
          <a:p>
            <a:pPr marL="0" marR="0">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take all the bad, all the cursing’s,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punishments,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chastisements,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not so good things and reserve them for Israel.  </a:t>
            </a:r>
          </a:p>
          <a:p>
            <a:pPr marL="0" marR="0">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good stuff of God is put in one bucket with the label of “Christian” and all the bad stuff is put in another with a label of “Israel”. </a:t>
            </a:r>
          </a:p>
          <a:p>
            <a:pPr marL="0" marR="0">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only want the good,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smiling Jesus moments and forget God is also one of judgement and conviction.  </a:t>
            </a:r>
          </a:p>
          <a:p>
            <a:pPr marL="0" marR="0">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Jews in the Roman Church, the majority,</a:t>
            </a:r>
          </a:p>
          <a:p>
            <a:r>
              <a:rPr lang="en-US" dirty="0"/>
              <a:t>	They were being told by the minority that their Jewishness was no longer needed.</a:t>
            </a:r>
          </a:p>
          <a:p>
            <a:r>
              <a:rPr lang="en-US" dirty="0"/>
              <a:t>	They were saying they were the old stuff</a:t>
            </a:r>
          </a:p>
          <a:p>
            <a:r>
              <a:rPr lang="en-US" dirty="0"/>
              <a:t>	They were saying “Just give it up”</a:t>
            </a:r>
          </a:p>
          <a:p>
            <a:r>
              <a:rPr lang="en-US" dirty="0"/>
              <a:t>	They were saying “come over to the gentile world”</a:t>
            </a:r>
          </a:p>
          <a:p>
            <a:r>
              <a:rPr lang="en-US" dirty="0"/>
              <a:t>It would be easy to accept this all.</a:t>
            </a:r>
          </a:p>
          <a:p>
            <a:r>
              <a:rPr lang="en-US" dirty="0"/>
              <a:t>You can find its roots in Romans 9, 10, </a:t>
            </a:r>
          </a:p>
          <a:p>
            <a:r>
              <a:rPr lang="en-US" dirty="0"/>
              <a:t>	But this consequence is to just give up on Israel.</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3</a:t>
            </a:fld>
            <a:endParaRPr lang="en-US"/>
          </a:p>
        </p:txBody>
      </p:sp>
    </p:spTree>
    <p:extLst>
      <p:ext uri="{BB962C8B-B14F-4D97-AF65-F5344CB8AC3E}">
        <p14:creationId xmlns:p14="http://schemas.microsoft.com/office/powerpoint/2010/main" val="416984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To better understand the Jewish point of view in the time of the writing of Romans</a:t>
            </a:r>
          </a:p>
          <a:p>
            <a:r>
              <a:rPr lang="en-US" dirty="0"/>
              <a:t>We must first understand the method of learning for the Jew and the Gentile.</a:t>
            </a:r>
          </a:p>
        </p:txBody>
      </p:sp>
      <p:sp>
        <p:nvSpPr>
          <p:cNvPr id="4" name="Slide Number Placeholder 3"/>
          <p:cNvSpPr>
            <a:spLocks noGrp="1"/>
          </p:cNvSpPr>
          <p:nvPr>
            <p:ph type="sldNum" sz="quarter" idx="5"/>
          </p:nvPr>
        </p:nvSpPr>
        <p:spPr/>
        <p:txBody>
          <a:bodyPr/>
          <a:lstStyle/>
          <a:p>
            <a:fld id="{A8E3FB43-7EBD-41A9-AFC8-A6B09A6CFFA7}" type="slidenum">
              <a:rPr lang="en-US" smtClean="0"/>
              <a:t>4</a:t>
            </a:fld>
            <a:endParaRPr lang="en-US"/>
          </a:p>
        </p:txBody>
      </p:sp>
    </p:spTree>
    <p:extLst>
      <p:ext uri="{BB962C8B-B14F-4D97-AF65-F5344CB8AC3E}">
        <p14:creationId xmlns:p14="http://schemas.microsoft.com/office/powerpoint/2010/main" val="271982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We have reached the 11</a:t>
            </a:r>
            <a:r>
              <a:rPr lang="en-US" baseline="30000" dirty="0"/>
              <a:t>th</a:t>
            </a:r>
            <a:r>
              <a:rPr lang="en-US" dirty="0"/>
              <a:t> chapter.</a:t>
            </a:r>
          </a:p>
          <a:p>
            <a:r>
              <a:rPr lang="en-US" dirty="0"/>
              <a:t>	One of the most debated, contested, and it is pivotal for the understanding of </a:t>
            </a:r>
          </a:p>
          <a:p>
            <a:r>
              <a:rPr lang="en-US" dirty="0"/>
              <a:t>	Jewish and Gentile relations.</a:t>
            </a:r>
          </a:p>
          <a:p>
            <a:r>
              <a:rPr lang="en-US" dirty="0"/>
              <a:t>	Best teachings of Israel post resurrection </a:t>
            </a:r>
          </a:p>
          <a:p>
            <a:r>
              <a:rPr lang="en-US" dirty="0"/>
              <a:t>	AFTER MESSIAH</a:t>
            </a:r>
          </a:p>
          <a:p>
            <a:r>
              <a:rPr lang="en-US" dirty="0"/>
              <a:t>	AFTER REJECTION</a:t>
            </a:r>
          </a:p>
          <a:p>
            <a:r>
              <a:rPr lang="en-US" dirty="0"/>
              <a:t>We have to ask where does Israel fit into a Christian world?</a:t>
            </a:r>
          </a:p>
          <a:p>
            <a:r>
              <a:rPr lang="en-US" b="1" dirty="0"/>
              <a:t>Those who do not understand the Jewish/Gentile issues miss out on a large portion of the Bible</a:t>
            </a:r>
          </a:p>
          <a:p>
            <a:pPr lvl="1"/>
            <a:r>
              <a:rPr lang="en-US" b="0" dirty="0"/>
              <a:t>Even if you are just starting out.</a:t>
            </a:r>
          </a:p>
          <a:p>
            <a:pPr lvl="1"/>
            <a:r>
              <a:rPr lang="en-US" b="0" dirty="0"/>
              <a:t>	Really doesn't show up on my list of priorities and worries</a:t>
            </a:r>
          </a:p>
          <a:p>
            <a:pPr lvl="1"/>
            <a:r>
              <a:rPr lang="en-US" b="0" dirty="0"/>
              <a:t>	Once understood the book of Hebrews will come alive</a:t>
            </a:r>
          </a:p>
          <a:p>
            <a:pPr lvl="1"/>
            <a:r>
              <a:rPr lang="en-US" b="0" dirty="0"/>
              <a:t>	Galatians make more sense</a:t>
            </a:r>
          </a:p>
          <a:p>
            <a:pPr lvl="1"/>
            <a:r>
              <a:rPr lang="en-US" b="0" dirty="0"/>
              <a:t>	Acts is better understood</a:t>
            </a:r>
          </a:p>
          <a:p>
            <a:pPr lvl="1"/>
            <a:r>
              <a:rPr lang="en-US" b="0" dirty="0"/>
              <a:t>	The parables and words of Jesus</a:t>
            </a:r>
          </a:p>
          <a:p>
            <a:pPr lvl="1"/>
            <a:r>
              <a:rPr lang="en-US" b="0" dirty="0"/>
              <a:t>	James the brother of Jesus, his letter does not seem so harsh.</a:t>
            </a:r>
          </a:p>
          <a:p>
            <a:r>
              <a:rPr lang="en-US" dirty="0"/>
              <a:t>	</a:t>
            </a:r>
          </a:p>
        </p:txBody>
      </p:sp>
      <p:sp>
        <p:nvSpPr>
          <p:cNvPr id="4" name="Slide Number Placeholder 3"/>
          <p:cNvSpPr>
            <a:spLocks noGrp="1"/>
          </p:cNvSpPr>
          <p:nvPr>
            <p:ph type="sldNum" sz="quarter" idx="5"/>
          </p:nvPr>
        </p:nvSpPr>
        <p:spPr/>
        <p:txBody>
          <a:bodyPr/>
          <a:lstStyle/>
          <a:p>
            <a:fld id="{A8E3FB43-7EBD-41A9-AFC8-A6B09A6CFFA7}" type="slidenum">
              <a:rPr lang="en-US" smtClean="0"/>
              <a:t>5</a:t>
            </a:fld>
            <a:endParaRPr lang="en-US"/>
          </a:p>
        </p:txBody>
      </p:sp>
    </p:spTree>
    <p:extLst>
      <p:ext uri="{BB962C8B-B14F-4D97-AF65-F5344CB8AC3E}">
        <p14:creationId xmlns:p14="http://schemas.microsoft.com/office/powerpoint/2010/main" val="114716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To better understand the future of Israel as explained by Paul</a:t>
            </a:r>
          </a:p>
          <a:p>
            <a:r>
              <a:rPr lang="en-US" dirty="0"/>
              <a:t>We are going to break chapter 11 into three sessions</a:t>
            </a:r>
          </a:p>
          <a:p>
            <a:r>
              <a:rPr lang="en-US" dirty="0"/>
              <a:t>Romans 11:1-6.  The absolute certainty of Israel in the future God is not done with Israel.</a:t>
            </a:r>
          </a:p>
          <a:p>
            <a:r>
              <a:rPr lang="en-US" dirty="0"/>
              <a:t>Romans 11:7-24 What God has planed for Israel</a:t>
            </a:r>
          </a:p>
          <a:p>
            <a:r>
              <a:rPr lang="en-US" dirty="0"/>
              <a:t>Romans 11:25-32 What is Israel’s prophetic future.</a:t>
            </a:r>
          </a:p>
          <a:p>
            <a:endParaRPr lang="en-US" dirty="0"/>
          </a:p>
          <a:p>
            <a:r>
              <a:rPr lang="en-US" dirty="0"/>
              <a:t>Israel has, does and will ever be responsible for the spread of God’s grace. It was, is, and always be the destiny of Israel.</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Monotheism - the belief there is one God, </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receive the Law of God as given to chosen men and women.</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can have an individual and personal relationship with God</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believe God continues to work in the world affecting everything people do.</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 the womb of the Messiah, </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belief that God rewards good deeds and punishes evil</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a people of promise and covenant, </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to be an example ethical living.</a:t>
            </a:r>
          </a:p>
          <a:p>
            <a:pPr marL="342900" marR="0" lvl="0" indent="-342900">
              <a:spcBef>
                <a:spcPts val="600"/>
              </a:spcBef>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has a plan and that plan will be completed.</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How long it takes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dependant</a:t>
            </a:r>
            <a:r>
              <a:rPr lang="en-US" sz="1800" dirty="0">
                <a:effectLst/>
                <a:latin typeface="Calibri" panose="020F0502020204030204" pitchFamily="34" charset="0"/>
                <a:ea typeface="Calibri" panose="020F0502020204030204" pitchFamily="34" charset="0"/>
                <a:cs typeface="Times New Roman" panose="02020603050405020304" pitchFamily="18" charset="0"/>
              </a:rPr>
              <a:t> upon the individual decisions made by men</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Jesus did not know when the plan was to end</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MANAGEMENT</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gentiles were making it hard on the jews.</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God is done with you</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You had your chance and now it is over.</a:t>
            </a:r>
          </a:p>
          <a:p>
            <a:pPr marL="0" marR="0" lvl="0" indent="0">
              <a:spcBef>
                <a:spcPts val="600"/>
              </a:spcBef>
              <a:spcAft>
                <a:spcPts val="6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That task is over and we don’t need them anymore.</a:t>
            </a:r>
          </a:p>
          <a:p>
            <a:pPr marL="0" marR="0" lvl="0" indent="0">
              <a:spcBef>
                <a:spcPts val="600"/>
              </a:spcBef>
              <a:spcAft>
                <a:spcPts val="6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6</a:t>
            </a:fld>
            <a:endParaRPr lang="en-US"/>
          </a:p>
        </p:txBody>
      </p:sp>
    </p:spTree>
    <p:extLst>
      <p:ext uri="{BB962C8B-B14F-4D97-AF65-F5344CB8AC3E}">
        <p14:creationId xmlns:p14="http://schemas.microsoft.com/office/powerpoint/2010/main" val="302413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Perhaps Israelites reading the previous few chapters would wonder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if they had any chance to be restored to God.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Gentiles might think they were now more important and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	begin to look down on Jews like Jews had looked down on Gentiles before.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They might think of Christianity as a non-Israelite religion. </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Both of these groups are wrong. </a:t>
            </a:r>
          </a:p>
          <a:p>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message of this chapter is simple: </a:t>
            </a:r>
          </a:p>
          <a:p>
            <a:pPr marL="285750" indent="-285750">
              <a:buFont typeface="Arial" panose="020B0604020202020204" pitchFamily="34" charset="0"/>
              <a:buChar cha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God has not rejected His people. </a:t>
            </a:r>
          </a:p>
          <a:p>
            <a:pPr marL="285750" indent="-285750">
              <a:buFont typeface="Arial" panose="020B0604020202020204" pitchFamily="34" charset="0"/>
              <a:buChar cha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There will be a restoration one day. </a:t>
            </a:r>
            <a:endParaRPr lang="en-US" dirty="0"/>
          </a:p>
          <a:p>
            <a:endParaRPr lang="en-US" dirty="0"/>
          </a:p>
          <a:p>
            <a:r>
              <a:rPr lang="en-US" dirty="0"/>
              <a:t>Since the death and resurrection of the Christ, the anointed one, Jesus</a:t>
            </a:r>
          </a:p>
          <a:p>
            <a:r>
              <a:rPr lang="en-US" dirty="0"/>
              <a:t>About 1990 years ago</a:t>
            </a:r>
          </a:p>
          <a:p>
            <a:r>
              <a:rPr lang="en-US" dirty="0"/>
              <a:t>Millions of Jews have found grace and peace in the Messiah Jesus.</a:t>
            </a:r>
          </a:p>
          <a:p>
            <a:r>
              <a:rPr lang="en-US" dirty="0"/>
              <a:t>They are and always be the promise of Abraham.</a:t>
            </a:r>
          </a:p>
          <a:p>
            <a:r>
              <a:rPr lang="en-US" dirty="0"/>
              <a:t>In the United states there are about 1.6 million Christian Jews.</a:t>
            </a:r>
          </a:p>
          <a:p>
            <a:r>
              <a:rPr lang="en-US" dirty="0"/>
              <a:t>	Professing, faithful Christians that hold to their birthright and culture </a:t>
            </a:r>
          </a:p>
          <a:p>
            <a:r>
              <a:rPr lang="en-US" dirty="0"/>
              <a:t>GOD IS NOT DONE WITH ISRAEL.</a:t>
            </a:r>
          </a:p>
          <a:p>
            <a:r>
              <a:rPr lang="en-US" dirty="0"/>
              <a:t>	The people</a:t>
            </a:r>
          </a:p>
          <a:p>
            <a:r>
              <a:rPr lang="en-US" dirty="0"/>
              <a:t>	The nation</a:t>
            </a:r>
          </a:p>
          <a:p>
            <a:r>
              <a:rPr lang="en-US" dirty="0"/>
              <a:t>	</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7</a:t>
            </a:fld>
            <a:endParaRPr lang="en-US"/>
          </a:p>
        </p:txBody>
      </p:sp>
    </p:spTree>
    <p:extLst>
      <p:ext uri="{BB962C8B-B14F-4D97-AF65-F5344CB8AC3E}">
        <p14:creationId xmlns:p14="http://schemas.microsoft.com/office/powerpoint/2010/main" val="84955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If Israel is rejected, then I am rejected.</a:t>
            </a:r>
          </a:p>
          <a:p>
            <a:endParaRPr lang="en-US" dirty="0"/>
          </a:p>
          <a:p>
            <a:pPr marL="342900" indent="-342900">
              <a:buAutoNum type="arabicPeriod"/>
            </a:pPr>
            <a:r>
              <a:rPr lang="en-US" dirty="0">
                <a:latin typeface="Calibri" panose="020F0502020204030204" pitchFamily="34" charset="0"/>
                <a:cs typeface="Calibri" panose="020F0502020204030204" pitchFamily="34" charset="0"/>
              </a:rPr>
              <a:t>Paul himself was an Israelite, yet a believer In Christ</a:t>
            </a:r>
          </a:p>
          <a:p>
            <a:r>
              <a:rPr lang="en-US" dirty="0"/>
              <a:t>1) Reminded the church of his citizenship</a:t>
            </a:r>
          </a:p>
          <a:p>
            <a:pPr lvl="1"/>
            <a:r>
              <a:rPr lang="en-US" dirty="0"/>
              <a:t>A Roman citizen.   Reserved for Gentiles</a:t>
            </a:r>
          </a:p>
          <a:p>
            <a:pPr lvl="1"/>
            <a:r>
              <a:rPr lang="en-US" dirty="0"/>
              <a:t>A Israelite citizen. Ethnic distinctiveness</a:t>
            </a:r>
          </a:p>
          <a:p>
            <a:pPr lvl="1"/>
            <a:r>
              <a:rPr lang="en-US" dirty="0"/>
              <a:t>A Christian Citizen.  Saved by Grace.</a:t>
            </a:r>
          </a:p>
          <a:p>
            <a:pPr lvl="2"/>
            <a:r>
              <a:rPr lang="en-US" sz="1800" kern="0" dirty="0">
                <a:effectLst/>
                <a:latin typeface="Calibri" panose="020F0502020204030204" pitchFamily="34" charset="0"/>
                <a:ea typeface="Calibri" panose="020F0502020204030204" pitchFamily="34" charset="0"/>
                <a:cs typeface="Times New Roman" panose="02020603050405020304" pitchFamily="18" charset="0"/>
              </a:rPr>
              <a:t>It was not only possible for Israelites to come to God through Christ, but the invitation was there.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Israel as a nation rejected God and therefore was condemned by God this didn’t close the door to individuals coming to God through Christ.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Besides Paul, who else do we know that was an Israelite that came to faith in Christ?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of the disciples, the seventy, and some 3000 at Pentecost, in addition to the converts of Peter and James’ and other apostle’s Jerusalem based ministry were also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dirty="0">
                <a:latin typeface="Calibri" panose="020F0502020204030204" pitchFamily="34" charset="0"/>
                <a:cs typeface="Calibri" panose="020F0502020204030204" pitchFamily="34" charset="0"/>
              </a:rPr>
              <a:t>God foreknew</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God’s sovereign election of the nation of Israel is from eternity to eternity.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made many unconditional promises to the Jews in the OT.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wouldn’t be broken.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knew ahead of time and somehow also sovereignly controlled their rebellion.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knows and controls the future so He wouldn’t change His mind and cast away the Jews whom He had chosen.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3) God has always preserved a remnant.</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God has always preserved a remnant of the Jews to be faithful to Himself. </a:t>
            </a:r>
          </a:p>
          <a:p>
            <a:pPr marL="457200" lvl="1" indent="0">
              <a:buNone/>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example given is during the time of Elijah. This was one of the darkest times for Israel when </a:t>
            </a:r>
            <a:r>
              <a:rPr lang="en-US" sz="1800" kern="0" dirty="0" err="1">
                <a:effectLst/>
                <a:latin typeface="Calibri" panose="020F0502020204030204" pitchFamily="34" charset="0"/>
                <a:ea typeface="Calibri" panose="020F0502020204030204" pitchFamily="34" charset="0"/>
                <a:cs typeface="Times New Roman" panose="02020603050405020304" pitchFamily="18" charset="0"/>
              </a:rPr>
              <a:t>Jezebeel</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used her influence to turn Israel into Baal worship. Worship of Baal was so popular that Elijah though he was the only one dedicated to God left. Little did He know that even during this apostate time God preserved seven thousand faithful men. At the time of the early NT, there were some thousand preserved. How about now? While today the majority of Israelites reject Christ, not all do. There are many thousands who believe in Christ and are part of the church.</a:t>
            </a:r>
            <a:endParaRPr lang="en-US" dirty="0">
              <a:latin typeface="Calibri" panose="020F0502020204030204" pitchFamily="34" charset="0"/>
              <a:cs typeface="Calibri" panose="020F0502020204030204" pitchFamily="34" charset="0"/>
            </a:endParaRPr>
          </a:p>
          <a:p>
            <a:endParaRPr lang="en-US" dirty="0"/>
          </a:p>
          <a:p>
            <a:r>
              <a:rPr lang="en-US" dirty="0"/>
              <a:t>	</a:t>
            </a:r>
          </a:p>
        </p:txBody>
      </p:sp>
      <p:sp>
        <p:nvSpPr>
          <p:cNvPr id="4" name="Slide Number Placeholder 3"/>
          <p:cNvSpPr>
            <a:spLocks noGrp="1"/>
          </p:cNvSpPr>
          <p:nvPr>
            <p:ph type="sldNum" sz="quarter" idx="5"/>
          </p:nvPr>
        </p:nvSpPr>
        <p:spPr/>
        <p:txBody>
          <a:bodyPr/>
          <a:lstStyle/>
          <a:p>
            <a:fld id="{A8E3FB43-7EBD-41A9-AFC8-A6B09A6CFFA7}" type="slidenum">
              <a:rPr lang="en-US" smtClean="0"/>
              <a:t>8</a:t>
            </a:fld>
            <a:endParaRPr lang="en-US"/>
          </a:p>
        </p:txBody>
      </p:sp>
    </p:spTree>
    <p:extLst>
      <p:ext uri="{BB962C8B-B14F-4D97-AF65-F5344CB8AC3E}">
        <p14:creationId xmlns:p14="http://schemas.microsoft.com/office/powerpoint/2010/main" val="299984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E3FB43-7EBD-41A9-AFC8-A6B09A6CFFA7}" type="slidenum">
              <a:rPr lang="en-US" smtClean="0"/>
              <a:t>9</a:t>
            </a:fld>
            <a:endParaRPr lang="en-US"/>
          </a:p>
        </p:txBody>
      </p:sp>
    </p:spTree>
    <p:extLst>
      <p:ext uri="{BB962C8B-B14F-4D97-AF65-F5344CB8AC3E}">
        <p14:creationId xmlns:p14="http://schemas.microsoft.com/office/powerpoint/2010/main" val="266438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BEC3BC70-EB9A-4E20-9A3D-6FE8E7EC0B49}" type="datetime1">
              <a:rPr lang="en-US" smtClean="0"/>
              <a:t>11/28/2023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03690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6A95634B-CF87-4BCF-894D-C006FB9F27AE}" type="datetime1">
              <a:rPr lang="en-US" smtClean="0"/>
              <a:t>11/28/2023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6734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221CBF9-4BB6-400F-95E8-8D77AA96CCBA}" type="datetime1">
              <a:rPr lang="en-US" smtClean="0"/>
              <a:t>11/28/2023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3214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D089EA9D-37FB-48E6-8E32-F4DF70F6D990}" type="datetime1">
              <a:rPr lang="en-US" smtClean="0"/>
              <a:t>11/28/2023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3376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ADAB9BE7-A9C5-4B82-ACDB-D94502B51903}" type="datetime1">
              <a:rPr lang="en-US" smtClean="0"/>
              <a:t>11/28/2023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882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A6FC0AD-DA74-4D40-A59B-BDDB6B5340E9}" type="datetime1">
              <a:rPr lang="en-US" smtClean="0"/>
              <a:t>11/28/2023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2310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04C1D0A5-9F8E-4D2B-9EAC-14F67B5BAD9C}" type="datetime1">
              <a:rPr lang="en-US" smtClean="0"/>
              <a:t>11/28/2023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275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46CFB63B-A7B4-4D26-A209-3F5605722763}" type="datetime1">
              <a:rPr lang="en-US" smtClean="0"/>
              <a:t>11/28/2023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868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10DE812E-9BC4-461E-A9C3-670156A283E2}" type="datetime1">
              <a:rPr lang="en-US" smtClean="0"/>
              <a:t>11/28/2023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9831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76978416-D381-4272-8AE7-9CF00001D634}" type="datetime1">
              <a:rPr lang="en-US" smtClean="0"/>
              <a:t>11/28/2023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1838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A3A4C532-8DBC-40F9-AA65-D8273E5D8DE4}" type="datetime1">
              <a:rPr lang="en-US" smtClean="0"/>
              <a:t>11/28/2023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81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74A8D493-FD7E-4005-8F71-2A254A1A49B7}" type="datetime1">
              <a:rPr lang="en-US" smtClean="0"/>
              <a:t>11/28/2023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231916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pexels.com/photo/background-book-stack-books-close-up-114839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4E299-9657-B02C-2C0D-34EC6562E9DA}"/>
              </a:ext>
            </a:extLst>
          </p:cNvPr>
          <p:cNvSpPr>
            <a:spLocks noGrp="1"/>
          </p:cNvSpPr>
          <p:nvPr>
            <p:ph type="ctrTitle"/>
          </p:nvPr>
        </p:nvSpPr>
        <p:spPr>
          <a:xfrm>
            <a:off x="526093" y="538881"/>
            <a:ext cx="5106261" cy="1857375"/>
          </a:xfrm>
        </p:spPr>
        <p:txBody>
          <a:bodyPr vert="horz" lIns="91440" tIns="45720" rIns="91440" bIns="45720" rtlCol="0" anchor="b" anchorCtr="0">
            <a:normAutofit/>
          </a:bodyPr>
          <a:lstStyle/>
          <a:p>
            <a:pPr algn="l"/>
            <a:r>
              <a:rPr lang="en-US" sz="4400" dirty="0"/>
              <a:t>Israel in the Future</a:t>
            </a:r>
            <a:endParaRPr lang="en-US" sz="4400" kern="1200" dirty="0">
              <a:solidFill>
                <a:schemeClr val="tx1"/>
              </a:solidFill>
              <a:latin typeface="+mj-lt"/>
              <a:ea typeface="+mj-ea"/>
              <a:cs typeface="+mj-cs"/>
            </a:endParaRPr>
          </a:p>
        </p:txBody>
      </p:sp>
      <p:pic>
        <p:nvPicPr>
          <p:cNvPr id="5" name="Picture 4" descr="A stack of books&#10;&#10;Description automatically generated">
            <a:extLst>
              <a:ext uri="{FF2B5EF4-FFF2-40B4-BE49-F238E27FC236}">
                <a16:creationId xmlns:a16="http://schemas.microsoft.com/office/drawing/2014/main" id="{16398338-23B5-DB55-4073-4C2D3A49CC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098" r="-1" b="9817"/>
          <a:stretch/>
        </p:blipFill>
        <p:spPr>
          <a:xfrm>
            <a:off x="5771491" y="11"/>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5" name="Group 34">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6" name="Freeform: Shape 35">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947ED8E-A4C4-34F7-F801-3D1CA778B348}"/>
              </a:ext>
            </a:extLst>
          </p:cNvPr>
          <p:cNvSpPr>
            <a:spLocks noGrp="1"/>
          </p:cNvSpPr>
          <p:nvPr>
            <p:ph type="subTitle" idx="1"/>
          </p:nvPr>
        </p:nvSpPr>
        <p:spPr>
          <a:xfrm>
            <a:off x="2338552" y="2376096"/>
            <a:ext cx="4400549" cy="3167019"/>
          </a:xfrm>
        </p:spPr>
        <p:txBody>
          <a:bodyPr vert="horz" lIns="91440" tIns="45720" rIns="91440" bIns="45720" rtlCol="0" anchor="t">
            <a:normAutofit/>
          </a:bodyPr>
          <a:lstStyle/>
          <a:p>
            <a:pPr indent="-228600" algn="l">
              <a:buFont typeface="Arial" panose="020B0604020202020204" pitchFamily="34" charset="0"/>
              <a:buChar char="•"/>
            </a:pPr>
            <a:r>
              <a:rPr lang="en-US" b="1" dirty="0"/>
              <a:t>Session 29 of ?</a:t>
            </a:r>
          </a:p>
          <a:p>
            <a:pPr indent="-228600" algn="l">
              <a:buFont typeface="Arial" panose="020B0604020202020204" pitchFamily="34" charset="0"/>
              <a:buChar char="•"/>
            </a:pPr>
            <a:r>
              <a:rPr lang="en-US" b="1" dirty="0"/>
              <a:t>MEN to MEN</a:t>
            </a:r>
          </a:p>
          <a:p>
            <a:pPr indent="-228600" algn="l">
              <a:buFont typeface="Arial" panose="020B0604020202020204" pitchFamily="34" charset="0"/>
              <a:buChar char="•"/>
            </a:pPr>
            <a:r>
              <a:rPr lang="en-US" dirty="0"/>
              <a:t>A Bible Study about a letter written to the Church in Rome</a:t>
            </a:r>
          </a:p>
          <a:p>
            <a:pPr indent="-228600" algn="l">
              <a:buFont typeface="Arial" panose="020B0604020202020204" pitchFamily="34" charset="0"/>
              <a:buChar char="•"/>
            </a:pPr>
            <a:r>
              <a:rPr lang="en-US" dirty="0"/>
              <a:t>Romans 11:1-6</a:t>
            </a:r>
          </a:p>
        </p:txBody>
      </p:sp>
      <p:sp>
        <p:nvSpPr>
          <p:cNvPr id="4" name="TextBox 3">
            <a:extLst>
              <a:ext uri="{FF2B5EF4-FFF2-40B4-BE49-F238E27FC236}">
                <a16:creationId xmlns:a16="http://schemas.microsoft.com/office/drawing/2014/main" id="{8956DE61-89F3-4E31-F2F0-68F0AB277E85}"/>
              </a:ext>
            </a:extLst>
          </p:cNvPr>
          <p:cNvSpPr txBox="1"/>
          <p:nvPr/>
        </p:nvSpPr>
        <p:spPr>
          <a:xfrm>
            <a:off x="354957" y="4772341"/>
            <a:ext cx="574104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en-US" sz="3200" b="1" dirty="0"/>
              <a:t>And if by grace, then it cannot be based on works; if it were, grace would no longer be grace.</a:t>
            </a:r>
          </a:p>
        </p:txBody>
      </p:sp>
      <p:sp>
        <p:nvSpPr>
          <p:cNvPr id="6" name="Slide Number Placeholder 5">
            <a:extLst>
              <a:ext uri="{FF2B5EF4-FFF2-40B4-BE49-F238E27FC236}">
                <a16:creationId xmlns:a16="http://schemas.microsoft.com/office/drawing/2014/main" id="{DF7CEE95-4243-55AA-3181-CAC361C97FB0}"/>
              </a:ext>
            </a:extLst>
          </p:cNvPr>
          <p:cNvSpPr>
            <a:spLocks noGrp="1"/>
          </p:cNvSpPr>
          <p:nvPr>
            <p:ph type="sldNum" sz="quarter" idx="12"/>
          </p:nvPr>
        </p:nvSpPr>
        <p:spPr/>
        <p:txBody>
          <a:bodyPr/>
          <a:lstStyle/>
          <a:p>
            <a:fld id="{D643A852-0206-46AC-B0EB-645612933129}" type="slidenum">
              <a:rPr lang="en-US" smtClean="0"/>
              <a:t>1</a:t>
            </a:fld>
            <a:endParaRPr lang="en-US" dirty="0"/>
          </a:p>
        </p:txBody>
      </p:sp>
    </p:spTree>
    <p:extLst>
      <p:ext uri="{BB962C8B-B14F-4D97-AF65-F5344CB8AC3E}">
        <p14:creationId xmlns:p14="http://schemas.microsoft.com/office/powerpoint/2010/main" val="49691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2708-4009-A175-EC88-2DD05F9B5181}"/>
              </a:ext>
            </a:extLst>
          </p:cNvPr>
          <p:cNvSpPr>
            <a:spLocks noGrp="1"/>
          </p:cNvSpPr>
          <p:nvPr>
            <p:ph type="title"/>
          </p:nvPr>
        </p:nvSpPr>
        <p:spPr>
          <a:xfrm>
            <a:off x="961697" y="315311"/>
            <a:ext cx="10294882" cy="2322786"/>
          </a:xfrm>
        </p:spPr>
        <p:txBody>
          <a:bodyPr>
            <a:normAutofit/>
          </a:bodyPr>
          <a:lstStyle/>
          <a:p>
            <a:pPr marL="0" lvl="0" indent="0" algn="ctr">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God’s answer to </a:t>
            </a:r>
            <a:r>
              <a:rPr lang="en-US" sz="4000" b="1" kern="0" dirty="0">
                <a:solidFill>
                  <a:srgbClr val="2F5496"/>
                </a:solidFill>
                <a:latin typeface="Calibri" panose="020F0502020204030204" pitchFamily="34" charset="0"/>
                <a:cs typeface="Times New Roman" panose="02020603050405020304" pitchFamily="18" charset="0"/>
              </a:rPr>
              <a:t>Elijah</a:t>
            </a:r>
            <a:r>
              <a:rPr lang="en-US" dirty="0">
                <a:effectLst/>
                <a:latin typeface="Calibri" panose="020F0502020204030204" pitchFamily="34" charset="0"/>
                <a:ea typeface="Calibri" panose="020F0502020204030204" pitchFamily="34" charset="0"/>
                <a:cs typeface="Times New Roman" panose="02020603050405020304" pitchFamily="18" charset="0"/>
              </a:rPr>
              <a:t> about preserving a remnant of 7000 is another example that God has not rejected Israel (2b-5)</a:t>
            </a:r>
            <a:endParaRPr lang="en-US" sz="5400" dirty="0"/>
          </a:p>
        </p:txBody>
      </p:sp>
      <p:sp>
        <p:nvSpPr>
          <p:cNvPr id="3" name="Content Placeholder 2">
            <a:extLst>
              <a:ext uri="{FF2B5EF4-FFF2-40B4-BE49-F238E27FC236}">
                <a16:creationId xmlns:a16="http://schemas.microsoft.com/office/drawing/2014/main" id="{2E3B774D-3FD3-1DED-72CB-D7DBA21D5FE3}"/>
              </a:ext>
            </a:extLst>
          </p:cNvPr>
          <p:cNvSpPr>
            <a:spLocks noGrp="1"/>
          </p:cNvSpPr>
          <p:nvPr>
            <p:ph idx="1"/>
          </p:nvPr>
        </p:nvSpPr>
        <p:spPr>
          <a:xfrm>
            <a:off x="488732" y="3060918"/>
            <a:ext cx="10668000" cy="3048001"/>
          </a:xfrm>
        </p:spPr>
        <p:txBody>
          <a:bodyPr>
            <a:normAutofit fontScale="92500" lnSpcReduction="10000"/>
          </a:bodyPr>
          <a:lstStyle/>
          <a:p>
            <a:pPr marL="0" marR="0" lvl="0" indent="0">
              <a:spcBef>
                <a:spcPts val="0"/>
              </a:spcBef>
              <a:spcAft>
                <a:spcPts val="0"/>
              </a:spcAft>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2b) Or do you not know what the Scripture says in the passage about Elijah, how he pleads with God against Israel? </a:t>
            </a:r>
            <a:endParaRPr lang="en-U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3)“Lord, THEY HAVE KILLED YOUR PROPHETS, THEY HAVE TORN DOWN YOUR ALTARS, AND I ALONE AM LEFT, AND THEY ARE SEEKING MY LIFE.” </a:t>
            </a:r>
            <a:endParaRPr lang="en-U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 But what is the divine response to him? “I HAVE KEPT for Myself SEVEN THOUSAND MEN WHO HAVE NOT BOWED THE KNEE TO BAAL.”</a:t>
            </a:r>
          </a:p>
          <a:p>
            <a:pPr marL="0" indent="0">
              <a:spcBef>
                <a:spcPts val="0"/>
              </a:spcBef>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 In the same way then, there has also come to be at the present time a remnant according to God’s gracious choice. </a:t>
            </a:r>
            <a:endParaRPr lang="en-U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361BBC6-9D06-3880-2553-5624C56F0061}"/>
              </a:ext>
            </a:extLst>
          </p:cNvPr>
          <p:cNvSpPr>
            <a:spLocks noGrp="1"/>
          </p:cNvSpPr>
          <p:nvPr>
            <p:ph type="sldNum" sz="quarter" idx="12"/>
          </p:nvPr>
        </p:nvSpPr>
        <p:spPr/>
        <p:txBody>
          <a:bodyPr/>
          <a:lstStyle/>
          <a:p>
            <a:fld id="{D643A852-0206-46AC-B0EB-645612933129}" type="slidenum">
              <a:rPr lang="en-US" smtClean="0"/>
              <a:t>10</a:t>
            </a:fld>
            <a:endParaRPr lang="en-US"/>
          </a:p>
        </p:txBody>
      </p:sp>
    </p:spTree>
    <p:extLst>
      <p:ext uri="{BB962C8B-B14F-4D97-AF65-F5344CB8AC3E}">
        <p14:creationId xmlns:p14="http://schemas.microsoft.com/office/powerpoint/2010/main" val="414098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DDCA-3C1B-08ED-7F9D-D94EB9173384}"/>
              </a:ext>
            </a:extLst>
          </p:cNvPr>
          <p:cNvSpPr>
            <a:spLocks noGrp="1"/>
          </p:cNvSpPr>
          <p:nvPr>
            <p:ph type="title"/>
          </p:nvPr>
        </p:nvSpPr>
        <p:spPr>
          <a:xfrm>
            <a:off x="762000" y="1524000"/>
            <a:ext cx="10847614" cy="1263649"/>
          </a:xfrm>
        </p:spPr>
        <p:txBody>
          <a:bodyPr>
            <a:normAutofit/>
          </a:bodyPr>
          <a:lstStyle/>
          <a:p>
            <a:r>
              <a:rPr lang="en-US" dirty="0"/>
              <a:t>Simple concept, far reaching implications</a:t>
            </a:r>
          </a:p>
        </p:txBody>
      </p:sp>
      <p:sp>
        <p:nvSpPr>
          <p:cNvPr id="3" name="Content Placeholder 2">
            <a:extLst>
              <a:ext uri="{FF2B5EF4-FFF2-40B4-BE49-F238E27FC236}">
                <a16:creationId xmlns:a16="http://schemas.microsoft.com/office/drawing/2014/main" id="{D1489BFD-A870-F786-174B-F1B396AA3D90}"/>
              </a:ext>
            </a:extLst>
          </p:cNvPr>
          <p:cNvSpPr>
            <a:spLocks noGrp="1"/>
          </p:cNvSpPr>
          <p:nvPr>
            <p:ph idx="1"/>
          </p:nvPr>
        </p:nvSpPr>
        <p:spPr/>
        <p:txBody>
          <a:bodyPr/>
          <a:lstStyle/>
          <a:p>
            <a:pPr marL="0" indent="0">
              <a:buNone/>
            </a:pPr>
            <a:r>
              <a:rPr lang="en-US" sz="28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Verse 6 - But if it is by grace, it is no longer on the basis of works, since otherwise grace is no longer grace.</a:t>
            </a:r>
            <a:endParaRPr lang="en-U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8165D90-1297-BF23-9982-C00A6F3B1D5F}"/>
              </a:ext>
            </a:extLst>
          </p:cNvPr>
          <p:cNvSpPr txBox="1"/>
          <p:nvPr/>
        </p:nvSpPr>
        <p:spPr>
          <a:xfrm>
            <a:off x="2073727" y="4256782"/>
            <a:ext cx="6890657"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b="1" i="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grace when a man merits salvation.</a:t>
            </a:r>
            <a:endPar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43DE9E9-8BD2-2749-1F95-8111D867D9AD}"/>
              </a:ext>
            </a:extLst>
          </p:cNvPr>
          <p:cNvSpPr>
            <a:spLocks noGrp="1"/>
          </p:cNvSpPr>
          <p:nvPr>
            <p:ph type="sldNum" sz="quarter" idx="12"/>
          </p:nvPr>
        </p:nvSpPr>
        <p:spPr/>
        <p:txBody>
          <a:bodyPr/>
          <a:lstStyle/>
          <a:p>
            <a:fld id="{D643A852-0206-46AC-B0EB-645612933129}" type="slidenum">
              <a:rPr lang="en-US" smtClean="0"/>
              <a:t>11</a:t>
            </a:fld>
            <a:endParaRPr lang="en-US"/>
          </a:p>
        </p:txBody>
      </p:sp>
    </p:spTree>
    <p:extLst>
      <p:ext uri="{BB962C8B-B14F-4D97-AF65-F5344CB8AC3E}">
        <p14:creationId xmlns:p14="http://schemas.microsoft.com/office/powerpoint/2010/main" val="77657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CBFB-111D-3982-A2A5-B0045AC82F36}"/>
              </a:ext>
            </a:extLst>
          </p:cNvPr>
          <p:cNvSpPr>
            <a:spLocks noGrp="1"/>
          </p:cNvSpPr>
          <p:nvPr>
            <p:ph type="title"/>
          </p:nvPr>
        </p:nvSpPr>
        <p:spPr>
          <a:xfrm>
            <a:off x="762000" y="849086"/>
            <a:ext cx="2813957" cy="1263649"/>
          </a:xfrm>
        </p:spPr>
        <p:txBody>
          <a:bodyPr/>
          <a:lstStyle/>
          <a:p>
            <a:r>
              <a:rPr lang="en-US" dirty="0"/>
              <a:t>Theology</a:t>
            </a:r>
          </a:p>
        </p:txBody>
      </p:sp>
      <p:sp>
        <p:nvSpPr>
          <p:cNvPr id="3" name="Content Placeholder 2">
            <a:extLst>
              <a:ext uri="{FF2B5EF4-FFF2-40B4-BE49-F238E27FC236}">
                <a16:creationId xmlns:a16="http://schemas.microsoft.com/office/drawing/2014/main" id="{9E072497-B722-3154-2B56-4ED8836AE77C}"/>
              </a:ext>
            </a:extLst>
          </p:cNvPr>
          <p:cNvSpPr>
            <a:spLocks noGrp="1"/>
          </p:cNvSpPr>
          <p:nvPr>
            <p:ph idx="1"/>
          </p:nvPr>
        </p:nvSpPr>
        <p:spPr>
          <a:xfrm>
            <a:off x="762000" y="1667989"/>
            <a:ext cx="4365171" cy="3826329"/>
          </a:xfrm>
        </p:spPr>
        <p:txBody>
          <a:bodyPr>
            <a:normAutofit/>
          </a:bodyPr>
          <a:lstStyle/>
          <a:p>
            <a:r>
              <a:rPr lang="en-US" sz="3200" dirty="0"/>
              <a:t>Dispensationalism</a:t>
            </a:r>
          </a:p>
          <a:p>
            <a:r>
              <a:rPr lang="en-US" sz="3200" dirty="0"/>
              <a:t>Supersessionism</a:t>
            </a:r>
          </a:p>
          <a:p>
            <a:pPr lvl="1"/>
            <a:r>
              <a:rPr lang="en-US" sz="2800" dirty="0"/>
              <a:t>Replacement Theology</a:t>
            </a:r>
          </a:p>
          <a:p>
            <a:pPr lvl="1"/>
            <a:r>
              <a:rPr lang="en-US" sz="2800" dirty="0"/>
              <a:t>Covenant Theology</a:t>
            </a:r>
          </a:p>
          <a:p>
            <a:pPr lvl="1"/>
            <a:r>
              <a:rPr lang="en-US" sz="2800" dirty="0"/>
              <a:t>Fulfillment Theology</a:t>
            </a:r>
          </a:p>
          <a:p>
            <a:r>
              <a:rPr lang="en-US" sz="3200" dirty="0"/>
              <a:t>Progressive revelation</a:t>
            </a:r>
          </a:p>
          <a:p>
            <a:endParaRPr lang="en-US" sz="3200" dirty="0"/>
          </a:p>
        </p:txBody>
      </p:sp>
      <p:sp>
        <p:nvSpPr>
          <p:cNvPr id="4" name="TextBox 3">
            <a:extLst>
              <a:ext uri="{FF2B5EF4-FFF2-40B4-BE49-F238E27FC236}">
                <a16:creationId xmlns:a16="http://schemas.microsoft.com/office/drawing/2014/main" id="{11332206-80DD-0E42-E92C-30C3F969B07D}"/>
              </a:ext>
            </a:extLst>
          </p:cNvPr>
          <p:cNvSpPr txBox="1"/>
          <p:nvPr/>
        </p:nvSpPr>
        <p:spPr>
          <a:xfrm>
            <a:off x="5878286" y="1524000"/>
            <a:ext cx="5845628"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God is done with Israel.</a:t>
            </a:r>
          </a:p>
          <a:p>
            <a:pPr marL="571500" indent="-571500">
              <a:buFont typeface="Arial" panose="020B0604020202020204" pitchFamily="34" charset="0"/>
              <a:buChar char="•"/>
            </a:pPr>
            <a:r>
              <a:rPr lang="en-US" sz="3600" dirty="0"/>
              <a:t>God’s methods change according to man’s response to faith.</a:t>
            </a:r>
          </a:p>
          <a:p>
            <a:pPr marL="571500" indent="-571500">
              <a:buFont typeface="Arial" panose="020B0604020202020204" pitchFamily="34" charset="0"/>
              <a:buChar char="•"/>
            </a:pPr>
            <a:r>
              <a:rPr lang="en-US" sz="3600" dirty="0"/>
              <a:t>GOD changes</a:t>
            </a:r>
          </a:p>
          <a:p>
            <a:endParaRPr lang="en-US" sz="3600" dirty="0"/>
          </a:p>
        </p:txBody>
      </p:sp>
      <p:sp>
        <p:nvSpPr>
          <p:cNvPr id="6" name="TextBox 5">
            <a:extLst>
              <a:ext uri="{FF2B5EF4-FFF2-40B4-BE49-F238E27FC236}">
                <a16:creationId xmlns:a16="http://schemas.microsoft.com/office/drawing/2014/main" id="{E13AEF57-40C4-3C03-B119-C43A9A43605A}"/>
              </a:ext>
            </a:extLst>
          </p:cNvPr>
          <p:cNvSpPr txBox="1"/>
          <p:nvPr/>
        </p:nvSpPr>
        <p:spPr>
          <a:xfrm>
            <a:off x="5948894" y="4746413"/>
            <a:ext cx="5468580" cy="18158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00" dirty="0"/>
              <a:t>I CAN DO ALL THINGS IN MY UNDERSTANDING OF SOME SCRIPTURE TAKEN OUT OF CONTEXT!</a:t>
            </a:r>
          </a:p>
        </p:txBody>
      </p:sp>
      <p:sp>
        <p:nvSpPr>
          <p:cNvPr id="7" name="Slide Number Placeholder 6">
            <a:extLst>
              <a:ext uri="{FF2B5EF4-FFF2-40B4-BE49-F238E27FC236}">
                <a16:creationId xmlns:a16="http://schemas.microsoft.com/office/drawing/2014/main" id="{57EA51EB-82F8-5AD3-F351-3B5CDE3AE041}"/>
              </a:ext>
            </a:extLst>
          </p:cNvPr>
          <p:cNvSpPr>
            <a:spLocks noGrp="1"/>
          </p:cNvSpPr>
          <p:nvPr>
            <p:ph type="sldNum" sz="quarter" idx="12"/>
          </p:nvPr>
        </p:nvSpPr>
        <p:spPr/>
        <p:txBody>
          <a:bodyPr/>
          <a:lstStyle/>
          <a:p>
            <a:fld id="{D643A852-0206-46AC-B0EB-645612933129}" type="slidenum">
              <a:rPr lang="en-US" smtClean="0"/>
              <a:t>2</a:t>
            </a:fld>
            <a:endParaRPr lang="en-US"/>
          </a:p>
        </p:txBody>
      </p:sp>
    </p:spTree>
    <p:extLst>
      <p:ext uri="{BB962C8B-B14F-4D97-AF65-F5344CB8AC3E}">
        <p14:creationId xmlns:p14="http://schemas.microsoft.com/office/powerpoint/2010/main" val="274938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574C-3986-12B8-7AD7-D5467F3B2D23}"/>
              </a:ext>
            </a:extLst>
          </p:cNvPr>
          <p:cNvSpPr>
            <a:spLocks noGrp="1"/>
          </p:cNvSpPr>
          <p:nvPr>
            <p:ph type="title"/>
          </p:nvPr>
        </p:nvSpPr>
        <p:spPr>
          <a:xfrm>
            <a:off x="762000" y="630620"/>
            <a:ext cx="9144000" cy="1263649"/>
          </a:xfrm>
        </p:spPr>
        <p:txBody>
          <a:bodyPr>
            <a:normAutofit fontScale="90000"/>
          </a:bodyPr>
          <a:lstStyle/>
          <a:p>
            <a:r>
              <a:rPr lang="en-US" dirty="0"/>
              <a:t>Dispensationalism: </a:t>
            </a:r>
            <a:br>
              <a:rPr lang="en-US" dirty="0"/>
            </a:br>
            <a:r>
              <a:rPr lang="en-US" sz="3600" b="0" i="0" dirty="0">
                <a:solidFill>
                  <a:srgbClr val="000000"/>
                </a:solidFill>
                <a:effectLst/>
                <a:latin typeface="Segoe UI" panose="020B0502040204020203" pitchFamily="34" charset="0"/>
              </a:rPr>
              <a:t>History is divided into multiple ages or "dispensations" in which </a:t>
            </a:r>
            <a:r>
              <a:rPr lang="en-US" sz="3600" b="0" i="0" u="none" strike="noStrike" dirty="0">
                <a:solidFill>
                  <a:srgbClr val="3366CC"/>
                </a:solidFill>
                <a:effectLst/>
                <a:latin typeface="Segoe UI" panose="020B0502040204020203" pitchFamily="34" charset="0"/>
              </a:rPr>
              <a:t>God</a:t>
            </a:r>
            <a:r>
              <a:rPr lang="en-US" sz="3600" b="0" i="0" dirty="0">
                <a:solidFill>
                  <a:srgbClr val="000000"/>
                </a:solidFill>
                <a:effectLst/>
                <a:latin typeface="Segoe UI" panose="020B0502040204020203" pitchFamily="34" charset="0"/>
              </a:rPr>
              <a:t> acts with his </a:t>
            </a:r>
            <a:r>
              <a:rPr lang="en-US" sz="3600" b="0" i="0" u="none" strike="noStrike" dirty="0">
                <a:solidFill>
                  <a:srgbClr val="3366CC"/>
                </a:solidFill>
                <a:effectLst/>
                <a:latin typeface="Segoe UI" panose="020B0502040204020203" pitchFamily="34" charset="0"/>
              </a:rPr>
              <a:t>chosen people</a:t>
            </a:r>
            <a:r>
              <a:rPr lang="en-US" sz="3600" b="0" i="0" dirty="0">
                <a:solidFill>
                  <a:srgbClr val="000000"/>
                </a:solidFill>
                <a:effectLst/>
                <a:latin typeface="Segoe UI" panose="020B0502040204020203" pitchFamily="34" charset="0"/>
              </a:rPr>
              <a:t> in different ways.</a:t>
            </a:r>
            <a:endParaRPr lang="en-US" dirty="0"/>
          </a:p>
        </p:txBody>
      </p:sp>
      <p:sp>
        <p:nvSpPr>
          <p:cNvPr id="3" name="Content Placeholder 2">
            <a:extLst>
              <a:ext uri="{FF2B5EF4-FFF2-40B4-BE49-F238E27FC236}">
                <a16:creationId xmlns:a16="http://schemas.microsoft.com/office/drawing/2014/main" id="{B4041270-2FBE-EFE4-CFED-E158260EE5D4}"/>
              </a:ext>
            </a:extLst>
          </p:cNvPr>
          <p:cNvSpPr>
            <a:spLocks noGrp="1"/>
          </p:cNvSpPr>
          <p:nvPr>
            <p:ph idx="1"/>
          </p:nvPr>
        </p:nvSpPr>
        <p:spPr>
          <a:xfrm>
            <a:off x="761999" y="2680139"/>
            <a:ext cx="10925503" cy="3951890"/>
          </a:xfrm>
        </p:spPr>
        <p:txBody>
          <a:bodyPr>
            <a:normAutofit lnSpcReduction="10000"/>
          </a:bodyPr>
          <a:lstStyle/>
          <a:p>
            <a:r>
              <a:rPr lang="en-US" dirty="0"/>
              <a:t>God is done with </a:t>
            </a:r>
            <a:r>
              <a:rPr lang="en-US" b="1" dirty="0"/>
              <a:t>Israel</a:t>
            </a:r>
            <a:r>
              <a:rPr lang="en-US" dirty="0"/>
              <a:t>. (The old dispensation)</a:t>
            </a:r>
          </a:p>
          <a:p>
            <a:pPr lvl="1"/>
            <a:r>
              <a:rPr lang="en-US" dirty="0"/>
              <a:t>Israel is no longer the chosen people of God.</a:t>
            </a:r>
          </a:p>
          <a:p>
            <a:pPr lvl="1"/>
            <a:r>
              <a:rPr lang="en-US" dirty="0"/>
              <a:t>Israel is all the old stuff.  </a:t>
            </a:r>
          </a:p>
          <a:p>
            <a:pPr lvl="1"/>
            <a:r>
              <a:rPr lang="en-US" dirty="0"/>
              <a:t>Israel is nothing more blessed than the rest of the world.</a:t>
            </a:r>
          </a:p>
          <a:p>
            <a:pPr lvl="1"/>
            <a:r>
              <a:rPr lang="en-US" dirty="0"/>
              <a:t>All the punishments, curses, laws, mandates, are associated only with Israel.</a:t>
            </a:r>
          </a:p>
          <a:p>
            <a:r>
              <a:rPr lang="en-US" dirty="0"/>
              <a:t>God’s favorite is the </a:t>
            </a:r>
            <a:r>
              <a:rPr lang="en-US" b="1" dirty="0"/>
              <a:t>Church</a:t>
            </a:r>
            <a:r>
              <a:rPr lang="en-US" dirty="0"/>
              <a:t>. (The new dispensation)</a:t>
            </a:r>
          </a:p>
          <a:p>
            <a:pPr lvl="1"/>
            <a:r>
              <a:rPr lang="en-US" dirty="0"/>
              <a:t>The Church is the new chosen people of God.</a:t>
            </a:r>
          </a:p>
          <a:p>
            <a:pPr lvl="1"/>
            <a:r>
              <a:rPr lang="en-US" dirty="0"/>
              <a:t>The Church is the new stuff</a:t>
            </a:r>
          </a:p>
          <a:p>
            <a:pPr lvl="1"/>
            <a:r>
              <a:rPr lang="en-US" dirty="0"/>
              <a:t>The Church is now the seat of all blessings from God.</a:t>
            </a:r>
          </a:p>
          <a:p>
            <a:pPr lvl="1"/>
            <a:r>
              <a:rPr lang="en-US" dirty="0"/>
              <a:t>Transfer all the promises, blessings, and favor to Christians</a:t>
            </a:r>
          </a:p>
          <a:p>
            <a:endParaRPr lang="en-US" dirty="0"/>
          </a:p>
        </p:txBody>
      </p:sp>
      <p:sp>
        <p:nvSpPr>
          <p:cNvPr id="4" name="Slide Number Placeholder 3">
            <a:extLst>
              <a:ext uri="{FF2B5EF4-FFF2-40B4-BE49-F238E27FC236}">
                <a16:creationId xmlns:a16="http://schemas.microsoft.com/office/drawing/2014/main" id="{924BE8FE-6513-C11B-B72B-483404956AC7}"/>
              </a:ext>
            </a:extLst>
          </p:cNvPr>
          <p:cNvSpPr>
            <a:spLocks noGrp="1"/>
          </p:cNvSpPr>
          <p:nvPr>
            <p:ph type="sldNum" sz="quarter" idx="12"/>
          </p:nvPr>
        </p:nvSpPr>
        <p:spPr/>
        <p:txBody>
          <a:bodyPr/>
          <a:lstStyle/>
          <a:p>
            <a:fld id="{D643A852-0206-46AC-B0EB-645612933129}" type="slidenum">
              <a:rPr lang="en-US" smtClean="0"/>
              <a:t>3</a:t>
            </a:fld>
            <a:endParaRPr lang="en-US"/>
          </a:p>
        </p:txBody>
      </p:sp>
    </p:spTree>
    <p:extLst>
      <p:ext uri="{BB962C8B-B14F-4D97-AF65-F5344CB8AC3E}">
        <p14:creationId xmlns:p14="http://schemas.microsoft.com/office/powerpoint/2010/main" val="73623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A882-4983-3EB4-937B-F9356AC2FE99}"/>
              </a:ext>
            </a:extLst>
          </p:cNvPr>
          <p:cNvSpPr>
            <a:spLocks noGrp="1"/>
          </p:cNvSpPr>
          <p:nvPr>
            <p:ph type="title"/>
          </p:nvPr>
        </p:nvSpPr>
        <p:spPr>
          <a:xfrm>
            <a:off x="762000" y="346841"/>
            <a:ext cx="9144000" cy="1263649"/>
          </a:xfrm>
        </p:spPr>
        <p:txBody>
          <a:bodyPr/>
          <a:lstStyle/>
          <a:p>
            <a:r>
              <a:rPr lang="en-US" dirty="0"/>
              <a:t>Learning in the first Century</a:t>
            </a:r>
          </a:p>
        </p:txBody>
      </p:sp>
      <p:sp>
        <p:nvSpPr>
          <p:cNvPr id="3" name="Content Placeholder 2">
            <a:extLst>
              <a:ext uri="{FF2B5EF4-FFF2-40B4-BE49-F238E27FC236}">
                <a16:creationId xmlns:a16="http://schemas.microsoft.com/office/drawing/2014/main" id="{046CB5B3-9081-6FF7-D7A0-17FBA07FF9F6}"/>
              </a:ext>
            </a:extLst>
          </p:cNvPr>
          <p:cNvSpPr>
            <a:spLocks noGrp="1"/>
          </p:cNvSpPr>
          <p:nvPr>
            <p:ph idx="1"/>
          </p:nvPr>
        </p:nvSpPr>
        <p:spPr>
          <a:xfrm>
            <a:off x="551794" y="1904999"/>
            <a:ext cx="10668000" cy="4285594"/>
          </a:xfrm>
        </p:spPr>
        <p:txBody>
          <a:bodyPr>
            <a:normAutofit/>
          </a:bodyPr>
          <a:lstStyle/>
          <a:p>
            <a:r>
              <a:rPr lang="en-US" dirty="0"/>
              <a:t>Gentile learning was driven by two motives, both external</a:t>
            </a:r>
          </a:p>
          <a:p>
            <a:pPr lvl="1"/>
            <a:r>
              <a:rPr lang="en-US" dirty="0"/>
              <a:t>Authority – I learn what I am told or punishment would result</a:t>
            </a:r>
          </a:p>
          <a:p>
            <a:pPr lvl="1"/>
            <a:r>
              <a:rPr lang="en-US" dirty="0"/>
              <a:t>Advantage – I learn to raise my social and economic standard</a:t>
            </a:r>
          </a:p>
          <a:p>
            <a:r>
              <a:rPr lang="en-US" dirty="0"/>
              <a:t>Jewish learning was driven by two motives, both internal</a:t>
            </a:r>
          </a:p>
          <a:p>
            <a:pPr lvl="1"/>
            <a:r>
              <a:rPr lang="en-US" dirty="0"/>
              <a:t>Interest– I learn because it is stimulating to me</a:t>
            </a:r>
          </a:p>
          <a:p>
            <a:pPr lvl="1"/>
            <a:r>
              <a:rPr lang="en-US" dirty="0"/>
              <a:t>Life – I learn because I need to know my place in the world</a:t>
            </a:r>
          </a:p>
          <a:p>
            <a:pPr lvl="2"/>
            <a:r>
              <a:rPr lang="en-US" dirty="0"/>
              <a:t>Who am I?</a:t>
            </a:r>
          </a:p>
          <a:p>
            <a:pPr lvl="2"/>
            <a:r>
              <a:rPr lang="en-US" dirty="0"/>
              <a:t>Where do if fit in this world?</a:t>
            </a:r>
          </a:p>
          <a:p>
            <a:pPr lvl="2"/>
            <a:r>
              <a:rPr lang="en-US" dirty="0"/>
              <a:t>How can I live a fulfilling life?</a:t>
            </a:r>
          </a:p>
          <a:p>
            <a:pPr lvl="2"/>
            <a:r>
              <a:rPr lang="en-US" dirty="0"/>
              <a:t>How can I make the world a better place.</a:t>
            </a:r>
          </a:p>
          <a:p>
            <a:pPr lvl="1"/>
            <a:endParaRPr lang="en-US" dirty="0"/>
          </a:p>
        </p:txBody>
      </p:sp>
      <p:sp>
        <p:nvSpPr>
          <p:cNvPr id="4" name="Slide Number Placeholder 3">
            <a:extLst>
              <a:ext uri="{FF2B5EF4-FFF2-40B4-BE49-F238E27FC236}">
                <a16:creationId xmlns:a16="http://schemas.microsoft.com/office/drawing/2014/main" id="{9CE9878D-DBED-B095-0823-37C704CA0B98}"/>
              </a:ext>
            </a:extLst>
          </p:cNvPr>
          <p:cNvSpPr>
            <a:spLocks noGrp="1"/>
          </p:cNvSpPr>
          <p:nvPr>
            <p:ph type="sldNum" sz="quarter" idx="12"/>
          </p:nvPr>
        </p:nvSpPr>
        <p:spPr/>
        <p:txBody>
          <a:bodyPr/>
          <a:lstStyle/>
          <a:p>
            <a:fld id="{D643A852-0206-46AC-B0EB-645612933129}" type="slidenum">
              <a:rPr lang="en-US" smtClean="0"/>
              <a:t>4</a:t>
            </a:fld>
            <a:endParaRPr lang="en-US"/>
          </a:p>
        </p:txBody>
      </p:sp>
    </p:spTree>
    <p:extLst>
      <p:ext uri="{BB962C8B-B14F-4D97-AF65-F5344CB8AC3E}">
        <p14:creationId xmlns:p14="http://schemas.microsoft.com/office/powerpoint/2010/main" val="176911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873C-CD09-710B-9669-038EDF599D78}"/>
              </a:ext>
            </a:extLst>
          </p:cNvPr>
          <p:cNvSpPr>
            <a:spLocks noGrp="1"/>
          </p:cNvSpPr>
          <p:nvPr>
            <p:ph type="title"/>
          </p:nvPr>
        </p:nvSpPr>
        <p:spPr/>
        <p:txBody>
          <a:bodyPr/>
          <a:lstStyle/>
          <a:p>
            <a:r>
              <a:rPr lang="en-US" dirty="0"/>
              <a:t>Romans 9, 10, 11 – the story of Israel</a:t>
            </a:r>
          </a:p>
        </p:txBody>
      </p:sp>
      <p:sp>
        <p:nvSpPr>
          <p:cNvPr id="3" name="Content Placeholder 2">
            <a:extLst>
              <a:ext uri="{FF2B5EF4-FFF2-40B4-BE49-F238E27FC236}">
                <a16:creationId xmlns:a16="http://schemas.microsoft.com/office/drawing/2014/main" id="{7309EC33-E8D4-0845-A462-478C77E69A1D}"/>
              </a:ext>
            </a:extLst>
          </p:cNvPr>
          <p:cNvSpPr>
            <a:spLocks noGrp="1"/>
          </p:cNvSpPr>
          <p:nvPr>
            <p:ph idx="1"/>
          </p:nvPr>
        </p:nvSpPr>
        <p:spPr>
          <a:xfrm>
            <a:off x="762000" y="2546351"/>
            <a:ext cx="10668000" cy="3048001"/>
          </a:xfrm>
        </p:spPr>
        <p:txBody>
          <a:bodyPr>
            <a:normAutofit lnSpcReduction="10000"/>
          </a:bodyPr>
          <a:lstStyle/>
          <a:p>
            <a:r>
              <a:rPr lang="en-US" dirty="0"/>
              <a:t>Chapters 1-8. the story of salvation</a:t>
            </a:r>
          </a:p>
          <a:p>
            <a:pPr lvl="1"/>
            <a:r>
              <a:rPr lang="en-US" dirty="0"/>
              <a:t>Not ashamed of the Gospel of Christ for it is the power of God for salvation to everyone who believes, to the Jew first and also to the Greek.</a:t>
            </a:r>
          </a:p>
          <a:p>
            <a:pPr lvl="1"/>
            <a:endParaRPr lang="en-US" dirty="0"/>
          </a:p>
          <a:p>
            <a:r>
              <a:rPr lang="en-US" dirty="0"/>
              <a:t>Chapters 9, 10, 11 the story of Israel</a:t>
            </a:r>
          </a:p>
          <a:p>
            <a:pPr lvl="1"/>
            <a:r>
              <a:rPr lang="en-US" dirty="0"/>
              <a:t> Chapter 9 The past and the historical teachings of God</a:t>
            </a:r>
          </a:p>
          <a:p>
            <a:pPr lvl="1"/>
            <a:r>
              <a:rPr lang="en-US" dirty="0"/>
              <a:t>Chapter 10 The state of Israel in the time of Paul</a:t>
            </a:r>
          </a:p>
          <a:p>
            <a:pPr lvl="1"/>
            <a:r>
              <a:rPr lang="en-US" dirty="0"/>
              <a:t>Chapter 11 The future of Israel</a:t>
            </a:r>
          </a:p>
          <a:p>
            <a:pPr lvl="1"/>
            <a:endParaRPr lang="en-US" dirty="0"/>
          </a:p>
        </p:txBody>
      </p:sp>
      <p:sp>
        <p:nvSpPr>
          <p:cNvPr id="4" name="Slide Number Placeholder 3">
            <a:extLst>
              <a:ext uri="{FF2B5EF4-FFF2-40B4-BE49-F238E27FC236}">
                <a16:creationId xmlns:a16="http://schemas.microsoft.com/office/drawing/2014/main" id="{4BB82BAA-BD7B-0B7D-728E-D1C619A21B70}"/>
              </a:ext>
            </a:extLst>
          </p:cNvPr>
          <p:cNvSpPr>
            <a:spLocks noGrp="1"/>
          </p:cNvSpPr>
          <p:nvPr>
            <p:ph type="sldNum" sz="quarter" idx="12"/>
          </p:nvPr>
        </p:nvSpPr>
        <p:spPr/>
        <p:txBody>
          <a:bodyPr/>
          <a:lstStyle/>
          <a:p>
            <a:fld id="{D643A852-0206-46AC-B0EB-645612933129}" type="slidenum">
              <a:rPr lang="en-US" smtClean="0"/>
              <a:t>5</a:t>
            </a:fld>
            <a:endParaRPr lang="en-US"/>
          </a:p>
        </p:txBody>
      </p:sp>
    </p:spTree>
    <p:extLst>
      <p:ext uri="{BB962C8B-B14F-4D97-AF65-F5344CB8AC3E}">
        <p14:creationId xmlns:p14="http://schemas.microsoft.com/office/powerpoint/2010/main" val="34530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6526BA53-7CBC-8495-901C-65605B2C5093}"/>
              </a:ext>
            </a:extLst>
          </p:cNvPr>
          <p:cNvPicPr>
            <a:picLocks noChangeAspect="1"/>
          </p:cNvPicPr>
          <p:nvPr/>
        </p:nvPicPr>
        <p:blipFill rotWithShape="1">
          <a:blip r:embed="rId3"/>
          <a:srcRect l="26575" r="28924" b="-1"/>
          <a:stretch/>
        </p:blipFill>
        <p:spPr>
          <a:xfrm>
            <a:off x="7619995" y="8"/>
            <a:ext cx="4572005"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 name="Title 1">
            <a:extLst>
              <a:ext uri="{FF2B5EF4-FFF2-40B4-BE49-F238E27FC236}">
                <a16:creationId xmlns:a16="http://schemas.microsoft.com/office/drawing/2014/main" id="{8A9941E1-292D-F680-C89C-068EC9F989A4}"/>
              </a:ext>
            </a:extLst>
          </p:cNvPr>
          <p:cNvSpPr>
            <a:spLocks noGrp="1"/>
          </p:cNvSpPr>
          <p:nvPr>
            <p:ph type="title"/>
          </p:nvPr>
        </p:nvSpPr>
        <p:spPr>
          <a:xfrm>
            <a:off x="8494717" y="2155346"/>
            <a:ext cx="3558539" cy="1273654"/>
          </a:xfrm>
          <a:solidFill>
            <a:schemeClr val="accent5">
              <a:lumMod val="75000"/>
            </a:schemeClr>
          </a:solidFill>
        </p:spPr>
        <p:style>
          <a:lnRef idx="3">
            <a:schemeClr val="lt1"/>
          </a:lnRef>
          <a:fillRef idx="1">
            <a:schemeClr val="dk1"/>
          </a:fillRef>
          <a:effectRef idx="1">
            <a:schemeClr val="dk1"/>
          </a:effectRef>
          <a:fontRef idx="minor">
            <a:schemeClr val="lt1"/>
          </a:fontRef>
        </p:style>
        <p:txBody>
          <a:bodyPr anchor="ctr">
            <a:normAutofit/>
          </a:bodyPr>
          <a:lstStyle/>
          <a:p>
            <a:r>
              <a:rPr lang="en-US" sz="3600" dirty="0"/>
              <a:t>Romans 11:1-6</a:t>
            </a:r>
          </a:p>
        </p:txBody>
      </p:sp>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FD4E3D-0CB2-F0C7-8F1E-FF54BCB30786}"/>
              </a:ext>
            </a:extLst>
          </p:cNvPr>
          <p:cNvSpPr>
            <a:spLocks noGrp="1"/>
          </p:cNvSpPr>
          <p:nvPr>
            <p:ph idx="1"/>
          </p:nvPr>
        </p:nvSpPr>
        <p:spPr>
          <a:xfrm>
            <a:off x="281940" y="251460"/>
            <a:ext cx="7506226" cy="6461574"/>
          </a:xfrm>
        </p:spPr>
        <p:txBody>
          <a:bodyPr>
            <a:normAutofit/>
          </a:bodyPr>
          <a:lstStyle/>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 say then, God has not rejected His people, has He? Far from it! For I too am an Israelite, a descendant of Abraham, of the tribe of Benjamin. </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God has not rejected His people whom He foreknew. Or do you not know what the Scripture says in the passage about Elijah, how he pleads with God against Israel? </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“Lord, THEY HAVE KILLED YOUR PROPHETS, THEY HAVE TORN DOWN YOUR ALTARS, AND I ALONE AM LEFT, AND THEY ARE SEEKING MY LIFE.” </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But what is the divine response to him? “I HAVE KEPT for Myself SEVEN THOUSAND MEN WHO HAVE NOT BOWED THE KNEE TO BAAL.” </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In the same way then, there has also come to be at the present time a remnant according to God’s gracious choice. </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But if it is by grace, it is no longer on the basis of works, since otherwise grace is no longer grace.</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2400" dirty="0">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89C797D-E52D-FE80-8551-8939F54B868F}"/>
              </a:ext>
            </a:extLst>
          </p:cNvPr>
          <p:cNvSpPr txBox="1"/>
          <p:nvPr/>
        </p:nvSpPr>
        <p:spPr>
          <a:xfrm>
            <a:off x="8375954" y="4127250"/>
            <a:ext cx="3483127"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t>God is not done with Israel</a:t>
            </a:r>
          </a:p>
        </p:txBody>
      </p:sp>
      <p:sp>
        <p:nvSpPr>
          <p:cNvPr id="6" name="Slide Number Placeholder 5">
            <a:extLst>
              <a:ext uri="{FF2B5EF4-FFF2-40B4-BE49-F238E27FC236}">
                <a16:creationId xmlns:a16="http://schemas.microsoft.com/office/drawing/2014/main" id="{30B8507A-2AEA-490D-1316-2F95C2932C23}"/>
              </a:ext>
            </a:extLst>
          </p:cNvPr>
          <p:cNvSpPr>
            <a:spLocks noGrp="1"/>
          </p:cNvSpPr>
          <p:nvPr>
            <p:ph type="sldNum" sz="quarter" idx="12"/>
          </p:nvPr>
        </p:nvSpPr>
        <p:spPr/>
        <p:txBody>
          <a:bodyPr/>
          <a:lstStyle/>
          <a:p>
            <a:fld id="{D643A852-0206-46AC-B0EB-645612933129}" type="slidenum">
              <a:rPr lang="en-US" smtClean="0"/>
              <a:t>6</a:t>
            </a:fld>
            <a:endParaRPr lang="en-US"/>
          </a:p>
        </p:txBody>
      </p:sp>
    </p:spTree>
    <p:extLst>
      <p:ext uri="{BB962C8B-B14F-4D97-AF65-F5344CB8AC3E}">
        <p14:creationId xmlns:p14="http://schemas.microsoft.com/office/powerpoint/2010/main" val="34490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34D1-3766-D278-146A-5F2B09F2A23C}"/>
              </a:ext>
            </a:extLst>
          </p:cNvPr>
          <p:cNvSpPr>
            <a:spLocks noGrp="1"/>
          </p:cNvSpPr>
          <p:nvPr>
            <p:ph type="title"/>
          </p:nvPr>
        </p:nvSpPr>
        <p:spPr>
          <a:xfrm>
            <a:off x="593834" y="367862"/>
            <a:ext cx="9144000" cy="1263649"/>
          </a:xfrm>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Romans 11:1-10 Bible Study</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F862864-838B-3FAE-A105-B17AD3D6AD20}"/>
              </a:ext>
            </a:extLst>
          </p:cNvPr>
          <p:cNvSpPr>
            <a:spLocks noGrp="1"/>
          </p:cNvSpPr>
          <p:nvPr>
            <p:ph idx="1"/>
          </p:nvPr>
        </p:nvSpPr>
        <p:spPr>
          <a:xfrm>
            <a:off x="478221" y="1303282"/>
            <a:ext cx="10668000" cy="5186856"/>
          </a:xfrm>
        </p:spPr>
        <p:txBody>
          <a:bodyPr>
            <a:normAutofit/>
          </a:bodyPr>
          <a:lstStyle/>
          <a:p>
            <a:pPr marL="0" marR="0" indent="0">
              <a:spcBef>
                <a:spcPts val="600"/>
              </a:spcBef>
              <a:spcAft>
                <a:spcPts val="6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God has preserved a remnant of Israel (1-6)</a:t>
            </a:r>
          </a:p>
          <a:p>
            <a:pPr marL="971550" lvl="1" indent="-514350">
              <a:spcBef>
                <a:spcPts val="600"/>
              </a:spcBef>
              <a:spcAft>
                <a:spcPts val="60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Paul is an example that God has not rejected Israel. (1)</a:t>
            </a:r>
          </a:p>
          <a:p>
            <a:pPr marL="971550" lvl="1" indent="-514350">
              <a:spcBef>
                <a:spcPts val="600"/>
              </a:spcBef>
              <a:spcAft>
                <a:spcPts val="60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God’s answer to Elijah about preserving a remnant of 7000 is another example that God has not rejected Israel (2-4)</a:t>
            </a:r>
          </a:p>
          <a:p>
            <a:pPr marL="971550" lvl="1" indent="-514350">
              <a:spcBef>
                <a:spcPts val="600"/>
              </a:spcBef>
              <a:spcAft>
                <a:spcPts val="60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God continues to preserve a remnant by His grace (5-6)</a:t>
            </a:r>
          </a:p>
        </p:txBody>
      </p:sp>
      <p:sp>
        <p:nvSpPr>
          <p:cNvPr id="4" name="Slide Number Placeholder 3">
            <a:extLst>
              <a:ext uri="{FF2B5EF4-FFF2-40B4-BE49-F238E27FC236}">
                <a16:creationId xmlns:a16="http://schemas.microsoft.com/office/drawing/2014/main" id="{1572924F-7FCA-1510-5082-9A8F7AADB079}"/>
              </a:ext>
            </a:extLst>
          </p:cNvPr>
          <p:cNvSpPr>
            <a:spLocks noGrp="1"/>
          </p:cNvSpPr>
          <p:nvPr>
            <p:ph type="sldNum" sz="quarter" idx="12"/>
          </p:nvPr>
        </p:nvSpPr>
        <p:spPr/>
        <p:txBody>
          <a:bodyPr/>
          <a:lstStyle/>
          <a:p>
            <a:fld id="{D643A852-0206-46AC-B0EB-645612933129}" type="slidenum">
              <a:rPr lang="en-US" smtClean="0"/>
              <a:t>7</a:t>
            </a:fld>
            <a:endParaRPr lang="en-US"/>
          </a:p>
        </p:txBody>
      </p:sp>
    </p:spTree>
    <p:extLst>
      <p:ext uri="{BB962C8B-B14F-4D97-AF65-F5344CB8AC3E}">
        <p14:creationId xmlns:p14="http://schemas.microsoft.com/office/powerpoint/2010/main" val="155267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6CF-12C1-10E0-B7CC-F439E1535646}"/>
              </a:ext>
            </a:extLst>
          </p:cNvPr>
          <p:cNvSpPr>
            <a:spLocks noGrp="1"/>
          </p:cNvSpPr>
          <p:nvPr>
            <p:ph type="title"/>
          </p:nvPr>
        </p:nvSpPr>
        <p:spPr>
          <a:xfrm>
            <a:off x="982717" y="545685"/>
            <a:ext cx="9144000" cy="1263649"/>
          </a:xfrm>
        </p:spPr>
        <p:txBody>
          <a:bodyPr>
            <a:normAutofit/>
          </a:bodyPr>
          <a:lstStyle/>
          <a:p>
            <a:pPr algn="ctr"/>
            <a:r>
              <a:rPr lang="en-US" sz="4000" b="1" dirty="0">
                <a:effectLst/>
                <a:latin typeface="Calibri" panose="020F0502020204030204" pitchFamily="34" charset="0"/>
                <a:ea typeface="Calibri" panose="020F0502020204030204" pitchFamily="34" charset="0"/>
                <a:cs typeface="Times New Roman" panose="02020603050405020304" pitchFamily="18" charset="0"/>
              </a:rPr>
              <a:t>Paul is an example that God has not rejected Israel. Verse 1, 2b</a:t>
            </a:r>
            <a:endParaRPr lang="en-US" sz="6000" b="1" dirty="0"/>
          </a:p>
        </p:txBody>
      </p:sp>
      <p:sp>
        <p:nvSpPr>
          <p:cNvPr id="3" name="Content Placeholder 2">
            <a:extLst>
              <a:ext uri="{FF2B5EF4-FFF2-40B4-BE49-F238E27FC236}">
                <a16:creationId xmlns:a16="http://schemas.microsoft.com/office/drawing/2014/main" id="{63003125-9A5F-7E23-06DE-B51184247431}"/>
              </a:ext>
            </a:extLst>
          </p:cNvPr>
          <p:cNvSpPr>
            <a:spLocks noGrp="1"/>
          </p:cNvSpPr>
          <p:nvPr>
            <p:ph idx="1"/>
          </p:nvPr>
        </p:nvSpPr>
        <p:spPr>
          <a:xfrm>
            <a:off x="517634" y="2000667"/>
            <a:ext cx="11156731" cy="2192962"/>
          </a:xfrm>
        </p:spPr>
        <p:txBody>
          <a:bodyPr>
            <a:normAutofit/>
          </a:bodyPr>
          <a:lstStyle/>
          <a:p>
            <a:pPr marL="0" indent="0">
              <a:spcBef>
                <a:spcPts val="600"/>
              </a:spcBef>
              <a:spcAft>
                <a:spcPts val="600"/>
              </a:spcAft>
              <a:buNone/>
            </a:pPr>
            <a:r>
              <a:rPr lang="en-US" sz="3200" b="1" kern="0" dirty="0">
                <a:solidFill>
                  <a:srgbClr val="2F5496"/>
                </a:solidFill>
                <a:latin typeface="Calibri" panose="020F0502020204030204" pitchFamily="34" charset="0"/>
                <a:ea typeface="Calibri" panose="020F0502020204030204" pitchFamily="34" charset="0"/>
                <a:cs typeface="Times New Roman" panose="02020603050405020304" pitchFamily="18" charset="0"/>
              </a:rPr>
              <a:t>I say then, God has not rejected His people, has He? Far from it! For I too am an Israelite, a descendant of Abraham, of the tribe of Benjamin. </a:t>
            </a: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God has not rejected His people whom He foreknew. </a:t>
            </a:r>
            <a:endParaRPr lang="en-US" sz="32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CA7828-AA4B-0545-BE6B-4908F4005B58}"/>
              </a:ext>
            </a:extLst>
          </p:cNvPr>
          <p:cNvSpPr txBox="1"/>
          <p:nvPr/>
        </p:nvSpPr>
        <p:spPr>
          <a:xfrm>
            <a:off x="793531" y="4256691"/>
            <a:ext cx="10604938" cy="1754326"/>
          </a:xfrm>
          <a:prstGeom prst="rect">
            <a:avLst/>
          </a:prstGeom>
          <a:noFill/>
        </p:spPr>
        <p:txBody>
          <a:bodyPr wrap="square" rtlCol="0">
            <a:spAutoFit/>
          </a:bodyPr>
          <a:lstStyle/>
          <a:p>
            <a:pPr marL="342900" indent="-342900">
              <a:buAutoNum type="arabicPeriod"/>
            </a:pPr>
            <a:r>
              <a:rPr lang="en-US" sz="3600" dirty="0">
                <a:latin typeface="Calibri" panose="020F0502020204030204" pitchFamily="34" charset="0"/>
                <a:cs typeface="Calibri" panose="020F0502020204030204" pitchFamily="34" charset="0"/>
              </a:rPr>
              <a:t>Paul himself was an Israelite, yet a believer In Christ</a:t>
            </a:r>
          </a:p>
          <a:p>
            <a:pPr marL="342900" indent="-342900">
              <a:buAutoNum type="arabicPeriod"/>
            </a:pPr>
            <a:r>
              <a:rPr lang="en-US" sz="3600" dirty="0">
                <a:latin typeface="Calibri" panose="020F0502020204030204" pitchFamily="34" charset="0"/>
                <a:cs typeface="Calibri" panose="020F0502020204030204" pitchFamily="34" charset="0"/>
              </a:rPr>
              <a:t>God foreknew</a:t>
            </a:r>
          </a:p>
          <a:p>
            <a:pPr marL="342900" indent="-342900">
              <a:buAutoNum type="arabicPeriod"/>
            </a:pPr>
            <a:r>
              <a:rPr lang="en-US" sz="3600" dirty="0">
                <a:latin typeface="Calibri" panose="020F0502020204030204" pitchFamily="34" charset="0"/>
                <a:cs typeface="Calibri" panose="020F0502020204030204" pitchFamily="34" charset="0"/>
              </a:rPr>
              <a:t>God has always preserved a remnant.</a:t>
            </a:r>
          </a:p>
        </p:txBody>
      </p:sp>
      <p:sp>
        <p:nvSpPr>
          <p:cNvPr id="5" name="Slide Number Placeholder 4">
            <a:extLst>
              <a:ext uri="{FF2B5EF4-FFF2-40B4-BE49-F238E27FC236}">
                <a16:creationId xmlns:a16="http://schemas.microsoft.com/office/drawing/2014/main" id="{0678101D-8A5D-EE44-1693-8AABBAE3142B}"/>
              </a:ext>
            </a:extLst>
          </p:cNvPr>
          <p:cNvSpPr>
            <a:spLocks noGrp="1"/>
          </p:cNvSpPr>
          <p:nvPr>
            <p:ph type="sldNum" sz="quarter" idx="12"/>
          </p:nvPr>
        </p:nvSpPr>
        <p:spPr/>
        <p:txBody>
          <a:bodyPr/>
          <a:lstStyle/>
          <a:p>
            <a:fld id="{D643A852-0206-46AC-B0EB-645612933129}" type="slidenum">
              <a:rPr lang="en-US" smtClean="0"/>
              <a:t>8</a:t>
            </a:fld>
            <a:endParaRPr lang="en-US"/>
          </a:p>
        </p:txBody>
      </p:sp>
    </p:spTree>
    <p:extLst>
      <p:ext uri="{BB962C8B-B14F-4D97-AF65-F5344CB8AC3E}">
        <p14:creationId xmlns:p14="http://schemas.microsoft.com/office/powerpoint/2010/main" val="61966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3080-3059-57DF-AE2D-C4102FF8E5C6}"/>
              </a:ext>
            </a:extLst>
          </p:cNvPr>
          <p:cNvSpPr>
            <a:spLocks noGrp="1"/>
          </p:cNvSpPr>
          <p:nvPr>
            <p:ph type="title"/>
          </p:nvPr>
        </p:nvSpPr>
        <p:spPr>
          <a:xfrm>
            <a:off x="762000" y="478221"/>
            <a:ext cx="9144000" cy="1263649"/>
          </a:xfrm>
        </p:spPr>
        <p:txBody>
          <a:bodyPr/>
          <a:lstStyle/>
          <a:p>
            <a:r>
              <a:rPr lang="en-US" dirty="0"/>
              <a:t>The call to Israel</a:t>
            </a:r>
          </a:p>
        </p:txBody>
      </p:sp>
      <p:sp>
        <p:nvSpPr>
          <p:cNvPr id="3" name="Content Placeholder 2">
            <a:extLst>
              <a:ext uri="{FF2B5EF4-FFF2-40B4-BE49-F238E27FC236}">
                <a16:creationId xmlns:a16="http://schemas.microsoft.com/office/drawing/2014/main" id="{ABEA9006-8D53-C97F-A52D-92A801A104E4}"/>
              </a:ext>
            </a:extLst>
          </p:cNvPr>
          <p:cNvSpPr>
            <a:spLocks noGrp="1"/>
          </p:cNvSpPr>
          <p:nvPr>
            <p:ph idx="1"/>
          </p:nvPr>
        </p:nvSpPr>
        <p:spPr>
          <a:xfrm>
            <a:off x="762000" y="1555532"/>
            <a:ext cx="10872952" cy="4824248"/>
          </a:xfrm>
        </p:spPr>
        <p:txBody>
          <a:bodyPr>
            <a:normAutofit fontScale="92500" lnSpcReduction="20000"/>
          </a:bodyPr>
          <a:lstStyle/>
          <a:p>
            <a:pPr marL="0" marR="0" indent="0">
              <a:spcBef>
                <a:spcPts val="600"/>
              </a:spcBef>
              <a:spcAft>
                <a:spcPts val="6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They were set apart for a divine purpose, for a divine destiny to example God:</a:t>
            </a:r>
          </a:p>
          <a:p>
            <a:pPr marL="0" marR="0" indent="0">
              <a:spcBef>
                <a:spcPts val="600"/>
              </a:spcBef>
              <a:spcAft>
                <a:spcPts val="6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Monotheism - the belief there is one God, </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To receive the Law of God as given to chosen men and women.</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They can have an individual and personal relationship with God</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They believe God continues to work in the world affecting everything people do.</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To be the womb of the Messiah, </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 belief that God rewards good deeds and punishes evil</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They are a people of promise and covenant, </a:t>
            </a:r>
          </a:p>
          <a:p>
            <a:pPr marL="342900" marR="0" lvl="0" indent="-342900">
              <a:spcBef>
                <a:spcPts val="600"/>
              </a:spcBef>
              <a:spcAft>
                <a:spcPts val="6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They are to be an example ethical living.</a:t>
            </a:r>
          </a:p>
          <a:p>
            <a:endParaRPr lang="en-US" dirty="0"/>
          </a:p>
        </p:txBody>
      </p:sp>
      <p:sp>
        <p:nvSpPr>
          <p:cNvPr id="4" name="Slide Number Placeholder 3">
            <a:extLst>
              <a:ext uri="{FF2B5EF4-FFF2-40B4-BE49-F238E27FC236}">
                <a16:creationId xmlns:a16="http://schemas.microsoft.com/office/drawing/2014/main" id="{DA4D0C06-BB76-AF5A-7A70-7822C7A19D8F}"/>
              </a:ext>
            </a:extLst>
          </p:cNvPr>
          <p:cNvSpPr>
            <a:spLocks noGrp="1"/>
          </p:cNvSpPr>
          <p:nvPr>
            <p:ph type="sldNum" sz="quarter" idx="12"/>
          </p:nvPr>
        </p:nvSpPr>
        <p:spPr/>
        <p:txBody>
          <a:bodyPr/>
          <a:lstStyle/>
          <a:p>
            <a:fld id="{D643A852-0206-46AC-B0EB-645612933129}" type="slidenum">
              <a:rPr lang="en-US" smtClean="0"/>
              <a:t>9</a:t>
            </a:fld>
            <a:endParaRPr lang="en-US"/>
          </a:p>
        </p:txBody>
      </p:sp>
    </p:spTree>
    <p:extLst>
      <p:ext uri="{BB962C8B-B14F-4D97-AF65-F5344CB8AC3E}">
        <p14:creationId xmlns:p14="http://schemas.microsoft.com/office/powerpoint/2010/main" val="1351136693"/>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 dockstate="right" visibility="0" width="525" row="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CB5B843D-C3D6-4449-AE13-D7BCA72405D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145D71B-69BC-469B-BF1C-06FE255AFCDD}">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77B4BE5-6E50-44E7-9B67-6129C037591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75A4027D-87B7-4895-95FF-0901957DD2ED}">
  <we:reference id="wa104380916" version="2.0.0.3" store="en-US" storeType="OMEX"/>
  <we:alternateReferences>
    <we:reference id="WA104380916" version="2.0.0.3" store="WA10438091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4011</TotalTime>
  <Words>3162</Words>
  <Application>Microsoft Office PowerPoint</Application>
  <PresentationFormat>Widescreen</PresentationFormat>
  <Paragraphs>290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Nova Cond</vt:lpstr>
      <vt:lpstr>Calibri</vt:lpstr>
      <vt:lpstr>Calibri Light</vt:lpstr>
      <vt:lpstr>Impact</vt:lpstr>
      <vt:lpstr>Lato</vt:lpstr>
      <vt:lpstr>Segoe UI</vt:lpstr>
      <vt:lpstr>TornVTI</vt:lpstr>
      <vt:lpstr>Israel in the Future</vt:lpstr>
      <vt:lpstr>Theology</vt:lpstr>
      <vt:lpstr>Dispensationalism:  History is divided into multiple ages or "dispensations" in which God acts with his chosen people in different ways.</vt:lpstr>
      <vt:lpstr>Learning in the first Century</vt:lpstr>
      <vt:lpstr>Romans 9, 10, 11 – the story of Israel</vt:lpstr>
      <vt:lpstr>Romans 11:1-6</vt:lpstr>
      <vt:lpstr>Romans 11:1-10 Bible Study </vt:lpstr>
      <vt:lpstr>Paul is an example that God has not rejected Israel. Verse 1, 2b</vt:lpstr>
      <vt:lpstr>The call to Israel</vt:lpstr>
      <vt:lpstr>God’s answer to Elijah about preserving a remnant of 7000 is another example that God has not rejected Israel (2b-5)</vt:lpstr>
      <vt:lpstr>Simple concept, far reaching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Monson SR.</dc:creator>
  <cp:lastModifiedBy>Larry Monson SR.</cp:lastModifiedBy>
  <cp:revision>63</cp:revision>
  <cp:lastPrinted>2023-11-28T20:30:02Z</cp:lastPrinted>
  <dcterms:created xsi:type="dcterms:W3CDTF">2023-01-30T22:07:21Z</dcterms:created>
  <dcterms:modified xsi:type="dcterms:W3CDTF">2023-11-28T20:32:55Z</dcterms:modified>
</cp:coreProperties>
</file>