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14"/>
  </p:notesMasterIdLst>
  <p:sldIdLst>
    <p:sldId id="256" r:id="rId2"/>
    <p:sldId id="278" r:id="rId3"/>
    <p:sldId id="272" r:id="rId4"/>
    <p:sldId id="289" r:id="rId5"/>
    <p:sldId id="288" r:id="rId6"/>
    <p:sldId id="260" r:id="rId7"/>
    <p:sldId id="290" r:id="rId8"/>
    <p:sldId id="287" r:id="rId9"/>
    <p:sldId id="291" r:id="rId10"/>
    <p:sldId id="284" r:id="rId11"/>
    <p:sldId id="285" r:id="rId12"/>
    <p:sldId id="286" r:id="rId13"/>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23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05" autoAdjust="0"/>
    <p:restoredTop sz="63532" autoAdjust="0"/>
  </p:normalViewPr>
  <p:slideViewPr>
    <p:cSldViewPr snapToGrid="0" showGuides="1">
      <p:cViewPr varScale="1">
        <p:scale>
          <a:sx n="59" d="100"/>
          <a:sy n="59" d="100"/>
        </p:scale>
        <p:origin x="1408" y="28"/>
      </p:cViewPr>
      <p:guideLst>
        <p:guide orient="horz" pos="744"/>
        <p:guide pos="2376"/>
      </p:guideLst>
    </p:cSldViewPr>
  </p:slideViewPr>
  <p:outlineViewPr>
    <p:cViewPr>
      <p:scale>
        <a:sx n="33" d="100"/>
        <a:sy n="33" d="100"/>
      </p:scale>
      <p:origin x="0" y="-8280"/>
    </p:cViewPr>
  </p:outlineViewPr>
  <p:notesTextViewPr>
    <p:cViewPr>
      <p:scale>
        <a:sx n="1" d="1"/>
        <a:sy n="1" d="1"/>
      </p:scale>
      <p:origin x="0" y="0"/>
    </p:cViewPr>
  </p:notesTextViewPr>
  <p:notesViewPr>
    <p:cSldViewPr snapToGrid="0" showGuides="1">
      <p:cViewPr varScale="1">
        <p:scale>
          <a:sx n="74" d="100"/>
          <a:sy n="74" d="100"/>
        </p:scale>
        <p:origin x="235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9A1E716-F61F-4951-A4E2-7DF2B6776F03}" type="datetimeFigureOut">
              <a:rPr lang="en-US" smtClean="0"/>
              <a:t>9/5/2023</a:t>
            </a:fld>
            <a:endParaRPr lang="en-US"/>
          </a:p>
        </p:txBody>
      </p:sp>
      <p:sp>
        <p:nvSpPr>
          <p:cNvPr id="4" name="Slide Image Placeholder 3"/>
          <p:cNvSpPr>
            <a:spLocks noGrp="1" noRot="1" noChangeAspect="1"/>
          </p:cNvSpPr>
          <p:nvPr>
            <p:ph type="sldImg" idx="2"/>
          </p:nvPr>
        </p:nvSpPr>
        <p:spPr>
          <a:xfrm>
            <a:off x="641350" y="1162050"/>
            <a:ext cx="3243263" cy="182479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156155"/>
            <a:ext cx="5486400" cy="544952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D1BEDFCD-E904-4160-BC5B-0610652BFF2E}" type="slidenum">
              <a:rPr lang="en-US" smtClean="0"/>
              <a:t>‹#›</a:t>
            </a:fld>
            <a:endParaRPr lang="en-US"/>
          </a:p>
        </p:txBody>
      </p:sp>
    </p:spTree>
    <p:extLst>
      <p:ext uri="{BB962C8B-B14F-4D97-AF65-F5344CB8AC3E}">
        <p14:creationId xmlns:p14="http://schemas.microsoft.com/office/powerpoint/2010/main" val="228960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243263" cy="1824038"/>
          </a:xfrm>
        </p:spPr>
      </p:sp>
      <p:sp>
        <p:nvSpPr>
          <p:cNvPr id="3" name="Notes Placeholder 2"/>
          <p:cNvSpPr>
            <a:spLocks noGrp="1"/>
          </p:cNvSpPr>
          <p:nvPr>
            <p:ph type="body" idx="1"/>
          </p:nvPr>
        </p:nvSpPr>
        <p:spPr/>
        <p:txBody>
          <a:bodyPr/>
          <a:lstStyle/>
          <a:p>
            <a:r>
              <a:rPr lang="en-US" dirty="0"/>
              <a:t>13 verses.</a:t>
            </a:r>
          </a:p>
          <a:p>
            <a:r>
              <a:rPr lang="en-US" dirty="0"/>
              <a:t>When in the design phase of this study, I originally thought we could sail right through Chapter 7 I one week.  </a:t>
            </a:r>
          </a:p>
          <a:p>
            <a:r>
              <a:rPr lang="en-US" dirty="0"/>
              <a:t>Didn’t work out that way</a:t>
            </a:r>
          </a:p>
          <a:p>
            <a:endParaRPr lang="en-US" dirty="0"/>
          </a:p>
          <a:p>
            <a:r>
              <a:rPr lang="en-US" dirty="0"/>
              <a:t>First 13 verses is more of the progress toward how we shall then live.</a:t>
            </a:r>
          </a:p>
          <a:p>
            <a:r>
              <a:rPr lang="en-US" dirty="0"/>
              <a:t>	About our union with Jesus and how that union directly changes us.</a:t>
            </a:r>
          </a:p>
          <a:p>
            <a:r>
              <a:rPr lang="en-US" dirty="0"/>
              <a:t>	</a:t>
            </a:r>
          </a:p>
          <a:p>
            <a:r>
              <a:rPr lang="en-US" dirty="0"/>
              <a:t>Three chapters of </a:t>
            </a:r>
            <a:r>
              <a:rPr lang="en-US" dirty="0" err="1"/>
              <a:t>Pauls</a:t>
            </a:r>
            <a:r>
              <a:rPr lang="en-US" dirty="0"/>
              <a:t> letter to the Roman church make up the heart of the </a:t>
            </a:r>
            <a:r>
              <a:rPr lang="en-US" dirty="0" err="1"/>
              <a:t>Apostile</a:t>
            </a:r>
            <a:r>
              <a:rPr lang="en-US" dirty="0"/>
              <a:t> out of time</a:t>
            </a:r>
          </a:p>
          <a:p>
            <a:r>
              <a:rPr lang="en-US" dirty="0"/>
              <a:t>		Chapter 6 – He was justified.  Counted as righteous.  A label was put on his soul that he was saved by faith in the 			atoning work of Jesus</a:t>
            </a:r>
          </a:p>
          <a:p>
            <a:r>
              <a:rPr lang="en-US" dirty="0"/>
              <a:t>		Chapter 7 – Paul’s personal struggle with the flesh.  Justification was the beginning of his struggles.</a:t>
            </a:r>
          </a:p>
          <a:p>
            <a:r>
              <a:rPr lang="en-US" dirty="0"/>
              <a:t>		Chapter 8 – Paul’s discovery of a source of victory from his struggle</a:t>
            </a:r>
          </a:p>
          <a:p>
            <a:endParaRPr lang="en-US" dirty="0"/>
          </a:p>
        </p:txBody>
      </p:sp>
      <p:sp>
        <p:nvSpPr>
          <p:cNvPr id="4" name="Slide Number Placeholder 3"/>
          <p:cNvSpPr>
            <a:spLocks noGrp="1"/>
          </p:cNvSpPr>
          <p:nvPr>
            <p:ph type="sldNum" sz="quarter" idx="5"/>
          </p:nvPr>
        </p:nvSpPr>
        <p:spPr/>
        <p:txBody>
          <a:bodyPr/>
          <a:lstStyle/>
          <a:p>
            <a:fld id="{D1BEDFCD-E904-4160-BC5B-0610652BFF2E}" type="slidenum">
              <a:rPr lang="en-US" smtClean="0"/>
              <a:t>1</a:t>
            </a:fld>
            <a:endParaRPr lang="en-US"/>
          </a:p>
        </p:txBody>
      </p:sp>
    </p:spTree>
    <p:extLst>
      <p:ext uri="{BB962C8B-B14F-4D97-AF65-F5344CB8AC3E}">
        <p14:creationId xmlns:p14="http://schemas.microsoft.com/office/powerpoint/2010/main" val="2482362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243263" cy="18240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Showed me there is something in my human nature that wants to rebel whenever a law is given.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The very law that was to bring life instead……FOR PAUL…. Brought death….</a:t>
            </a:r>
          </a:p>
          <a:p>
            <a:endParaRPr lang="en-US" dirty="0"/>
          </a:p>
          <a:p>
            <a:r>
              <a:rPr lang="en-US" dirty="0"/>
              <a:t>Rejection of life </a:t>
            </a:r>
          </a:p>
        </p:txBody>
      </p:sp>
      <p:sp>
        <p:nvSpPr>
          <p:cNvPr id="4" name="Slide Number Placeholder 3"/>
          <p:cNvSpPr>
            <a:spLocks noGrp="1"/>
          </p:cNvSpPr>
          <p:nvPr>
            <p:ph type="sldNum" sz="quarter" idx="5"/>
          </p:nvPr>
        </p:nvSpPr>
        <p:spPr/>
        <p:txBody>
          <a:bodyPr/>
          <a:lstStyle/>
          <a:p>
            <a:fld id="{D1BEDFCD-E904-4160-BC5B-0610652BFF2E}" type="slidenum">
              <a:rPr lang="en-US" smtClean="0"/>
              <a:t>10</a:t>
            </a:fld>
            <a:endParaRPr lang="en-US"/>
          </a:p>
        </p:txBody>
      </p:sp>
    </p:spTree>
    <p:extLst>
      <p:ext uri="{BB962C8B-B14F-4D97-AF65-F5344CB8AC3E}">
        <p14:creationId xmlns:p14="http://schemas.microsoft.com/office/powerpoint/2010/main" val="179425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243263" cy="1824038"/>
          </a:xfrm>
        </p:spPr>
      </p:sp>
      <p:sp>
        <p:nvSpPr>
          <p:cNvPr id="3" name="Notes Placeholder 2"/>
          <p:cNvSpPr>
            <a:spLocks noGrp="1"/>
          </p:cNvSpPr>
          <p:nvPr>
            <p:ph type="body" idx="1"/>
          </p:nvPr>
        </p:nvSpPr>
        <p:spPr/>
        <p:txBody>
          <a:bodyPr/>
          <a:lstStyle/>
          <a:p>
            <a:pPr marL="1028700" lvl="1" indent="-571500">
              <a:lnSpc>
                <a:spcPct val="80000"/>
              </a:lnSpc>
              <a:buFont typeface="+mj-lt"/>
              <a:buAutoNum type="arabicPeriod"/>
            </a:pPr>
            <a:endParaRPr lang="en-US" altLang="en-US" sz="1200" dirty="0"/>
          </a:p>
          <a:p>
            <a:pPr marL="457200" lvl="1" indent="0">
              <a:lnSpc>
                <a:spcPct val="80000"/>
              </a:lnSpc>
              <a:buFont typeface="+mj-lt"/>
              <a:buNone/>
            </a:pPr>
            <a:r>
              <a:rPr lang="en-US" altLang="en-US" sz="1200" dirty="0"/>
              <a:t>What results when we are confronted by the law?</a:t>
            </a:r>
          </a:p>
          <a:p>
            <a:pPr marL="457200" lvl="1" indent="0">
              <a:lnSpc>
                <a:spcPct val="80000"/>
              </a:lnSpc>
              <a:buFont typeface="+mj-lt"/>
              <a:buNone/>
            </a:pPr>
            <a:endParaRPr lang="en-US" altLang="en-US" sz="1200" dirty="0"/>
          </a:p>
          <a:p>
            <a:pPr algn="l" fontAlgn="base"/>
            <a:r>
              <a:rPr lang="en-US" b="0" i="0" dirty="0">
                <a:solidFill>
                  <a:srgbClr val="000000"/>
                </a:solidFill>
                <a:effectLst/>
                <a:latin typeface="Bitter"/>
              </a:rPr>
              <a:t>For Paul the Zealot, </a:t>
            </a:r>
            <a:r>
              <a:rPr lang="en-US" b="0" i="0" dirty="0" err="1">
                <a:solidFill>
                  <a:srgbClr val="000000"/>
                </a:solidFill>
                <a:effectLst/>
                <a:latin typeface="Bitter"/>
              </a:rPr>
              <a:t>Pharasee</a:t>
            </a:r>
            <a:r>
              <a:rPr lang="en-US" b="0" i="0" dirty="0">
                <a:solidFill>
                  <a:srgbClr val="000000"/>
                </a:solidFill>
                <a:effectLst/>
                <a:latin typeface="Bitter"/>
              </a:rPr>
              <a:t>. Bitter hater of Rome and Executioner of </a:t>
            </a:r>
            <a:r>
              <a:rPr lang="en-US" b="0" i="0" dirty="0" err="1">
                <a:solidFill>
                  <a:srgbClr val="000000"/>
                </a:solidFill>
                <a:effectLst/>
                <a:latin typeface="Bitter"/>
              </a:rPr>
              <a:t>Heiritic</a:t>
            </a:r>
            <a:r>
              <a:rPr lang="en-US" b="0" i="0" dirty="0">
                <a:solidFill>
                  <a:srgbClr val="000000"/>
                </a:solidFill>
                <a:effectLst/>
                <a:latin typeface="Bitter"/>
              </a:rPr>
              <a:t> Christians</a:t>
            </a:r>
          </a:p>
          <a:p>
            <a:pPr algn="l" fontAlgn="base"/>
            <a:r>
              <a:rPr lang="en-US" b="0" i="0" dirty="0">
                <a:solidFill>
                  <a:srgbClr val="000000"/>
                </a:solidFill>
                <a:effectLst/>
                <a:latin typeface="Bitter"/>
              </a:rPr>
              <a:t>The more he learned the worse he felt.</a:t>
            </a:r>
          </a:p>
          <a:p>
            <a:pPr algn="l" fontAlgn="base"/>
            <a:r>
              <a:rPr lang="en-US" b="0" i="0" dirty="0">
                <a:solidFill>
                  <a:srgbClr val="000000"/>
                </a:solidFill>
                <a:effectLst/>
                <a:latin typeface="Bitter"/>
              </a:rPr>
              <a:t>	It lured me with a promise</a:t>
            </a:r>
          </a:p>
          <a:p>
            <a:pPr algn="l" fontAlgn="base"/>
            <a:r>
              <a:rPr lang="en-US" b="0" i="0" dirty="0">
                <a:solidFill>
                  <a:srgbClr val="000000"/>
                </a:solidFill>
                <a:effectLst/>
                <a:latin typeface="Bitter"/>
              </a:rPr>
              <a:t>	A promise of holiness and life and hope and peace.  But in the Law there was none of that.</a:t>
            </a:r>
          </a:p>
          <a:p>
            <a:pPr algn="l" fontAlgn="base"/>
            <a:r>
              <a:rPr lang="en-US" b="0" i="0" dirty="0">
                <a:solidFill>
                  <a:srgbClr val="000000"/>
                </a:solidFill>
                <a:effectLst/>
                <a:latin typeface="Bitter"/>
              </a:rPr>
              <a:t>	It just cut him to ribbons</a:t>
            </a:r>
          </a:p>
          <a:p>
            <a:pPr algn="l" fontAlgn="base"/>
            <a:r>
              <a:rPr lang="en-US" b="0" i="0" dirty="0">
                <a:solidFill>
                  <a:srgbClr val="000000"/>
                </a:solidFill>
                <a:effectLst/>
                <a:latin typeface="Bitter"/>
              </a:rPr>
              <a:t>	It killed his spirit</a:t>
            </a:r>
          </a:p>
          <a:p>
            <a:pPr algn="l" fontAlgn="base"/>
            <a:r>
              <a:rPr lang="en-US" b="0" i="0" dirty="0">
                <a:solidFill>
                  <a:srgbClr val="000000"/>
                </a:solidFill>
                <a:effectLst/>
                <a:latin typeface="Bitter"/>
              </a:rPr>
              <a:t>	And then dragged his emaciated and torn body into </a:t>
            </a:r>
            <a:r>
              <a:rPr lang="en-US" b="0" i="0" dirty="0" err="1">
                <a:solidFill>
                  <a:srgbClr val="000000"/>
                </a:solidFill>
                <a:effectLst/>
                <a:latin typeface="Bitter"/>
              </a:rPr>
              <a:t>anquish</a:t>
            </a:r>
            <a:r>
              <a:rPr lang="en-US" b="0" i="0" dirty="0">
                <a:solidFill>
                  <a:srgbClr val="000000"/>
                </a:solidFill>
                <a:effectLst/>
                <a:latin typeface="Bitter"/>
              </a:rPr>
              <a:t>.</a:t>
            </a:r>
          </a:p>
          <a:p>
            <a:pPr algn="l" fontAlgn="base"/>
            <a:r>
              <a:rPr lang="en-US" b="0" i="0" dirty="0">
                <a:solidFill>
                  <a:srgbClr val="000000"/>
                </a:solidFill>
                <a:effectLst/>
                <a:latin typeface="Bitter"/>
              </a:rPr>
              <a:t>I slew me</a:t>
            </a:r>
          </a:p>
          <a:p>
            <a:pPr algn="l" fontAlgn="base"/>
            <a:r>
              <a:rPr lang="en-US" b="0" i="0" dirty="0">
                <a:solidFill>
                  <a:srgbClr val="000000"/>
                </a:solidFill>
                <a:effectLst/>
                <a:latin typeface="Bitter"/>
              </a:rPr>
              <a:t>It killed me</a:t>
            </a:r>
          </a:p>
          <a:p>
            <a:pPr algn="l" fontAlgn="base"/>
            <a:r>
              <a:rPr lang="en-US" b="0" i="0" dirty="0">
                <a:solidFill>
                  <a:srgbClr val="000000"/>
                </a:solidFill>
                <a:effectLst/>
                <a:latin typeface="Bitter"/>
              </a:rPr>
              <a:t>It made me miserable.</a:t>
            </a:r>
          </a:p>
          <a:p>
            <a:pPr algn="l" fontAlgn="base"/>
            <a:endParaRPr lang="en-US" b="0" i="0" dirty="0">
              <a:solidFill>
                <a:srgbClr val="000000"/>
              </a:solidFill>
              <a:effectLst/>
              <a:latin typeface="Bitter"/>
            </a:endParaRPr>
          </a:p>
          <a:p>
            <a:pPr algn="l" fontAlgn="base"/>
            <a:r>
              <a:rPr lang="en-US" b="0" i="0" dirty="0">
                <a:solidFill>
                  <a:srgbClr val="000000"/>
                </a:solidFill>
                <a:effectLst/>
                <a:latin typeface="Bitter"/>
              </a:rPr>
              <a:t>Law cannot give life, it can only show a person that they are guilty and condemned </a:t>
            </a:r>
          </a:p>
          <a:p>
            <a:pPr algn="l" fontAlgn="base"/>
            <a:r>
              <a:rPr lang="en-US" b="0" i="0" dirty="0">
                <a:solidFill>
                  <a:srgbClr val="000000"/>
                </a:solidFill>
                <a:effectLst/>
                <a:latin typeface="Bitter"/>
              </a:rPr>
              <a:t>Not by the commandment but by sin. </a:t>
            </a:r>
          </a:p>
          <a:p>
            <a:pPr algn="l" fontAlgn="base"/>
            <a:endParaRPr lang="en-US" b="0" i="0" dirty="0">
              <a:solidFill>
                <a:srgbClr val="000000"/>
              </a:solidFill>
              <a:effectLst/>
              <a:latin typeface="Bitter"/>
            </a:endParaRPr>
          </a:p>
          <a:p>
            <a:pPr algn="l" fontAlgn="base"/>
            <a:r>
              <a:rPr lang="en-US" b="0" i="0" u="none" strike="noStrike" dirty="0">
                <a:solidFill>
                  <a:srgbClr val="024887"/>
                </a:solidFill>
                <a:effectLst/>
                <a:latin typeface="Bitter"/>
              </a:rPr>
              <a:t>Romans 7:11</a:t>
            </a:r>
            <a:r>
              <a:rPr lang="en-US" b="0" i="0" dirty="0">
                <a:solidFill>
                  <a:srgbClr val="000000"/>
                </a:solidFill>
                <a:effectLst/>
                <a:latin typeface="Bitter"/>
              </a:rPr>
              <a:t>. Sin deceived me=</a:t>
            </a:r>
            <a:r>
              <a:rPr lang="en-US" b="1" i="0" dirty="0">
                <a:solidFill>
                  <a:srgbClr val="000000"/>
                </a:solidFill>
                <a:effectLst/>
                <a:latin typeface="Bitter"/>
              </a:rPr>
              <a:t>that’s sin’s greatest power it deceives us</a:t>
            </a:r>
            <a:r>
              <a:rPr lang="en-US" b="0" i="0" dirty="0">
                <a:solidFill>
                  <a:srgbClr val="000000"/>
                </a:solidFill>
                <a:effectLst/>
                <a:latin typeface="Bitter"/>
              </a:rPr>
              <a:t>. </a:t>
            </a:r>
          </a:p>
          <a:p>
            <a:pPr algn="l" fontAlgn="base"/>
            <a:endParaRPr lang="en-US" b="0" i="0" dirty="0">
              <a:solidFill>
                <a:srgbClr val="000000"/>
              </a:solidFill>
              <a:effectLst/>
              <a:latin typeface="Bitter"/>
            </a:endParaRPr>
          </a:p>
          <a:p>
            <a:pPr algn="l" fontAlgn="base"/>
            <a:r>
              <a:rPr lang="en-US" b="0" i="0" dirty="0">
                <a:solidFill>
                  <a:srgbClr val="000000"/>
                </a:solidFill>
                <a:effectLst/>
                <a:latin typeface="Bitter"/>
              </a:rPr>
              <a:t>We’re fooled into thinking we have life under control, when in fact it’s sin that controls us. </a:t>
            </a:r>
          </a:p>
          <a:p>
            <a:pPr algn="l" fontAlgn="base"/>
            <a:r>
              <a:rPr lang="en-US" b="0" i="0" dirty="0">
                <a:solidFill>
                  <a:srgbClr val="000000"/>
                </a:solidFill>
                <a:effectLst/>
                <a:latin typeface="Bitter"/>
              </a:rPr>
              <a:t>Three ways sin deceives:</a:t>
            </a:r>
          </a:p>
          <a:p>
            <a:pPr algn="l" fontAlgn="base"/>
            <a:r>
              <a:rPr lang="en-US" b="0" i="0" dirty="0">
                <a:solidFill>
                  <a:srgbClr val="000000"/>
                </a:solidFill>
                <a:effectLst/>
                <a:latin typeface="Bitter"/>
              </a:rPr>
              <a:t>1. </a:t>
            </a:r>
            <a:r>
              <a:rPr lang="en-US" b="0" i="0" u="sng" dirty="0">
                <a:solidFill>
                  <a:srgbClr val="000000"/>
                </a:solidFill>
                <a:effectLst/>
                <a:latin typeface="Bitter"/>
              </a:rPr>
              <a:t>find satisfaction</a:t>
            </a:r>
            <a:r>
              <a:rPr lang="en-US" b="0" i="0" dirty="0">
                <a:solidFill>
                  <a:srgbClr val="000000"/>
                </a:solidFill>
                <a:effectLst/>
                <a:latin typeface="Bitter"/>
              </a:rPr>
              <a:t>. No one ever took/did something forbidden w/out thinking this will make me happy, then to find that misery followed behind. 2. </a:t>
            </a:r>
            <a:r>
              <a:rPr lang="en-US" b="0" i="0" u="sng" dirty="0">
                <a:solidFill>
                  <a:srgbClr val="000000"/>
                </a:solidFill>
                <a:effectLst/>
                <a:latin typeface="Bitter"/>
              </a:rPr>
              <a:t>Excuse our sins</a:t>
            </a:r>
            <a:r>
              <a:rPr lang="en-US" b="0" i="0" dirty="0">
                <a:solidFill>
                  <a:srgbClr val="000000"/>
                </a:solidFill>
                <a:effectLst/>
                <a:latin typeface="Bitter"/>
              </a:rPr>
              <a:t>. When sin deceives someone, endless excuses and defenses for doing the wrong thing - the one that tears my heart out is when someone says, “well God wants me to be happy, right?” as the justification for sin. Reality is God is more interested in our holiness than our happiness. You can’t use God as an excuse for sin. </a:t>
            </a:r>
          </a:p>
          <a:p>
            <a:pPr algn="l" fontAlgn="base"/>
            <a:r>
              <a:rPr lang="en-US" b="0" i="0" dirty="0">
                <a:solidFill>
                  <a:srgbClr val="000000"/>
                </a:solidFill>
                <a:effectLst/>
                <a:latin typeface="Bitter"/>
              </a:rPr>
              <a:t>3. </a:t>
            </a:r>
            <a:r>
              <a:rPr lang="en-US" b="0" i="0" u="sng" dirty="0">
                <a:solidFill>
                  <a:srgbClr val="000000"/>
                </a:solidFill>
                <a:effectLst/>
                <a:latin typeface="Bitter"/>
              </a:rPr>
              <a:t>Believe we will escape the consequences of sin</a:t>
            </a:r>
            <a:r>
              <a:rPr lang="en-US" b="0" i="0" dirty="0">
                <a:solidFill>
                  <a:srgbClr val="000000"/>
                </a:solidFill>
                <a:effectLst/>
                <a:latin typeface="Bitter"/>
              </a:rPr>
              <a:t>. No one sins without the hope of getting away with it. </a:t>
            </a:r>
            <a:r>
              <a:rPr lang="en-US" b="0" i="0" u="none" strike="noStrike" dirty="0">
                <a:solidFill>
                  <a:srgbClr val="024887"/>
                </a:solidFill>
                <a:effectLst/>
                <a:latin typeface="Bitter"/>
              </a:rPr>
              <a:t>Numbers 32:23</a:t>
            </a:r>
            <a:r>
              <a:rPr lang="en-US" b="0" i="0" dirty="0">
                <a:solidFill>
                  <a:srgbClr val="000000"/>
                </a:solidFill>
                <a:effectLst/>
                <a:latin typeface="Bitter"/>
              </a:rPr>
              <a:t> - Be sure your sins will find you out. Maybe not immediately, but eventually.</a:t>
            </a:r>
          </a:p>
          <a:p>
            <a:endParaRPr lang="en-US" dirty="0"/>
          </a:p>
        </p:txBody>
      </p:sp>
      <p:sp>
        <p:nvSpPr>
          <p:cNvPr id="4" name="Slide Number Placeholder 3"/>
          <p:cNvSpPr>
            <a:spLocks noGrp="1"/>
          </p:cNvSpPr>
          <p:nvPr>
            <p:ph type="sldNum" sz="quarter" idx="5"/>
          </p:nvPr>
        </p:nvSpPr>
        <p:spPr/>
        <p:txBody>
          <a:bodyPr/>
          <a:lstStyle/>
          <a:p>
            <a:fld id="{D1BEDFCD-E904-4160-BC5B-0610652BFF2E}" type="slidenum">
              <a:rPr lang="en-US" smtClean="0"/>
              <a:t>11</a:t>
            </a:fld>
            <a:endParaRPr lang="en-US"/>
          </a:p>
        </p:txBody>
      </p:sp>
    </p:spTree>
    <p:extLst>
      <p:ext uri="{BB962C8B-B14F-4D97-AF65-F5344CB8AC3E}">
        <p14:creationId xmlns:p14="http://schemas.microsoft.com/office/powerpoint/2010/main" val="758481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243263" cy="1824038"/>
          </a:xfrm>
        </p:spPr>
      </p:sp>
      <p:sp>
        <p:nvSpPr>
          <p:cNvPr id="3" name="Notes Placeholder 2"/>
          <p:cNvSpPr>
            <a:spLocks noGrp="1"/>
          </p:cNvSpPr>
          <p:nvPr>
            <p:ph type="body" idx="1"/>
          </p:nvPr>
        </p:nvSpPr>
        <p:spPr/>
        <p:txBody>
          <a:bodyPr/>
          <a:lstStyle/>
          <a:p>
            <a:pPr marL="1028700" lvl="1" indent="-571500">
              <a:lnSpc>
                <a:spcPct val="80000"/>
              </a:lnSpc>
              <a:buFont typeface="+mj-lt"/>
              <a:buAutoNum type="arabicPeriod"/>
            </a:pPr>
            <a:r>
              <a:rPr lang="en-US" altLang="en-US" sz="1800" dirty="0"/>
              <a:t>Righteousness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000000"/>
                </a:solidFill>
                <a:effectLst/>
                <a:latin typeface="Bitter"/>
              </a:rPr>
              <a:t>?????What value is there to law if it causes death?</a:t>
            </a:r>
          </a:p>
          <a:p>
            <a:pPr algn="l" fontAlgn="base"/>
            <a:endParaRPr lang="en-US" b="0" i="0" dirty="0">
              <a:solidFill>
                <a:srgbClr val="000000"/>
              </a:solidFill>
              <a:effectLst/>
              <a:latin typeface="Bitter"/>
            </a:endParaRPr>
          </a:p>
          <a:p>
            <a:pPr algn="l" fontAlgn="base"/>
            <a:r>
              <a:rPr lang="en-US" b="0" i="0" dirty="0">
                <a:solidFill>
                  <a:srgbClr val="000000"/>
                </a:solidFill>
                <a:effectLst/>
                <a:latin typeface="Bitter"/>
              </a:rPr>
              <a:t>Truth: The Law of God is righteous, revealing our sin, desperate need for God’s grace to help change us.</a:t>
            </a:r>
          </a:p>
          <a:p>
            <a:pPr algn="l" fontAlgn="base"/>
            <a:endParaRPr lang="en-US" b="0" i="0" dirty="0">
              <a:solidFill>
                <a:srgbClr val="000000"/>
              </a:solidFill>
              <a:effectLst/>
              <a:latin typeface="Bitter"/>
            </a:endParaRPr>
          </a:p>
          <a:p>
            <a:pPr algn="l" fontAlgn="base"/>
            <a:endParaRPr lang="en-US" b="0" i="0" dirty="0">
              <a:solidFill>
                <a:srgbClr val="000000"/>
              </a:solidFill>
              <a:effectLst/>
              <a:latin typeface="Bitter"/>
            </a:endParaRPr>
          </a:p>
          <a:p>
            <a:pPr algn="l" fontAlgn="base"/>
            <a:r>
              <a:rPr lang="en-US" b="0" i="0" u="sng" dirty="0">
                <a:solidFill>
                  <a:srgbClr val="000000"/>
                </a:solidFill>
                <a:effectLst/>
                <a:latin typeface="Bitter"/>
              </a:rPr>
              <a:t>Application</a:t>
            </a:r>
            <a:r>
              <a:rPr lang="en-US" b="0" i="0" dirty="0">
                <a:solidFill>
                  <a:srgbClr val="000000"/>
                </a:solidFill>
                <a:effectLst/>
                <a:latin typeface="Bitter"/>
              </a:rPr>
              <a:t>: As you have studied Romans, has God revealed a sin in your life that you need to confess and put away? Has God’s Word pointed out something that makes you feel unsettled, not right? Maybe it’s the first time you really see half-truths as really whole lies? Your critical spirit is really just sin. Offering help is really Manipulation: taking control where God says hands off, let me. I don’t know your sin, we’ve all got areas God is working on in us, what have you seen that needs God’s grace and forgiveness. Process of maturing, growing up in faith = seeing sin, confessing, asking for God’s help. We are never going to be sinless, but the time between seeing our sin and our confession hopefully gets shorter because we are listening to the Holy Spirit convict us, learning what God’s word says is sin, deliberating asking Him to help remove it from our lives.</a:t>
            </a:r>
          </a:p>
          <a:p>
            <a:endParaRPr lang="en-US" dirty="0"/>
          </a:p>
        </p:txBody>
      </p:sp>
      <p:sp>
        <p:nvSpPr>
          <p:cNvPr id="4" name="Slide Number Placeholder 3"/>
          <p:cNvSpPr>
            <a:spLocks noGrp="1"/>
          </p:cNvSpPr>
          <p:nvPr>
            <p:ph type="sldNum" sz="quarter" idx="5"/>
          </p:nvPr>
        </p:nvSpPr>
        <p:spPr/>
        <p:txBody>
          <a:bodyPr/>
          <a:lstStyle/>
          <a:p>
            <a:fld id="{D1BEDFCD-E904-4160-BC5B-0610652BFF2E}" type="slidenum">
              <a:rPr lang="en-US" smtClean="0"/>
              <a:t>12</a:t>
            </a:fld>
            <a:endParaRPr lang="en-US"/>
          </a:p>
        </p:txBody>
      </p:sp>
    </p:spTree>
    <p:extLst>
      <p:ext uri="{BB962C8B-B14F-4D97-AF65-F5344CB8AC3E}">
        <p14:creationId xmlns:p14="http://schemas.microsoft.com/office/powerpoint/2010/main" val="303091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243263" cy="1824038"/>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 have owned at least twenty lawn mowers in my epic war on grass through the years.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 had a push mower that never seemed to cut well because it was not sharp and I really did not know how to sharpen a spiral shaped blade inherent with that type of machine.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One mower was left in the garage of a house I bought in Colorado, the former owners did not think it worth taking it with them and refused to start unless I sprayed the carburetor with very flammable spray from a pressurized can.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 possessed a mower that I ran by using denatured alcohol.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Some of my war tools had pull starters, some had electric starters.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One was self-propelled.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 have permanently loaned two of my latest weapons of grass destruction to my son.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 had one that smoked so badly that the EPA could well classify it as a gross polluter.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Each one of these highly engineered inventions of the human mind was designed to cut the overgrowth of grass down to a perfect two and one-half inches.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These tools were instrumental in reaching my goal of lawn perfection.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Each of these spinning contraptions were possessed to create something else; the perfect lawn.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You have seen those lawns.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Not a blade of grass out of place.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uniformity of the turf could well be described as a carpet of luxury.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Oh, how I struggled week after week to keep that perfect green expanse.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 would mow, trim, blow, rake, fertilize, water and worry over that patch of green. </a:t>
            </a:r>
          </a:p>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 WAS UNDER THE LAW OF GREEN PERFECTION.</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Never-the-less, the next day, no matter how good the mower was and no matter how contentiously the lawn was edged, there would be little blades out of place.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Perfection lost.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There was just no end to the effort to attain perfection.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is even worse was the neighbor across the street never watered his front yard and died.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It was a warning to me if I ever slacked in my efforts, I too could be one of those who just let things go.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typical keeper of the LAW OF THE LAWN has many choices: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Let it grow until the city comes by and posts a nice compliance note,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stop watering and let it all die all in the name of water conservation,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or hire someone to do it for you.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My decision was to let someone else do it for me.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My daughter now comes by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everyother</a:t>
            </a:r>
            <a:r>
              <a:rPr lang="en-US" sz="2000" dirty="0">
                <a:effectLst/>
                <a:latin typeface="Calibri" panose="020F0502020204030204" pitchFamily="34" charset="0"/>
                <a:ea typeface="Calibri" panose="020F0502020204030204" pitchFamily="34" charset="0"/>
                <a:cs typeface="Times New Roman" panose="02020603050405020304" pitchFamily="18" charset="0"/>
              </a:rPr>
              <a:t> week and pushes my electric mower.</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I feel both grateful and ashamed.</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No more fighting the battle of the lawn.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It looks a little ragged by the second week but I have learned that there is a peace in letting someone else take responsibility for my lawn.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 can simply give up and give it to someone else.   </a:t>
            </a:r>
          </a:p>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There is a parable in this missive.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Sometimes, if not all the time, we need to just give up and let God do what he does best.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God doing the lawn work of my life.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If a little blade seems to be out of place, then my responsibility is to let go and realize that its God’s lawn.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His response maybe to instruct me to do something about the errant grass,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His response may well to let him handle it,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or He may provide a new tool to do the work.  </a:t>
            </a:r>
          </a:p>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But I have given my personal life to God.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But the most important and most gratifying part of giving my life to God (including my lawn) is that He gives peace.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Peace is a gift from God.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We do not make peace with God.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We receive peace as a boon when we come to a penitent trust in Him.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He is my peace.</a:t>
            </a:r>
          </a:p>
          <a:p>
            <a:endParaRPr lang="en-US" dirty="0"/>
          </a:p>
        </p:txBody>
      </p:sp>
      <p:sp>
        <p:nvSpPr>
          <p:cNvPr id="4" name="Slide Number Placeholder 3"/>
          <p:cNvSpPr>
            <a:spLocks noGrp="1"/>
          </p:cNvSpPr>
          <p:nvPr>
            <p:ph type="sldNum" sz="quarter" idx="5"/>
          </p:nvPr>
        </p:nvSpPr>
        <p:spPr/>
        <p:txBody>
          <a:bodyPr/>
          <a:lstStyle/>
          <a:p>
            <a:fld id="{D1BEDFCD-E904-4160-BC5B-0610652BFF2E}" type="slidenum">
              <a:rPr lang="en-US" smtClean="0"/>
              <a:t>2</a:t>
            </a:fld>
            <a:endParaRPr lang="en-US"/>
          </a:p>
        </p:txBody>
      </p:sp>
    </p:spTree>
    <p:extLst>
      <p:ext uri="{BB962C8B-B14F-4D97-AF65-F5344CB8AC3E}">
        <p14:creationId xmlns:p14="http://schemas.microsoft.com/office/powerpoint/2010/main" val="333435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243263" cy="1824038"/>
          </a:xfrm>
        </p:spPr>
      </p:sp>
      <p:sp>
        <p:nvSpPr>
          <p:cNvPr id="3" name="Notes Placeholder 2"/>
          <p:cNvSpPr>
            <a:spLocks noGrp="1"/>
          </p:cNvSpPr>
          <p:nvPr>
            <p:ph type="body" idx="1"/>
          </p:nvPr>
        </p:nvSpPr>
        <p:spPr/>
        <p:txBody>
          <a:bodyPr/>
          <a:lstStyle/>
          <a:p>
            <a:r>
              <a:rPr lang="en-US" dirty="0"/>
              <a:t>This section of Paul’s writing to the Roman church is very personal</a:t>
            </a:r>
          </a:p>
          <a:p>
            <a:r>
              <a:rPr lang="en-US" dirty="0"/>
              <a:t>INCLUSIONARY.</a:t>
            </a:r>
          </a:p>
          <a:p>
            <a:r>
              <a:rPr lang="en-US" dirty="0"/>
              <a:t>HE IS A PART AND EXAMPLE OF THE WHOLE JEWISH POPULATION.</a:t>
            </a:r>
          </a:p>
          <a:p>
            <a:r>
              <a:rPr lang="en-US" dirty="0"/>
              <a:t>	(SIDE NOTE) 5 GROUPS – THE JEWS WERE THE MOST PROBLEMATIC____</a:t>
            </a:r>
          </a:p>
          <a:p>
            <a:endParaRPr lang="en-US" dirty="0"/>
          </a:p>
          <a:p>
            <a:r>
              <a:rPr lang="en-US" dirty="0"/>
              <a:t>First he tries to relate to the readers in V 7.  WE</a:t>
            </a:r>
          </a:p>
          <a:p>
            <a:r>
              <a:rPr lang="en-US" dirty="0"/>
              <a:t>	Who is we?</a:t>
            </a:r>
          </a:p>
          <a:p>
            <a:r>
              <a:rPr lang="en-US" dirty="0"/>
              <a:t>	Does the inclusion within a group lessen the injury.</a:t>
            </a:r>
          </a:p>
          <a:p>
            <a:r>
              <a:rPr lang="en-US" dirty="0"/>
              <a:t>		President Biden</a:t>
            </a:r>
          </a:p>
          <a:p>
            <a:r>
              <a:rPr lang="en-US" dirty="0"/>
              <a:t>		Hawaii fire – to try to relate tells of a kitchen fire that if not detected and put out in time </a:t>
            </a:r>
          </a:p>
          <a:p>
            <a:r>
              <a:rPr lang="en-US" dirty="0"/>
              <a:t>			Lost one of his six houses</a:t>
            </a:r>
          </a:p>
          <a:p>
            <a:r>
              <a:rPr lang="en-US" dirty="0"/>
              <a:t>			Could have lost is precious Corvette</a:t>
            </a:r>
          </a:p>
          <a:p>
            <a:r>
              <a:rPr lang="en-US" dirty="0"/>
              <a:t>			Could have burned up cases of Presidential Papers.</a:t>
            </a:r>
          </a:p>
          <a:p>
            <a:r>
              <a:rPr lang="en-US" dirty="0"/>
              <a:t>		Probably not a good example to those how had lost everything. </a:t>
            </a:r>
          </a:p>
          <a:p>
            <a:r>
              <a:rPr lang="en-US" dirty="0"/>
              <a:t>	Who is we?.........................................</a:t>
            </a:r>
          </a:p>
          <a:p>
            <a:r>
              <a:rPr lang="en-US" dirty="0"/>
              <a:t>Last week began the 7</a:t>
            </a:r>
            <a:r>
              <a:rPr lang="en-US" baseline="30000" dirty="0"/>
              <a:t>th</a:t>
            </a:r>
            <a:r>
              <a:rPr lang="en-US" dirty="0"/>
              <a:t> chapter</a:t>
            </a:r>
          </a:p>
          <a:p>
            <a:r>
              <a:rPr lang="en-US" dirty="0"/>
              <a:t>V 4 	You were created to die</a:t>
            </a:r>
          </a:p>
          <a:p>
            <a:r>
              <a:rPr lang="en-US" dirty="0"/>
              <a:t>	You jointed</a:t>
            </a:r>
          </a:p>
          <a:p>
            <a:r>
              <a:rPr lang="en-US" dirty="0"/>
              <a:t>	WE are to bear fruit</a:t>
            </a:r>
          </a:p>
          <a:p>
            <a:r>
              <a:rPr lang="en-US" dirty="0"/>
              <a:t>V5	We are in the flesh</a:t>
            </a:r>
          </a:p>
          <a:p>
            <a:r>
              <a:rPr lang="en-US" dirty="0"/>
              <a:t>	Our bodies</a:t>
            </a:r>
          </a:p>
          <a:p>
            <a:r>
              <a:rPr lang="en-US" dirty="0"/>
              <a:t>V6	We released</a:t>
            </a:r>
          </a:p>
          <a:p>
            <a:r>
              <a:rPr lang="en-US" dirty="0"/>
              <a:t>	We were bound</a:t>
            </a:r>
          </a:p>
          <a:p>
            <a:r>
              <a:rPr lang="en-US" dirty="0"/>
              <a:t>	We serve</a:t>
            </a:r>
          </a:p>
          <a:p>
            <a:r>
              <a:rPr lang="en-US" dirty="0"/>
              <a:t>---------------------------------</a:t>
            </a:r>
          </a:p>
          <a:p>
            <a:r>
              <a:rPr lang="en-US" dirty="0"/>
              <a:t>V7 	We say</a:t>
            </a:r>
          </a:p>
          <a:p>
            <a:r>
              <a:rPr lang="en-US" dirty="0"/>
              <a:t>	Change of voice</a:t>
            </a:r>
          </a:p>
          <a:p>
            <a:r>
              <a:rPr lang="en-US" dirty="0"/>
              <a:t>	I would have come to know</a:t>
            </a:r>
          </a:p>
          <a:p>
            <a:r>
              <a:rPr lang="en-US" dirty="0"/>
              <a:t>	I would not know coveting</a:t>
            </a:r>
          </a:p>
          <a:p>
            <a:r>
              <a:rPr lang="en-US" dirty="0"/>
              <a:t>V8	Produced in me</a:t>
            </a:r>
          </a:p>
          <a:p>
            <a:r>
              <a:rPr lang="en-US" dirty="0"/>
              <a:t>V9	I was once alive</a:t>
            </a:r>
          </a:p>
          <a:p>
            <a:r>
              <a:rPr lang="en-US" dirty="0"/>
              <a:t>	I died</a:t>
            </a:r>
          </a:p>
          <a:p>
            <a:r>
              <a:rPr lang="en-US" dirty="0"/>
              <a:t>V10 	Death for me</a:t>
            </a:r>
          </a:p>
          <a:p>
            <a:r>
              <a:rPr lang="en-US" dirty="0"/>
              <a:t>V11	</a:t>
            </a:r>
            <a:r>
              <a:rPr lang="en-US" dirty="0" err="1"/>
              <a:t>Decieved</a:t>
            </a:r>
            <a:r>
              <a:rPr lang="en-US" dirty="0"/>
              <a:t> me</a:t>
            </a:r>
          </a:p>
          <a:p>
            <a:r>
              <a:rPr lang="en-US" dirty="0"/>
              <a:t>	Killed me</a:t>
            </a:r>
          </a:p>
          <a:p>
            <a:r>
              <a:rPr lang="en-US" dirty="0"/>
              <a:t>V12	Though it does not say it, it is inferred “So then, the law is holy, and the commandment is holy and righteous and Good (TO ME)</a:t>
            </a:r>
          </a:p>
        </p:txBody>
      </p:sp>
      <p:sp>
        <p:nvSpPr>
          <p:cNvPr id="4" name="Slide Number Placeholder 3"/>
          <p:cNvSpPr>
            <a:spLocks noGrp="1"/>
          </p:cNvSpPr>
          <p:nvPr>
            <p:ph type="sldNum" sz="quarter" idx="5"/>
          </p:nvPr>
        </p:nvSpPr>
        <p:spPr/>
        <p:txBody>
          <a:bodyPr/>
          <a:lstStyle/>
          <a:p>
            <a:fld id="{D1BEDFCD-E904-4160-BC5B-0610652BFF2E}" type="slidenum">
              <a:rPr lang="en-US" smtClean="0"/>
              <a:t>3</a:t>
            </a:fld>
            <a:endParaRPr lang="en-US"/>
          </a:p>
        </p:txBody>
      </p:sp>
    </p:spTree>
    <p:extLst>
      <p:ext uri="{BB962C8B-B14F-4D97-AF65-F5344CB8AC3E}">
        <p14:creationId xmlns:p14="http://schemas.microsoft.com/office/powerpoint/2010/main" val="309264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243263" cy="1824038"/>
          </a:xfrm>
        </p:spPr>
      </p:sp>
      <p:sp>
        <p:nvSpPr>
          <p:cNvPr id="3" name="Notes Placeholder 2"/>
          <p:cNvSpPr>
            <a:spLocks noGrp="1"/>
          </p:cNvSpPr>
          <p:nvPr>
            <p:ph type="body" idx="1"/>
          </p:nvPr>
        </p:nvSpPr>
        <p:spPr/>
        <p:txBody>
          <a:bodyPr/>
          <a:lstStyle/>
          <a:p>
            <a:r>
              <a:rPr lang="en-US" dirty="0"/>
              <a:t>Jewish anger…</a:t>
            </a:r>
          </a:p>
          <a:p>
            <a:r>
              <a:rPr lang="en-US" dirty="0"/>
              <a:t>	Held the law as the manifested God in their lives.</a:t>
            </a:r>
          </a:p>
          <a:p>
            <a:r>
              <a:rPr lang="en-US" dirty="0"/>
              <a:t>	It set the jurisdiction of their uniqueness.  It set them apart.</a:t>
            </a:r>
          </a:p>
          <a:p>
            <a:r>
              <a:rPr lang="en-US" dirty="0"/>
              <a:t>	</a:t>
            </a:r>
          </a:p>
          <a:p>
            <a:r>
              <a:rPr lang="en-US" dirty="0"/>
              <a:t>Romans 3:7 My truth is God’s GLORY. ---- so why am I still counted as a sinner.</a:t>
            </a:r>
          </a:p>
          <a:p>
            <a:r>
              <a:rPr lang="en-US" dirty="0"/>
              <a:t>	If the law revealed to the Jewish people is the unique </a:t>
            </a:r>
            <a:r>
              <a:rPr lang="en-US" dirty="0" err="1"/>
              <a:t>identier</a:t>
            </a:r>
            <a:r>
              <a:rPr lang="en-US" dirty="0"/>
              <a:t> of our being chosen out of the entire world</a:t>
            </a:r>
          </a:p>
          <a:p>
            <a:r>
              <a:rPr lang="en-US" dirty="0"/>
              <a:t>	Then way am I counted with the rest of the world as sinners.</a:t>
            </a:r>
          </a:p>
          <a:p>
            <a:endParaRPr lang="en-US" dirty="0"/>
          </a:p>
          <a:p>
            <a:r>
              <a:rPr lang="en-US" dirty="0"/>
              <a:t>VERY IMPORTANT HERE</a:t>
            </a:r>
          </a:p>
          <a:p>
            <a:r>
              <a:rPr lang="en-US" dirty="0"/>
              <a:t>	up to this point every I, we, brethren, was used as an inclusionary example of the total.</a:t>
            </a:r>
          </a:p>
          <a:p>
            <a:r>
              <a:rPr lang="en-US" dirty="0"/>
              <a:t>	JEWISH THOUGHT </a:t>
            </a:r>
          </a:p>
          <a:p>
            <a:r>
              <a:rPr lang="en-US" dirty="0"/>
              <a:t>	The law is good</a:t>
            </a:r>
          </a:p>
          <a:p>
            <a:r>
              <a:rPr lang="en-US" dirty="0"/>
              <a:t>	There is value in the law</a:t>
            </a:r>
          </a:p>
          <a:p>
            <a:r>
              <a:rPr lang="en-US" dirty="0"/>
              <a:t>	It has its place</a:t>
            </a:r>
          </a:p>
          <a:p>
            <a:r>
              <a:rPr lang="en-US" dirty="0"/>
              <a:t>	BUT ONLY AS A VEHICLE OF GOD’S WILL NOT GOD HIMSELF.</a:t>
            </a:r>
          </a:p>
          <a:p>
            <a:endParaRPr lang="en-US" dirty="0"/>
          </a:p>
          <a:p>
            <a:r>
              <a:rPr lang="en-US" dirty="0"/>
              <a:t>JEWISH REACTION:</a:t>
            </a:r>
          </a:p>
          <a:p>
            <a:r>
              <a:rPr lang="en-US" dirty="0"/>
              <a:t>	HOLD IT PAUL</a:t>
            </a:r>
          </a:p>
          <a:p>
            <a:r>
              <a:rPr lang="en-US" dirty="0"/>
              <a:t>	“Do you lesson the worth of the law to only a pointer?</a:t>
            </a:r>
          </a:p>
          <a:p>
            <a:r>
              <a:rPr lang="en-US" dirty="0"/>
              <a:t>	“are you saying that the purpose of the law is the encouragement of sin?</a:t>
            </a:r>
          </a:p>
          <a:p>
            <a:r>
              <a:rPr lang="en-US" dirty="0"/>
              <a:t>	“Are you saying the law causes us to sin?”</a:t>
            </a:r>
          </a:p>
          <a:p>
            <a:endParaRPr lang="en-US" dirty="0"/>
          </a:p>
          <a:p>
            <a:endParaRPr lang="en-US" dirty="0"/>
          </a:p>
        </p:txBody>
      </p:sp>
      <p:sp>
        <p:nvSpPr>
          <p:cNvPr id="4" name="Slide Number Placeholder 3"/>
          <p:cNvSpPr>
            <a:spLocks noGrp="1"/>
          </p:cNvSpPr>
          <p:nvPr>
            <p:ph type="sldNum" sz="quarter" idx="5"/>
          </p:nvPr>
        </p:nvSpPr>
        <p:spPr/>
        <p:txBody>
          <a:bodyPr/>
          <a:lstStyle/>
          <a:p>
            <a:fld id="{D1BEDFCD-E904-4160-BC5B-0610652BFF2E}" type="slidenum">
              <a:rPr lang="en-US" smtClean="0"/>
              <a:t>4</a:t>
            </a:fld>
            <a:endParaRPr lang="en-US"/>
          </a:p>
        </p:txBody>
      </p:sp>
    </p:spTree>
    <p:extLst>
      <p:ext uri="{BB962C8B-B14F-4D97-AF65-F5344CB8AC3E}">
        <p14:creationId xmlns:p14="http://schemas.microsoft.com/office/powerpoint/2010/main" val="71064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243263" cy="1824038"/>
          </a:xfrm>
        </p:spPr>
      </p:sp>
      <p:sp>
        <p:nvSpPr>
          <p:cNvPr id="3" name="Notes Placeholder 2"/>
          <p:cNvSpPr>
            <a:spLocks noGrp="1"/>
          </p:cNvSpPr>
          <p:nvPr>
            <p:ph type="body" idx="1"/>
          </p:nvPr>
        </p:nvSpPr>
        <p:spPr/>
        <p:txBody>
          <a:bodyPr/>
          <a:lstStyle/>
          <a:p>
            <a:r>
              <a:rPr lang="en-US" dirty="0"/>
              <a:t>We all use idioms.</a:t>
            </a:r>
          </a:p>
          <a:p>
            <a:r>
              <a:rPr lang="en-US" dirty="0"/>
              <a:t>Little phrases that we use</a:t>
            </a:r>
          </a:p>
          <a:p>
            <a:r>
              <a:rPr lang="en-US" dirty="0"/>
              <a:t>	To start a new thought</a:t>
            </a:r>
          </a:p>
          <a:p>
            <a:r>
              <a:rPr lang="en-US" dirty="0"/>
              <a:t>	To respond to a question</a:t>
            </a:r>
          </a:p>
          <a:p>
            <a:r>
              <a:rPr lang="en-US" dirty="0"/>
              <a:t>	It could be a thought stopper</a:t>
            </a:r>
          </a:p>
          <a:p>
            <a:r>
              <a:rPr lang="en-US" dirty="0"/>
              <a:t>	It could be transition from one idea to the next.</a:t>
            </a:r>
          </a:p>
          <a:p>
            <a:r>
              <a:rPr lang="en-US" dirty="0"/>
              <a:t>“Let me think about that”</a:t>
            </a:r>
          </a:p>
          <a:p>
            <a:r>
              <a:rPr lang="en-US" dirty="0"/>
              <a:t>“I get a kick out of it” </a:t>
            </a:r>
          </a:p>
          <a:p>
            <a:r>
              <a:rPr lang="en-US" dirty="0"/>
              <a:t>“Piece of cake”</a:t>
            </a:r>
          </a:p>
          <a:p>
            <a:r>
              <a:rPr lang="en-US" dirty="0"/>
              <a:t>“Pig out”</a:t>
            </a:r>
          </a:p>
          <a:p>
            <a:r>
              <a:rPr lang="en-US" dirty="0"/>
              <a:t>--</a:t>
            </a:r>
          </a:p>
          <a:p>
            <a:r>
              <a:rPr lang="en-US" dirty="0"/>
              <a:t>Hell no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HelveticaNeue"/>
              </a:rPr>
              <a:t>When pigs fly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Helvetica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HelveticaNeue"/>
              </a:rPr>
              <a:t>For Paul -</a:t>
            </a:r>
            <a:r>
              <a:rPr lang="en-US" dirty="0"/>
              <a:t>“May it never 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By no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Never was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Never will 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Can’t 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When pigs fly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Absolutely never have been or ever will 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Absolute denial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Won’t happen on my watch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Very adamant to the impossibility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 of your mind to think that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t>
            </a:r>
            <a:r>
              <a:rPr lang="en-US" dirty="0" err="1"/>
              <a:t>cor</a:t>
            </a:r>
            <a:r>
              <a:rPr lang="en-US" dirty="0"/>
              <a:t> 6:15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Galatians 2:17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6:14</a:t>
            </a:r>
          </a:p>
        </p:txBody>
      </p:sp>
      <p:sp>
        <p:nvSpPr>
          <p:cNvPr id="4" name="Slide Number Placeholder 3"/>
          <p:cNvSpPr>
            <a:spLocks noGrp="1"/>
          </p:cNvSpPr>
          <p:nvPr>
            <p:ph type="sldNum" sz="quarter" idx="5"/>
          </p:nvPr>
        </p:nvSpPr>
        <p:spPr/>
        <p:txBody>
          <a:bodyPr/>
          <a:lstStyle/>
          <a:p>
            <a:fld id="{D1BEDFCD-E904-4160-BC5B-0610652BFF2E}" type="slidenum">
              <a:rPr lang="en-US" smtClean="0"/>
              <a:t>5</a:t>
            </a:fld>
            <a:endParaRPr lang="en-US"/>
          </a:p>
        </p:txBody>
      </p:sp>
    </p:spTree>
    <p:extLst>
      <p:ext uri="{BB962C8B-B14F-4D97-AF65-F5344CB8AC3E}">
        <p14:creationId xmlns:p14="http://schemas.microsoft.com/office/powerpoint/2010/main" val="257567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243263" cy="18240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WHY has he saved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Looks like we are to do one of two things.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Fruit for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Fruit for death (law)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READ Romans 7:4 bear fruit for God, not fruit that perishes, embarrassed about, but fruit that is good and pleasing to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Speaks to our motives.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can determine our justification, our life with Christ by our intent of keeping the law to please God, to earn his favor.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can determine our justification, our life with Christ our production of fruit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LAW negative…. NOT 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Fruit Positive …. What I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FRUIT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Buy what we produce.  Our actions will tell of our current state with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Not that we will ever be justified by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Not that we will ever be counted as righteousness by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Not that our works will earn us salvation.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the law we used to keep a code of rules to try to gain God’s approval,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that we have experienced His love, assured of His acceptance of us in Christ, we want to thank Him, show Him our love, “walk in newness of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Romans 6:4 and serve God in the “new way of the Spirit”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Romans 7:6. Have you ever really stopped and thought about your motivations?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a brain change.  It has to do with motives……..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Why you do the things you do?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Why are you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to make you feel better about yourself?  Fruit for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To get Larry off your back?  Fruit of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There is no better things on TV tonight?  Fruit of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But if you are here to lift each other’s burdens in prayer?  Fruit of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If you are here to discover what God wants in your life?  Fruit of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If you are here to equip yourself to teach others?  Fruit of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Paul says, you’ve been released from an old way of thinking/doing to be free to love and serve God in a brand new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Truth: because we are no longer under the authority of the law, died to it, united to Christ, the motivation of our obligations should be radically different.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Our obedience to God is not like a slave fearing a master, but bride lovingly pleasing her husband.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Motivated to serve God, because we love.</a:t>
            </a:r>
          </a:p>
          <a:p>
            <a:endParaRPr lang="en-US" dirty="0"/>
          </a:p>
          <a:p>
            <a:r>
              <a:rPr lang="en-US" dirty="0"/>
              <a:t>**********************</a:t>
            </a:r>
          </a:p>
          <a:p>
            <a:r>
              <a:rPr lang="en-US" dirty="0"/>
              <a:t>Notice here the pronouns.   We, Our, You, </a:t>
            </a:r>
          </a:p>
          <a:p>
            <a:r>
              <a:rPr lang="en-US" dirty="0"/>
              <a:t>	Inclusionary</a:t>
            </a:r>
          </a:p>
          <a:p>
            <a:r>
              <a:rPr lang="en-US" dirty="0"/>
              <a:t>	Shared experience</a:t>
            </a:r>
          </a:p>
          <a:p>
            <a:r>
              <a:rPr lang="en-US" dirty="0"/>
              <a:t>	This message was for all in the church</a:t>
            </a:r>
          </a:p>
          <a:p>
            <a:endParaRPr lang="en-US" dirty="0"/>
          </a:p>
        </p:txBody>
      </p:sp>
      <p:sp>
        <p:nvSpPr>
          <p:cNvPr id="4" name="Slide Number Placeholder 3"/>
          <p:cNvSpPr>
            <a:spLocks noGrp="1"/>
          </p:cNvSpPr>
          <p:nvPr>
            <p:ph type="sldNum" sz="quarter" idx="5"/>
          </p:nvPr>
        </p:nvSpPr>
        <p:spPr/>
        <p:txBody>
          <a:bodyPr/>
          <a:lstStyle/>
          <a:p>
            <a:fld id="{D1BEDFCD-E904-4160-BC5B-0610652BFF2E}" type="slidenum">
              <a:rPr lang="en-US" smtClean="0"/>
              <a:t>6</a:t>
            </a:fld>
            <a:endParaRPr lang="en-US"/>
          </a:p>
        </p:txBody>
      </p:sp>
    </p:spTree>
    <p:extLst>
      <p:ext uri="{BB962C8B-B14F-4D97-AF65-F5344CB8AC3E}">
        <p14:creationId xmlns:p14="http://schemas.microsoft.com/office/powerpoint/2010/main" val="197025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243263" cy="1824038"/>
          </a:xfrm>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dirty="0"/>
              <a:t>It is good stuff V12 it is holy, the commandments are holy. And It is all good.</a:t>
            </a:r>
          </a:p>
          <a:p>
            <a:pPr marL="228600" indent="-228600">
              <a:buFont typeface="Arial" panose="020B0604020202020204" pitchFamily="34" charset="0"/>
              <a:buChar char="•"/>
            </a:pPr>
            <a:r>
              <a:rPr lang="en-US" dirty="0"/>
              <a:t>	Law as a whole and the commandment Thou shall not covet  BOTH are included and are the same.</a:t>
            </a:r>
          </a:p>
          <a:p>
            <a:pPr marL="228600" indent="-228600">
              <a:buFont typeface="Arial" panose="020B0604020202020204" pitchFamily="34" charset="0"/>
              <a:buChar char="•"/>
            </a:pPr>
            <a:r>
              <a:rPr lang="en-US" dirty="0"/>
              <a:t>It requires obedience because it goes to the most secret and sacred places of our lives.</a:t>
            </a:r>
          </a:p>
          <a:p>
            <a:pPr marL="685800" lvl="1" indent="-228600">
              <a:buFont typeface="Arial" panose="020B0604020202020204" pitchFamily="34" charset="0"/>
              <a:buChar char="•"/>
            </a:pPr>
            <a:r>
              <a:rPr lang="en-US" dirty="0"/>
              <a:t>Nothing can hide from its light</a:t>
            </a:r>
          </a:p>
          <a:p>
            <a:pPr marL="685800" lvl="1" indent="-228600">
              <a:buFont typeface="Arial" panose="020B0604020202020204" pitchFamily="34" charset="0"/>
              <a:buChar char="•"/>
            </a:pPr>
            <a:r>
              <a:rPr lang="en-US" dirty="0"/>
              <a:t>	Sun beam and dust*****************************</a:t>
            </a:r>
          </a:p>
          <a:p>
            <a:pPr marL="228600" lvl="0" indent="-228600">
              <a:buFont typeface="Arial" panose="020B0604020202020204" pitchFamily="34" charset="0"/>
              <a:buChar char="•"/>
            </a:pPr>
            <a:r>
              <a:rPr lang="en-US" dirty="0"/>
              <a:t> It give sin a deadly force.  It comes with a penalty</a:t>
            </a:r>
          </a:p>
          <a:p>
            <a:pPr marL="685800" lvl="1" indent="-228600">
              <a:buFont typeface="Arial" panose="020B0604020202020204" pitchFamily="34" charset="0"/>
              <a:buChar char="•"/>
            </a:pPr>
            <a:r>
              <a:rPr lang="en-US" dirty="0"/>
              <a:t>OF the worst kind. Death</a:t>
            </a:r>
          </a:p>
          <a:p>
            <a:pPr marL="228600" lvl="0" indent="-228600">
              <a:buFont typeface="Arial" panose="020B0604020202020204" pitchFamily="34" charset="0"/>
              <a:buChar char="•"/>
            </a:pPr>
            <a:r>
              <a:rPr lang="en-US" dirty="0"/>
              <a:t>Does not supply hope to the sinner</a:t>
            </a:r>
          </a:p>
          <a:p>
            <a:pPr marL="685800" lvl="1" indent="-228600">
              <a:buFont typeface="Arial" panose="020B0604020202020204" pitchFamily="34" charset="0"/>
              <a:buChar char="•"/>
            </a:pPr>
            <a:r>
              <a:rPr lang="en-US" dirty="0"/>
              <a:t>I am condemned</a:t>
            </a:r>
          </a:p>
          <a:p>
            <a:pPr marL="685800" lvl="1" indent="-228600">
              <a:buFont typeface="Arial" panose="020B0604020202020204" pitchFamily="34" charset="0"/>
              <a:buChar char="•"/>
            </a:pPr>
            <a:r>
              <a:rPr lang="en-US" dirty="0"/>
              <a:t>I am </a:t>
            </a:r>
            <a:r>
              <a:rPr lang="en-US" dirty="0" err="1"/>
              <a:t>underthe</a:t>
            </a:r>
            <a:r>
              <a:rPr lang="en-US" dirty="0"/>
              <a:t> power of sin</a:t>
            </a:r>
          </a:p>
          <a:p>
            <a:pPr marL="685800" lvl="1" indent="-228600">
              <a:buFont typeface="Arial" panose="020B0604020202020204" pitchFamily="34" charset="0"/>
              <a:buChar char="•"/>
            </a:pPr>
            <a:r>
              <a:rPr lang="en-US" dirty="0"/>
              <a:t>I am sentenced to death</a:t>
            </a:r>
          </a:p>
          <a:p>
            <a:pPr marL="685800" lvl="1" indent="-228600">
              <a:buFont typeface="Arial" panose="020B0604020202020204" pitchFamily="34" charset="0"/>
              <a:buChar char="•"/>
            </a:pPr>
            <a:endParaRPr lang="en-US" dirty="0"/>
          </a:p>
          <a:p>
            <a:pPr marL="685800" lvl="1" indent="-228600">
              <a:buFont typeface="Arial" panose="020B0604020202020204" pitchFamily="34" charset="0"/>
              <a:buChar char="•"/>
            </a:pPr>
            <a:endParaRPr lang="en-US" dirty="0"/>
          </a:p>
          <a:p>
            <a:pPr marL="685800" lvl="1" indent="-228600">
              <a:buFont typeface="Arial" panose="020B0604020202020204" pitchFamily="34" charset="0"/>
              <a:buChar char="•"/>
            </a:pPr>
            <a:endParaRPr lang="en-US" dirty="0"/>
          </a:p>
          <a:p>
            <a:pPr marL="228600" lvl="0" indent="-228600">
              <a:buFont typeface="Arial" panose="020B0604020202020204" pitchFamily="34" charset="0"/>
              <a:buChar char="•"/>
            </a:pPr>
            <a:endParaRPr lang="en-US" dirty="0"/>
          </a:p>
          <a:p>
            <a:pPr marL="685800" lvl="1" indent="-228600">
              <a:buAutoNum type="arabicPeriod"/>
            </a:pPr>
            <a:endParaRPr lang="en-US" dirty="0"/>
          </a:p>
        </p:txBody>
      </p:sp>
      <p:sp>
        <p:nvSpPr>
          <p:cNvPr id="4" name="Slide Number Placeholder 3"/>
          <p:cNvSpPr>
            <a:spLocks noGrp="1"/>
          </p:cNvSpPr>
          <p:nvPr>
            <p:ph type="sldNum" sz="quarter" idx="5"/>
          </p:nvPr>
        </p:nvSpPr>
        <p:spPr/>
        <p:txBody>
          <a:bodyPr/>
          <a:lstStyle/>
          <a:p>
            <a:fld id="{D1BEDFCD-E904-4160-BC5B-0610652BFF2E}" type="slidenum">
              <a:rPr lang="en-US" smtClean="0"/>
              <a:t>7</a:t>
            </a:fld>
            <a:endParaRPr lang="en-US"/>
          </a:p>
        </p:txBody>
      </p:sp>
    </p:spTree>
    <p:extLst>
      <p:ext uri="{BB962C8B-B14F-4D97-AF65-F5344CB8AC3E}">
        <p14:creationId xmlns:p14="http://schemas.microsoft.com/office/powerpoint/2010/main" val="12656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243263" cy="18240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Interesting to note the wisdom of Paul to choose the 10th commandment to illustrate his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Differs from the other nine in that it is an inward attitude not an outward 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Insidious sin that most people never see but God’s law reveals it to our hearts.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Sin of the rich young ruler Mark 10:17-27. Young man, outwardly very moral but never had faced the sin in his heart. True, never committed adultery, robbed, never given false witness, or dishonored parents, but what about covetousness?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Jesus told him to sell his goods, and give to the poor, follow Him, he went away, in great sorrow.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Most likely very attached to his possessions, in heart he coveted his stuff.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The commandment “Thou shalt not covet” revealed his 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law is there to point out the things in our life that need to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Notice here something has changed.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For an inclusion exercise where many were included “For those who know the law” V1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1BEDFCD-E904-4160-BC5B-0610652BFF2E}" type="slidenum">
              <a:rPr lang="en-US" smtClean="0"/>
              <a:t>8</a:t>
            </a:fld>
            <a:endParaRPr lang="en-US"/>
          </a:p>
        </p:txBody>
      </p:sp>
    </p:spTree>
    <p:extLst>
      <p:ext uri="{BB962C8B-B14F-4D97-AF65-F5344CB8AC3E}">
        <p14:creationId xmlns:p14="http://schemas.microsoft.com/office/powerpoint/2010/main" val="1296210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3243263" cy="1824038"/>
          </a:xfrm>
        </p:spPr>
      </p:sp>
      <p:sp>
        <p:nvSpPr>
          <p:cNvPr id="3" name="Notes Placeholder 2"/>
          <p:cNvSpPr>
            <a:spLocks noGrp="1"/>
          </p:cNvSpPr>
          <p:nvPr>
            <p:ph type="body" idx="1"/>
          </p:nvPr>
        </p:nvSpPr>
        <p:spPr/>
        <p:txBody>
          <a:bodyPr/>
          <a:lstStyle/>
          <a:p>
            <a:pPr marL="0" indent="0">
              <a:buNone/>
            </a:pPr>
            <a:r>
              <a:rPr lang="en-US" b="1" dirty="0"/>
              <a:t>Verse nine. I was alive with the law once.</a:t>
            </a:r>
          </a:p>
          <a:p>
            <a:pPr marL="228600" indent="-228600">
              <a:buAutoNum type="arabicPeriod"/>
            </a:pPr>
            <a:r>
              <a:rPr lang="en-US" dirty="0"/>
              <a:t>Paul was not always a Christian</a:t>
            </a:r>
          </a:p>
          <a:p>
            <a:pPr marL="228600" indent="-228600">
              <a:buAutoNum type="arabicPeriod"/>
            </a:pPr>
            <a:r>
              <a:rPr lang="en-US" dirty="0"/>
              <a:t>Paul did not always have the law</a:t>
            </a:r>
          </a:p>
          <a:p>
            <a:pPr marL="228600" indent="-228600">
              <a:buAutoNum type="arabicPeriod"/>
            </a:pPr>
            <a:r>
              <a:rPr lang="en-US" dirty="0"/>
              <a:t>When the law came he became a student of the Law</a:t>
            </a:r>
          </a:p>
          <a:p>
            <a:pPr marL="228600" indent="-228600">
              <a:buAutoNum type="arabicPeriod"/>
            </a:pPr>
            <a:r>
              <a:rPr lang="en-US" dirty="0"/>
              <a:t>When the law became the most important thing. He became a COP, Judge and Jury</a:t>
            </a:r>
          </a:p>
          <a:p>
            <a:pPr marL="228600" indent="-228600">
              <a:buAutoNum type="arabicPeriod"/>
            </a:pPr>
            <a:r>
              <a:rPr lang="en-US" dirty="0"/>
              <a:t>He saw no joy in his work</a:t>
            </a:r>
          </a:p>
          <a:p>
            <a:pPr marL="228600" indent="-228600">
              <a:buAutoNum type="arabicPeriod"/>
            </a:pPr>
            <a:r>
              <a:rPr lang="en-US" dirty="0"/>
              <a:t>He had no peace it </a:t>
            </a:r>
            <a:r>
              <a:rPr lang="en-US" dirty="0" err="1"/>
              <a:t>it</a:t>
            </a:r>
            <a:endParaRPr lang="en-US" dirty="0"/>
          </a:p>
          <a:p>
            <a:pPr marL="228600" indent="-228600">
              <a:buAutoNum type="arabicPeriod"/>
            </a:pPr>
            <a:r>
              <a:rPr lang="en-US" dirty="0"/>
              <a:t>He could not understand the spiritual in the middle of the law.</a:t>
            </a:r>
          </a:p>
          <a:p>
            <a:pPr marL="228600" indent="-228600">
              <a:buAutoNum type="arabicPeriod"/>
            </a:pPr>
            <a:r>
              <a:rPr lang="en-US" dirty="0"/>
              <a:t>Evil desires to do more to justify himself… push him</a:t>
            </a:r>
          </a:p>
          <a:p>
            <a:pPr marL="228600" indent="-228600">
              <a:buAutoNum type="arabicPeriod"/>
            </a:pPr>
            <a:r>
              <a:rPr lang="en-US" dirty="0"/>
              <a:t>The law motivated him to be the law manifested to everyone</a:t>
            </a:r>
          </a:p>
          <a:p>
            <a:pPr marL="228600" indent="-228600">
              <a:buAutoNum type="arabicPeriod"/>
            </a:pPr>
            <a:r>
              <a:rPr lang="en-US" dirty="0"/>
              <a:t>There was no place, no allowance for hope or mercy or compassion</a:t>
            </a:r>
          </a:p>
          <a:p>
            <a:pPr marL="228600" indent="-228600">
              <a:buAutoNum type="arabicPeriod"/>
            </a:pPr>
            <a:r>
              <a:rPr lang="en-US" dirty="0"/>
              <a:t>The desire to justify himself led to nowhere but vengeance</a:t>
            </a:r>
          </a:p>
          <a:p>
            <a:pPr marL="228600" indent="-228600">
              <a:buAutoNum type="arabicPeriod"/>
            </a:pPr>
            <a:r>
              <a:rPr lang="en-US" dirty="0"/>
              <a:t>Judgement our of personal guilt.  THOSE WHO POINT THE FALLING OF OTHERS ARE THE LEAST TO SEE THEMSELVES.</a:t>
            </a:r>
          </a:p>
          <a:p>
            <a:pPr marL="228600" indent="-228600">
              <a:buAutoNum type="arabicPeriod"/>
            </a:pPr>
            <a:endParaRPr lang="en-US" dirty="0"/>
          </a:p>
          <a:p>
            <a:pPr marL="0" indent="0">
              <a:buNone/>
            </a:pPr>
            <a:r>
              <a:rPr lang="en-US" dirty="0"/>
              <a:t>I </a:t>
            </a:r>
            <a:r>
              <a:rPr lang="en-US" dirty="0" err="1"/>
              <a:t>Pauil</a:t>
            </a:r>
            <a:r>
              <a:rPr lang="en-US" dirty="0"/>
              <a:t> was jew by birth, without the law.  The law was not known to me.  I could live free and unburdened.</a:t>
            </a:r>
          </a:p>
          <a:p>
            <a:pPr marL="0" indent="0">
              <a:buNone/>
            </a:pPr>
            <a:endParaRPr lang="en-US" dirty="0"/>
          </a:p>
          <a:p>
            <a:pPr marL="0" indent="0">
              <a:buNone/>
            </a:pPr>
            <a:r>
              <a:rPr lang="en-US" dirty="0"/>
              <a:t>But when the commandment came</a:t>
            </a:r>
          </a:p>
          <a:p>
            <a:pPr marL="0" indent="0">
              <a:buNone/>
            </a:pPr>
            <a:r>
              <a:rPr lang="en-US" dirty="0"/>
              <a:t>	When I became aware of the straight line I realized how crooked I had become</a:t>
            </a:r>
          </a:p>
          <a:p>
            <a:pPr marL="0" indent="0">
              <a:buNone/>
            </a:pPr>
            <a:r>
              <a:rPr lang="en-US" dirty="0"/>
              <a:t>	It came and I realized I was going to die.</a:t>
            </a:r>
          </a:p>
          <a:p>
            <a:pPr marL="0" indent="0">
              <a:buNone/>
            </a:pPr>
            <a:r>
              <a:rPr lang="en-US" dirty="0"/>
              <a:t>EXAMPLE</a:t>
            </a:r>
          </a:p>
          <a:p>
            <a:pPr marL="0" indent="0">
              <a:buNone/>
            </a:pPr>
            <a:r>
              <a:rPr lang="en-US" dirty="0"/>
              <a:t>	Garden of </a:t>
            </a:r>
            <a:r>
              <a:rPr lang="en-US" dirty="0" err="1"/>
              <a:t>eden</a:t>
            </a:r>
            <a:r>
              <a:rPr lang="en-US" dirty="0"/>
              <a:t>…</a:t>
            </a:r>
          </a:p>
          <a:p>
            <a:pPr marL="0" indent="0">
              <a:buNone/>
            </a:pPr>
            <a:r>
              <a:rPr lang="en-US" dirty="0"/>
              <a:t>	When did the serpent tempt?   </a:t>
            </a:r>
          </a:p>
          <a:p>
            <a:pPr marL="0" indent="0">
              <a:buNone/>
            </a:pPr>
            <a:r>
              <a:rPr lang="en-US" dirty="0"/>
              <a:t>	Only after God told them they should not.</a:t>
            </a:r>
          </a:p>
          <a:p>
            <a:pPr marL="0" indent="0">
              <a:buNone/>
            </a:pPr>
            <a:r>
              <a:rPr lang="en-US" dirty="0"/>
              <a:t>Before the law… SIN did not have any power over me.  </a:t>
            </a:r>
          </a:p>
          <a:p>
            <a:pPr marL="0" indent="0">
              <a:buNone/>
            </a:pPr>
            <a:r>
              <a:rPr lang="en-US" dirty="0"/>
              <a:t>BUT… when the law came.   I DIED.</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the law came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When was this in Paul’s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 had freedom from an accusing conscience, false peace, law changed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The happy go lucky days of living without the law, Paul described as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Life without the bonds of authority,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Life without the haunting and nagging of expectations to follow along like everyone else.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THE LAW CAME.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LAW WAS DESIGNED TO BRING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LAW WAS CREATED AND GIVEN BY GOD TO THE NATION OF ISRAEL AS A BLESSING BECAME DEATH </a:t>
            </a:r>
          </a:p>
          <a:p>
            <a:endParaRPr lang="en-US" dirty="0"/>
          </a:p>
        </p:txBody>
      </p:sp>
      <p:sp>
        <p:nvSpPr>
          <p:cNvPr id="4" name="Slide Number Placeholder 3"/>
          <p:cNvSpPr>
            <a:spLocks noGrp="1"/>
          </p:cNvSpPr>
          <p:nvPr>
            <p:ph type="sldNum" sz="quarter" idx="5"/>
          </p:nvPr>
        </p:nvSpPr>
        <p:spPr/>
        <p:txBody>
          <a:bodyPr/>
          <a:lstStyle/>
          <a:p>
            <a:fld id="{D1BEDFCD-E904-4160-BC5B-0610652BFF2E}" type="slidenum">
              <a:rPr lang="en-US" smtClean="0"/>
              <a:t>9</a:t>
            </a:fld>
            <a:endParaRPr lang="en-US"/>
          </a:p>
        </p:txBody>
      </p:sp>
    </p:spTree>
    <p:extLst>
      <p:ext uri="{BB962C8B-B14F-4D97-AF65-F5344CB8AC3E}">
        <p14:creationId xmlns:p14="http://schemas.microsoft.com/office/powerpoint/2010/main" val="990253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58452E-E8FD-41EC-9F26-45A1E9FD398F}" type="datetime1">
              <a:rPr lang="en-US" smtClean="0"/>
              <a:t>9/5/2023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16068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9AA35-396E-464B-A82A-BB107A33AEF3}" type="datetime1">
              <a:rPr lang="en-US" smtClean="0"/>
              <a:t>9/5/2023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9D357-8067-4A1F-97B2-93C5160B78D9}" type="slidenum">
              <a:rPr lang="en-US" smtClean="0"/>
              <a:pPr/>
              <a:t>‹#›</a:t>
            </a:fld>
            <a:endParaRPr lang="en-US" dirty="0"/>
          </a:p>
        </p:txBody>
      </p:sp>
    </p:spTree>
    <p:extLst>
      <p:ext uri="{BB962C8B-B14F-4D97-AF65-F5344CB8AC3E}">
        <p14:creationId xmlns:p14="http://schemas.microsoft.com/office/powerpoint/2010/main" val="338789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421346-3033-4CE3-BDE7-0512A80B9EB1}" type="datetime1">
              <a:rPr lang="en-US" smtClean="0"/>
              <a:t>9/5/2023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9D357-8067-4A1F-97B2-93C5160B78D9}" type="slidenum">
              <a:rPr lang="en-US" smtClean="0"/>
              <a:pPr/>
              <a:t>‹#›</a:t>
            </a:fld>
            <a:endParaRPr lang="en-US" dirty="0"/>
          </a:p>
        </p:txBody>
      </p:sp>
    </p:spTree>
    <p:extLst>
      <p:ext uri="{BB962C8B-B14F-4D97-AF65-F5344CB8AC3E}">
        <p14:creationId xmlns:p14="http://schemas.microsoft.com/office/powerpoint/2010/main" val="155848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99A119-8DCB-4104-8FDD-4800D6FB9E60}" type="datetime1">
              <a:rPr lang="en-US" smtClean="0"/>
              <a:t>9/5/2023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9D357-8067-4A1F-97B2-93C5160B78D9}" type="slidenum">
              <a:rPr lang="en-US" smtClean="0"/>
              <a:pPr/>
              <a:t>‹#›</a:t>
            </a:fld>
            <a:endParaRPr lang="en-US" dirty="0"/>
          </a:p>
        </p:txBody>
      </p:sp>
    </p:spTree>
    <p:extLst>
      <p:ext uri="{BB962C8B-B14F-4D97-AF65-F5344CB8AC3E}">
        <p14:creationId xmlns:p14="http://schemas.microsoft.com/office/powerpoint/2010/main" val="1026468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43F928-6224-4220-8505-9A327E972466}" type="datetime1">
              <a:rPr lang="en-US" smtClean="0"/>
              <a:t>9/5/2023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9D357-8067-4A1F-97B2-93C5160B78D9}" type="slidenum">
              <a:rPr lang="en-US" smtClean="0"/>
              <a:pPr/>
              <a:t>‹#›</a:t>
            </a:fld>
            <a:endParaRPr lang="en-US" dirty="0"/>
          </a:p>
        </p:txBody>
      </p:sp>
    </p:spTree>
    <p:extLst>
      <p:ext uri="{BB962C8B-B14F-4D97-AF65-F5344CB8AC3E}">
        <p14:creationId xmlns:p14="http://schemas.microsoft.com/office/powerpoint/2010/main" val="1774258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DC6DBD-2DF4-4698-8F7D-01C63AD60A94}" type="datetime1">
              <a:rPr lang="en-US" smtClean="0"/>
              <a:t>9/5/2023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9D357-8067-4A1F-97B2-93C5160B78D9}" type="slidenum">
              <a:rPr lang="en-US" smtClean="0"/>
              <a:pPr/>
              <a:t>‹#›</a:t>
            </a:fld>
            <a:endParaRPr lang="en-US" dirty="0"/>
          </a:p>
        </p:txBody>
      </p:sp>
    </p:spTree>
    <p:extLst>
      <p:ext uri="{BB962C8B-B14F-4D97-AF65-F5344CB8AC3E}">
        <p14:creationId xmlns:p14="http://schemas.microsoft.com/office/powerpoint/2010/main" val="4112175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7CCFB3-48B0-4E54-B0EE-75ABD70CBDD7}" type="datetime1">
              <a:rPr lang="en-US" smtClean="0"/>
              <a:t>9/5/2023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9D357-8067-4A1F-97B2-93C5160B78D9}" type="slidenum">
              <a:rPr lang="en-US" smtClean="0"/>
              <a:pPr/>
              <a:t>‹#›</a:t>
            </a:fld>
            <a:endParaRPr lang="en-US" dirty="0"/>
          </a:p>
        </p:txBody>
      </p:sp>
    </p:spTree>
    <p:extLst>
      <p:ext uri="{BB962C8B-B14F-4D97-AF65-F5344CB8AC3E}">
        <p14:creationId xmlns:p14="http://schemas.microsoft.com/office/powerpoint/2010/main" val="1801919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FA01EC-E0C8-494F-B0E8-B831CD1FF195}"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777015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8EBDD-AF63-4AC9-9E6B-99E1764AA2A0}"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77938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CDCEEE-F965-4984-8B3D-3F69026676F2}"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9666500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E7A9C8-BF46-4F46-AD06-99912EE69253}"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74379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E20840-7261-4679-896C-293A08E50D3D}" type="datetime1">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91324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07D02A-4417-4A45-8FBC-E8E489C7FA52}" type="datetime1">
              <a:rPr lang="en-US" smtClean="0"/>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76782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D31906-9D47-40EE-97E3-38AC62101A31}" type="datetime1">
              <a:rPr lang="en-US" smtClean="0"/>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16122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F994F-220A-4F6E-9DF6-965A5BDE6F20}" type="datetime1">
              <a:rPr lang="en-US" smtClean="0"/>
              <a:t>9/5/2023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92858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EAE333-FDFE-42D9-838A-41641E1210E4}" type="datetime1">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362300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B005E5-69B9-4F7D-96F4-BA669661F557}" type="datetime1">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39543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081386-FE8A-4418-9F6B-8A9FD906911D}" type="datetime1">
              <a:rPr lang="en-US" smtClean="0"/>
              <a:t>9/5/2023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09D357-8067-4A1F-97B2-93C5160B78D9}" type="slidenum">
              <a:rPr lang="en-US" smtClean="0"/>
              <a:pPr/>
              <a:t>‹#›</a:t>
            </a:fld>
            <a:endParaRPr lang="en-US" dirty="0"/>
          </a:p>
        </p:txBody>
      </p:sp>
    </p:spTree>
    <p:extLst>
      <p:ext uri="{BB962C8B-B14F-4D97-AF65-F5344CB8AC3E}">
        <p14:creationId xmlns:p14="http://schemas.microsoft.com/office/powerpoint/2010/main" val="23205857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39684088@N00/574368565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flickr.com/photos/biscuitsmlp/304486782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73F9D11-20BD-4755-B131-A5F531520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0D08399-6B5E-B54C-F844-C7DC1DEACBF3}"/>
              </a:ext>
            </a:extLst>
          </p:cNvPr>
          <p:cNvPicPr>
            <a:picLocks noChangeAspect="1"/>
          </p:cNvPicPr>
          <p:nvPr/>
        </p:nvPicPr>
        <p:blipFill rotWithShape="1">
          <a:blip r:embed="rId4"/>
          <a:srcRect t="15730"/>
          <a:stretch/>
        </p:blipFill>
        <p:spPr>
          <a:xfrm>
            <a:off x="-16935" y="-16933"/>
            <a:ext cx="12191980" cy="6857990"/>
          </a:xfrm>
          <a:prstGeom prst="rect">
            <a:avLst/>
          </a:prstGeom>
        </p:spPr>
      </p:pic>
      <p:sp>
        <p:nvSpPr>
          <p:cNvPr id="18" name="Freeform 13">
            <a:extLst>
              <a:ext uri="{FF2B5EF4-FFF2-40B4-BE49-F238E27FC236}">
                <a16:creationId xmlns:a16="http://schemas.microsoft.com/office/drawing/2014/main" id="{8EB90C4A-98AE-4031-9ED8-4063AF898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8B3010-DD89-BF1E-A262-BC8518EB3284}"/>
              </a:ext>
            </a:extLst>
          </p:cNvPr>
          <p:cNvSpPr>
            <a:spLocks noGrp="1"/>
          </p:cNvSpPr>
          <p:nvPr>
            <p:ph type="ctrTitle"/>
          </p:nvPr>
        </p:nvSpPr>
        <p:spPr>
          <a:xfrm>
            <a:off x="433916" y="258232"/>
            <a:ext cx="4430183" cy="1957430"/>
          </a:xfrm>
        </p:spPr>
        <p:txBody>
          <a:bodyPr>
            <a:normAutofit/>
          </a:bodyPr>
          <a:lstStyle/>
          <a:p>
            <a:pPr algn="l"/>
            <a:r>
              <a:rPr lang="en-US" sz="5400" dirty="0">
                <a:solidFill>
                  <a:schemeClr val="bg1"/>
                </a:solidFill>
              </a:rPr>
              <a:t>Romans 7:7-13</a:t>
            </a:r>
            <a:br>
              <a:rPr lang="en-US" sz="5400" dirty="0">
                <a:solidFill>
                  <a:schemeClr val="bg1"/>
                </a:solidFill>
              </a:rPr>
            </a:br>
            <a:endParaRPr lang="en-US" sz="5400" dirty="0">
              <a:solidFill>
                <a:schemeClr val="bg1"/>
              </a:solidFill>
            </a:endParaRPr>
          </a:p>
        </p:txBody>
      </p:sp>
      <p:sp>
        <p:nvSpPr>
          <p:cNvPr id="3" name="Subtitle 2">
            <a:extLst>
              <a:ext uri="{FF2B5EF4-FFF2-40B4-BE49-F238E27FC236}">
                <a16:creationId xmlns:a16="http://schemas.microsoft.com/office/drawing/2014/main" id="{57FBF840-E8B8-9C71-04ED-B051486F9AEC}"/>
              </a:ext>
            </a:extLst>
          </p:cNvPr>
          <p:cNvSpPr>
            <a:spLocks noGrp="1"/>
          </p:cNvSpPr>
          <p:nvPr>
            <p:ph type="subTitle" idx="1"/>
          </p:nvPr>
        </p:nvSpPr>
        <p:spPr>
          <a:xfrm>
            <a:off x="685800" y="4944534"/>
            <a:ext cx="4080933" cy="939799"/>
          </a:xfrm>
        </p:spPr>
        <p:txBody>
          <a:bodyPr>
            <a:normAutofit/>
          </a:bodyPr>
          <a:lstStyle/>
          <a:p>
            <a:pPr algn="l"/>
            <a:r>
              <a:rPr lang="en-US" dirty="0">
                <a:solidFill>
                  <a:schemeClr val="bg1"/>
                </a:solidFill>
              </a:rPr>
              <a:t>Men to Men Ministries</a:t>
            </a:r>
          </a:p>
          <a:p>
            <a:pPr algn="l"/>
            <a:r>
              <a:rPr lang="en-US" dirty="0">
                <a:solidFill>
                  <a:schemeClr val="bg1"/>
                </a:solidFill>
              </a:rPr>
              <a:t>Session 18</a:t>
            </a:r>
          </a:p>
        </p:txBody>
      </p:sp>
      <p:grpSp>
        <p:nvGrpSpPr>
          <p:cNvPr id="20" name="Group 19">
            <a:extLst>
              <a:ext uri="{FF2B5EF4-FFF2-40B4-BE49-F238E27FC236}">
                <a16:creationId xmlns:a16="http://schemas.microsoft.com/office/drawing/2014/main" id="{D763F840-D9FC-4A00-AD5E-A92B1469D2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21" name="Freeform 6">
              <a:extLst>
                <a:ext uri="{FF2B5EF4-FFF2-40B4-BE49-F238E27FC236}">
                  <a16:creationId xmlns:a16="http://schemas.microsoft.com/office/drawing/2014/main" id="{8D38D45D-EF27-4B10-ACF6-5709ECC2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2" name="Freeform 7">
              <a:extLst>
                <a:ext uri="{FF2B5EF4-FFF2-40B4-BE49-F238E27FC236}">
                  <a16:creationId xmlns:a16="http://schemas.microsoft.com/office/drawing/2014/main" id="{7E738667-74E2-4FA0-9B05-260D9F3D7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3" name="Freeform 9">
              <a:extLst>
                <a:ext uri="{FF2B5EF4-FFF2-40B4-BE49-F238E27FC236}">
                  <a16:creationId xmlns:a16="http://schemas.microsoft.com/office/drawing/2014/main" id="{A5044C01-88A9-414D-ACC3-1A13B71FC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4" name="Freeform 10">
              <a:extLst>
                <a:ext uri="{FF2B5EF4-FFF2-40B4-BE49-F238E27FC236}">
                  <a16:creationId xmlns:a16="http://schemas.microsoft.com/office/drawing/2014/main" id="{5883D39A-EF33-4BD1-AA7F-AD7CC905D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5" name="Freeform 11">
              <a:extLst>
                <a:ext uri="{FF2B5EF4-FFF2-40B4-BE49-F238E27FC236}">
                  <a16:creationId xmlns:a16="http://schemas.microsoft.com/office/drawing/2014/main" id="{7C98FB2E-0AE9-4B67-BBA2-65D60B7603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6" name="Freeform 12">
              <a:extLst>
                <a:ext uri="{FF2B5EF4-FFF2-40B4-BE49-F238E27FC236}">
                  <a16:creationId xmlns:a16="http://schemas.microsoft.com/office/drawing/2014/main" id="{B5ECBF49-84ED-4A43-BDB5-7B89B3E77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pic>
        <p:nvPicPr>
          <p:cNvPr id="7" name="Picture 6">
            <a:extLst>
              <a:ext uri="{FF2B5EF4-FFF2-40B4-BE49-F238E27FC236}">
                <a16:creationId xmlns:a16="http://schemas.microsoft.com/office/drawing/2014/main" id="{A13280AD-4924-E1DE-2CF2-0508AF5138E8}"/>
              </a:ext>
            </a:extLst>
          </p:cNvPr>
          <p:cNvPicPr>
            <a:picLocks noChangeAspect="1"/>
          </p:cNvPicPr>
          <p:nvPr/>
        </p:nvPicPr>
        <p:blipFill>
          <a:blip r:embed="rId5"/>
          <a:stretch>
            <a:fillRect/>
          </a:stretch>
        </p:blipFill>
        <p:spPr>
          <a:xfrm>
            <a:off x="-16934" y="1799411"/>
            <a:ext cx="12208933" cy="2343150"/>
          </a:xfrm>
          <a:prstGeom prst="rect">
            <a:avLst/>
          </a:prstGeom>
        </p:spPr>
      </p:pic>
      <p:sp>
        <p:nvSpPr>
          <p:cNvPr id="4" name="Slide Number Placeholder 3">
            <a:extLst>
              <a:ext uri="{FF2B5EF4-FFF2-40B4-BE49-F238E27FC236}">
                <a16:creationId xmlns:a16="http://schemas.microsoft.com/office/drawing/2014/main" id="{B9F5C195-7BEA-CC35-85C8-5A31E44375C5}"/>
              </a:ext>
            </a:extLst>
          </p:cNvPr>
          <p:cNvSpPr>
            <a:spLocks noGrp="1"/>
          </p:cNvSpPr>
          <p:nvPr>
            <p:ph type="sldNum" sz="quarter" idx="12"/>
          </p:nvPr>
        </p:nvSpPr>
        <p:spPr>
          <a:xfrm>
            <a:off x="10951856" y="5883275"/>
            <a:ext cx="935344" cy="974715"/>
          </a:xfrm>
        </p:spPr>
        <p:txBody>
          <a:bodyPr/>
          <a:lstStyle/>
          <a:p>
            <a:fld id="{3109D357-8067-4A1F-97B2-93C5160B78D9}" type="slidenum">
              <a:rPr lang="en-US" sz="4000" smtClean="0"/>
              <a:t>1</a:t>
            </a:fld>
            <a:endParaRPr lang="en-US" sz="4000"/>
          </a:p>
        </p:txBody>
      </p:sp>
    </p:spTree>
    <p:extLst>
      <p:ext uri="{BB962C8B-B14F-4D97-AF65-F5344CB8AC3E}">
        <p14:creationId xmlns:p14="http://schemas.microsoft.com/office/powerpoint/2010/main" val="3833116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th winding through a grassy field">
            <a:extLst>
              <a:ext uri="{FF2B5EF4-FFF2-40B4-BE49-F238E27FC236}">
                <a16:creationId xmlns:a16="http://schemas.microsoft.com/office/drawing/2014/main" id="{243A114F-EC74-2634-4859-1E2F53DE5487}"/>
              </a:ext>
            </a:extLst>
          </p:cNvPr>
          <p:cNvPicPr>
            <a:picLocks noChangeAspect="1"/>
          </p:cNvPicPr>
          <p:nvPr/>
        </p:nvPicPr>
        <p:blipFill rotWithShape="1">
          <a:blip r:embed="rId3">
            <a:duotone>
              <a:schemeClr val="bg2">
                <a:shade val="45000"/>
                <a:satMod val="135000"/>
              </a:schemeClr>
              <a:prstClr val="white"/>
            </a:duotone>
            <a:alphaModFix amt="25000"/>
          </a:blip>
          <a:srcRect t="6330" b="9400"/>
          <a:stretch/>
        </p:blipFill>
        <p:spPr>
          <a:xfrm>
            <a:off x="20" y="10"/>
            <a:ext cx="12191980" cy="6857990"/>
          </a:xfrm>
          <a:prstGeom prst="rect">
            <a:avLst/>
          </a:prstGeom>
        </p:spPr>
      </p:pic>
      <p:sp>
        <p:nvSpPr>
          <p:cNvPr id="2" name="Title 1">
            <a:extLst>
              <a:ext uri="{FF2B5EF4-FFF2-40B4-BE49-F238E27FC236}">
                <a16:creationId xmlns:a16="http://schemas.microsoft.com/office/drawing/2014/main" id="{EC6D707C-0EB6-0E43-386B-069BD891729C}"/>
              </a:ext>
            </a:extLst>
          </p:cNvPr>
          <p:cNvSpPr>
            <a:spLocks noGrp="1"/>
          </p:cNvSpPr>
          <p:nvPr>
            <p:ph type="title"/>
          </p:nvPr>
        </p:nvSpPr>
        <p:spPr>
          <a:xfrm>
            <a:off x="643467" y="639099"/>
            <a:ext cx="3647493" cy="4965833"/>
          </a:xfrm>
        </p:spPr>
        <p:txBody>
          <a:bodyPr>
            <a:normAutofit/>
          </a:bodyPr>
          <a:lstStyle/>
          <a:p>
            <a:pPr algn="r"/>
            <a:r>
              <a:rPr lang="en-US" altLang="en-US" dirty="0"/>
              <a:t>What Good is the Law?</a:t>
            </a:r>
            <a:br>
              <a:rPr lang="en-US" altLang="en-US" dirty="0"/>
            </a:br>
            <a:br>
              <a:rPr lang="en-US" altLang="en-US" dirty="0"/>
            </a:br>
            <a:br>
              <a:rPr lang="en-US" altLang="en-US" dirty="0"/>
            </a:br>
            <a:r>
              <a:rPr lang="en-US" altLang="en-US" dirty="0"/>
              <a:t>Rejection</a:t>
            </a:r>
            <a:endParaRPr lang="en-US" dirty="0"/>
          </a:p>
        </p:txBody>
      </p:sp>
      <p:cxnSp>
        <p:nvCxnSpPr>
          <p:cNvPr id="11" name="Straight Connector 10">
            <a:extLst>
              <a:ext uri="{FF2B5EF4-FFF2-40B4-BE49-F238E27FC236}">
                <a16:creationId xmlns:a16="http://schemas.microsoft.com/office/drawing/2014/main" id="{3378FF8B-3743-48E1-88E3-F4CADB3DEC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06171"/>
            <a:ext cx="0" cy="34316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50F029-9BDF-BEE7-F28D-CE7DB6F40F3E}"/>
              </a:ext>
            </a:extLst>
          </p:cNvPr>
          <p:cNvSpPr>
            <a:spLocks noGrp="1"/>
          </p:cNvSpPr>
          <p:nvPr>
            <p:ph idx="1"/>
          </p:nvPr>
        </p:nvSpPr>
        <p:spPr>
          <a:xfrm>
            <a:off x="4979938" y="639099"/>
            <a:ext cx="6591346" cy="4965833"/>
          </a:xfrm>
        </p:spPr>
        <p:txBody>
          <a:bodyPr>
            <a:normAutofit/>
          </a:bodyPr>
          <a:lstStyle/>
          <a:p>
            <a:pPr marL="0" indent="0" fontAlgn="base">
              <a:buNone/>
            </a:pPr>
            <a:r>
              <a:rPr lang="en-US" b="0" i="0" dirty="0">
                <a:effectLst/>
                <a:latin typeface="Source Sans Pro" panose="020B0503030403020204" pitchFamily="34" charset="0"/>
              </a:rPr>
              <a:t> Romans 7:8,9 </a:t>
            </a:r>
            <a:r>
              <a:rPr lang="en-US" b="0" i="0" dirty="0">
                <a:effectLst/>
                <a:latin typeface="Georgia" panose="02040502050405020303" pitchFamily="18" charset="0"/>
              </a:rPr>
              <a:t>But sin, taking opportunity through the commandment, produced in me coveting of every kind; for apart from the Law sin </a:t>
            </a:r>
            <a:r>
              <a:rPr lang="en-US" b="0" i="1" dirty="0">
                <a:effectLst/>
                <a:latin typeface="Georgia" panose="02040502050405020303" pitchFamily="18" charset="0"/>
              </a:rPr>
              <a:t>is</a:t>
            </a:r>
            <a:r>
              <a:rPr lang="en-US" b="0" i="0" dirty="0">
                <a:effectLst/>
                <a:latin typeface="Georgia" panose="02040502050405020303" pitchFamily="18" charset="0"/>
              </a:rPr>
              <a:t> dead. I was once alive apart from the Law; but when the commandment came, sin became alive, and I died;</a:t>
            </a:r>
            <a:endParaRPr lang="en-US" b="0" i="0" dirty="0">
              <a:effectLst/>
              <a:latin typeface="Source Sans Pro" panose="020B0503030403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3C064A0E-C33D-2633-85ED-3BB0FE7D5DCE}"/>
              </a:ext>
            </a:extLst>
          </p:cNvPr>
          <p:cNvSpPr>
            <a:spLocks noGrp="1"/>
          </p:cNvSpPr>
          <p:nvPr>
            <p:ph type="sldNum" sz="quarter" idx="12"/>
          </p:nvPr>
        </p:nvSpPr>
        <p:spPr/>
        <p:txBody>
          <a:bodyPr/>
          <a:lstStyle/>
          <a:p>
            <a:fld id="{3109D357-8067-4A1F-97B2-93C5160B78D9}" type="slidenum">
              <a:rPr lang="en-US" smtClean="0"/>
              <a:t>10</a:t>
            </a:fld>
            <a:endParaRPr lang="en-US"/>
          </a:p>
        </p:txBody>
      </p:sp>
    </p:spTree>
    <p:extLst>
      <p:ext uri="{BB962C8B-B14F-4D97-AF65-F5344CB8AC3E}">
        <p14:creationId xmlns:p14="http://schemas.microsoft.com/office/powerpoint/2010/main" val="81674845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C6D707C-0EB6-0E43-386B-069BD891729C}"/>
              </a:ext>
            </a:extLst>
          </p:cNvPr>
          <p:cNvSpPr>
            <a:spLocks noGrp="1"/>
          </p:cNvSpPr>
          <p:nvPr>
            <p:ph type="title"/>
          </p:nvPr>
        </p:nvSpPr>
        <p:spPr>
          <a:xfrm>
            <a:off x="535021" y="685800"/>
            <a:ext cx="2639962" cy="5105400"/>
          </a:xfrm>
        </p:spPr>
        <p:txBody>
          <a:bodyPr>
            <a:normAutofit/>
          </a:bodyPr>
          <a:lstStyle/>
          <a:p>
            <a:r>
              <a:rPr lang="en-US" altLang="en-US" dirty="0">
                <a:solidFill>
                  <a:srgbClr val="FFFFFF"/>
                </a:solidFill>
              </a:rPr>
              <a:t>What Good is the Law?</a:t>
            </a:r>
            <a:br>
              <a:rPr lang="en-US" altLang="en-US" dirty="0">
                <a:solidFill>
                  <a:srgbClr val="FFFFFF"/>
                </a:solidFill>
              </a:rPr>
            </a:br>
            <a:br>
              <a:rPr lang="en-US" altLang="en-US" dirty="0">
                <a:solidFill>
                  <a:srgbClr val="FFFFFF"/>
                </a:solidFill>
              </a:rPr>
            </a:br>
            <a:br>
              <a:rPr lang="en-US" altLang="en-US" dirty="0">
                <a:solidFill>
                  <a:srgbClr val="FFFFFF"/>
                </a:solidFill>
              </a:rPr>
            </a:br>
            <a:r>
              <a:rPr lang="en-US" altLang="en-US" dirty="0">
                <a:solidFill>
                  <a:srgbClr val="FFFFFF"/>
                </a:solidFill>
              </a:rPr>
              <a:t>Results</a:t>
            </a:r>
            <a:endParaRPr lang="en-US" dirty="0">
              <a:solidFill>
                <a:srgbClr val="FFFFFF"/>
              </a:solidFill>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8C50F029-9BDF-BEE7-F28D-CE7DB6F40F3E}"/>
              </a:ext>
            </a:extLst>
          </p:cNvPr>
          <p:cNvSpPr>
            <a:spLocks noGrp="1"/>
          </p:cNvSpPr>
          <p:nvPr>
            <p:ph idx="1"/>
          </p:nvPr>
        </p:nvSpPr>
        <p:spPr>
          <a:xfrm>
            <a:off x="5010150" y="1853335"/>
            <a:ext cx="6492875" cy="1308658"/>
          </a:xfrm>
        </p:spPr>
        <p:txBody>
          <a:bodyPr/>
          <a:lstStyle/>
          <a:p>
            <a:pPr marL="0" indent="0" defTabSz="292608">
              <a:spcAft>
                <a:spcPts val="384"/>
              </a:spcAft>
              <a:buNone/>
            </a:pPr>
            <a:r>
              <a:rPr lang="en-US" sz="1536" kern="1200" cap="none" dirty="0">
                <a:solidFill>
                  <a:srgbClr val="3D3D3D"/>
                </a:solidFill>
                <a:effectLst/>
                <a:latin typeface="Source Sans Pro" panose="020B0503030403020204" pitchFamily="34" charset="0"/>
                <a:ea typeface="+mn-ea"/>
                <a:cs typeface="+mn-cs"/>
              </a:rPr>
              <a:t>7:</a:t>
            </a:r>
            <a:r>
              <a:rPr lang="en-US" sz="1536" kern="1200" cap="none" dirty="0">
                <a:solidFill>
                  <a:srgbClr val="3D3D3D"/>
                </a:solidFill>
                <a:effectLst/>
                <a:latin typeface="Georgia" panose="02040502050405020303" pitchFamily="18" charset="0"/>
                <a:ea typeface="+mn-ea"/>
                <a:cs typeface="+mn-cs"/>
              </a:rPr>
              <a:t>10. </a:t>
            </a:r>
            <a:r>
              <a:rPr lang="en-US" sz="1536" kern="1200" cap="none" dirty="0">
                <a:solidFill>
                  <a:srgbClr val="3D3D3D"/>
                </a:solidFill>
                <a:effectLst/>
                <a:latin typeface="Source Sans Pro" panose="020B0503030403020204" pitchFamily="34" charset="0"/>
                <a:ea typeface="+mn-ea"/>
                <a:cs typeface="+mn-cs"/>
              </a:rPr>
              <a:t> </a:t>
            </a:r>
            <a:r>
              <a:rPr lang="en-US" sz="1536" kern="1200" cap="none" dirty="0">
                <a:solidFill>
                  <a:srgbClr val="3D3D3D"/>
                </a:solidFill>
                <a:effectLst/>
                <a:latin typeface="Georgia" panose="02040502050405020303" pitchFamily="18" charset="0"/>
                <a:ea typeface="+mn-ea"/>
                <a:cs typeface="+mn-cs"/>
              </a:rPr>
              <a:t>and this commandment, which </a:t>
            </a:r>
            <a:r>
              <a:rPr lang="en-US" sz="1536" kern="1200" cap="none" dirty="0">
                <a:solidFill>
                  <a:srgbClr val="7030A0"/>
                </a:solidFill>
                <a:effectLst/>
                <a:latin typeface="Georgia" panose="02040502050405020303" pitchFamily="18" charset="0"/>
                <a:ea typeface="+mn-ea"/>
                <a:cs typeface="+mn-cs"/>
              </a:rPr>
              <a:t>was</a:t>
            </a:r>
            <a:r>
              <a:rPr lang="en-US" sz="1536" kern="1200" cap="none" dirty="0">
                <a:solidFill>
                  <a:srgbClr val="3D3D3D"/>
                </a:solidFill>
                <a:effectLst/>
                <a:latin typeface="Georgia" panose="02040502050405020303" pitchFamily="18" charset="0"/>
                <a:ea typeface="+mn-ea"/>
                <a:cs typeface="+mn-cs"/>
              </a:rPr>
              <a:t> to result in life, proved to </a:t>
            </a:r>
            <a:r>
              <a:rPr lang="en-US" sz="1536" kern="1200" cap="none" dirty="0">
                <a:solidFill>
                  <a:srgbClr val="7030A0"/>
                </a:solidFill>
                <a:effectLst/>
                <a:latin typeface="Georgia" panose="02040502050405020303" pitchFamily="18" charset="0"/>
                <a:ea typeface="+mn-ea"/>
                <a:cs typeface="+mn-cs"/>
              </a:rPr>
              <a:t>result</a:t>
            </a:r>
            <a:r>
              <a:rPr lang="en-US" sz="1536" kern="1200" cap="none" dirty="0">
                <a:solidFill>
                  <a:srgbClr val="3D3D3D"/>
                </a:solidFill>
                <a:effectLst/>
                <a:latin typeface="Georgia" panose="02040502050405020303" pitchFamily="18" charset="0"/>
                <a:ea typeface="+mn-ea"/>
                <a:cs typeface="+mn-cs"/>
              </a:rPr>
              <a:t> in death for </a:t>
            </a:r>
            <a:r>
              <a:rPr lang="en-US" sz="1536" kern="1200" cap="none" dirty="0">
                <a:solidFill>
                  <a:srgbClr val="FF0000"/>
                </a:solidFill>
                <a:effectLst/>
                <a:latin typeface="Georgia" panose="02040502050405020303" pitchFamily="18" charset="0"/>
                <a:ea typeface="+mn-ea"/>
                <a:cs typeface="+mn-cs"/>
              </a:rPr>
              <a:t>me</a:t>
            </a:r>
            <a:r>
              <a:rPr lang="en-US" sz="1536" kern="1200" cap="none" dirty="0">
                <a:solidFill>
                  <a:srgbClr val="3D3D3D"/>
                </a:solidFill>
                <a:effectLst/>
                <a:latin typeface="Georgia" panose="02040502050405020303" pitchFamily="18" charset="0"/>
                <a:ea typeface="+mn-ea"/>
                <a:cs typeface="+mn-cs"/>
              </a:rPr>
              <a:t>;</a:t>
            </a:r>
            <a:endParaRPr lang="en-US" sz="1536" kern="1200" cap="none" dirty="0">
              <a:solidFill>
                <a:srgbClr val="3D3D3D"/>
              </a:solidFill>
              <a:effectLst/>
              <a:latin typeface="Source Sans Pro" panose="020B0503030403020204" pitchFamily="34" charset="0"/>
              <a:ea typeface="+mn-ea"/>
              <a:cs typeface="+mn-cs"/>
            </a:endParaRPr>
          </a:p>
          <a:p>
            <a:pPr marL="0" indent="0" defTabSz="292608">
              <a:spcAft>
                <a:spcPts val="384"/>
              </a:spcAft>
              <a:buNone/>
            </a:pPr>
            <a:r>
              <a:rPr lang="en-US" sz="1536" kern="1200" cap="none" dirty="0">
                <a:solidFill>
                  <a:srgbClr val="3D3D3D"/>
                </a:solidFill>
                <a:effectLst/>
                <a:latin typeface="Georgia" panose="02040502050405020303" pitchFamily="18" charset="0"/>
                <a:ea typeface="+mn-ea"/>
                <a:cs typeface="+mn-cs"/>
              </a:rPr>
              <a:t>7:11. for sin, taking an opportunity through the commandment, deceived me and through it killed me.</a:t>
            </a:r>
            <a:endParaRPr lang="en-US" dirty="0">
              <a:solidFill>
                <a:srgbClr val="3D3D3D"/>
              </a:solidFill>
              <a:latin typeface="Georgia" panose="02040502050405020303" pitchFamily="18" charset="0"/>
            </a:endParaRPr>
          </a:p>
        </p:txBody>
      </p:sp>
      <p:sp>
        <p:nvSpPr>
          <p:cNvPr id="4" name="TextBox 3">
            <a:extLst>
              <a:ext uri="{FF2B5EF4-FFF2-40B4-BE49-F238E27FC236}">
                <a16:creationId xmlns:a16="http://schemas.microsoft.com/office/drawing/2014/main" id="{8F0CA825-A54B-1B45-2B09-6027C3A43AE9}"/>
              </a:ext>
            </a:extLst>
          </p:cNvPr>
          <p:cNvSpPr txBox="1"/>
          <p:nvPr/>
        </p:nvSpPr>
        <p:spPr>
          <a:xfrm>
            <a:off x="5335971" y="3845762"/>
            <a:ext cx="6167054" cy="1077859"/>
          </a:xfrm>
          <a:prstGeom prst="rect">
            <a:avLst/>
          </a:prstGeom>
          <a:noFill/>
        </p:spPr>
        <p:txBody>
          <a:bodyPr wrap="square" rtlCol="0">
            <a:spAutoFit/>
          </a:bodyPr>
          <a:lstStyle/>
          <a:p>
            <a:pPr defTabSz="292608">
              <a:spcAft>
                <a:spcPts val="600"/>
              </a:spcAft>
            </a:pPr>
            <a:r>
              <a:rPr lang="en-US" altLang="en-US" sz="2304" kern="1200">
                <a:solidFill>
                  <a:schemeClr val="tx1"/>
                </a:solidFill>
                <a:latin typeface="+mn-lt"/>
                <a:ea typeface="+mn-ea"/>
                <a:cs typeface="+mn-cs"/>
              </a:rPr>
              <a:t>What results when we are confronted by the law?</a:t>
            </a:r>
          </a:p>
          <a:p>
            <a:pPr>
              <a:spcAft>
                <a:spcPts val="600"/>
              </a:spcAft>
            </a:pPr>
            <a:endParaRPr lang="en-US" sz="3600"/>
          </a:p>
        </p:txBody>
      </p:sp>
      <p:sp>
        <p:nvSpPr>
          <p:cNvPr id="5" name="Slide Number Placeholder 4">
            <a:extLst>
              <a:ext uri="{FF2B5EF4-FFF2-40B4-BE49-F238E27FC236}">
                <a16:creationId xmlns:a16="http://schemas.microsoft.com/office/drawing/2014/main" id="{5AB98F7B-1288-1CFB-EF78-5235515EDE83}"/>
              </a:ext>
            </a:extLst>
          </p:cNvPr>
          <p:cNvSpPr>
            <a:spLocks noGrp="1"/>
          </p:cNvSpPr>
          <p:nvPr>
            <p:ph type="sldNum" sz="quarter" idx="12"/>
          </p:nvPr>
        </p:nvSpPr>
        <p:spPr/>
        <p:txBody>
          <a:bodyPr/>
          <a:lstStyle/>
          <a:p>
            <a:fld id="{3109D357-8067-4A1F-97B2-93C5160B78D9}" type="slidenum">
              <a:rPr lang="en-US" smtClean="0"/>
              <a:t>11</a:t>
            </a:fld>
            <a:endParaRPr lang="en-US"/>
          </a:p>
        </p:txBody>
      </p:sp>
    </p:spTree>
    <p:extLst>
      <p:ext uri="{BB962C8B-B14F-4D97-AF65-F5344CB8AC3E}">
        <p14:creationId xmlns:p14="http://schemas.microsoft.com/office/powerpoint/2010/main" val="87601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vintage weighing scales">
            <a:extLst>
              <a:ext uri="{FF2B5EF4-FFF2-40B4-BE49-F238E27FC236}">
                <a16:creationId xmlns:a16="http://schemas.microsoft.com/office/drawing/2014/main" id="{B71BB7C4-9F97-A145-2F2F-024ED4835B54}"/>
              </a:ext>
            </a:extLst>
          </p:cNvPr>
          <p:cNvPicPr>
            <a:picLocks noChangeAspect="1"/>
          </p:cNvPicPr>
          <p:nvPr/>
        </p:nvPicPr>
        <p:blipFill rotWithShape="1">
          <a:blip r:embed="rId4"/>
          <a:srcRect r="2" b="13723"/>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2" name="Group 11">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3"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EC6D707C-0EB6-0E43-386B-069BD891729C}"/>
              </a:ext>
            </a:extLst>
          </p:cNvPr>
          <p:cNvSpPr>
            <a:spLocks noGrp="1"/>
          </p:cNvSpPr>
          <p:nvPr>
            <p:ph type="title"/>
          </p:nvPr>
        </p:nvSpPr>
        <p:spPr>
          <a:xfrm>
            <a:off x="972080" y="685800"/>
            <a:ext cx="5260680" cy="1752599"/>
          </a:xfrm>
        </p:spPr>
        <p:txBody>
          <a:bodyPr>
            <a:normAutofit fontScale="90000"/>
          </a:bodyPr>
          <a:lstStyle/>
          <a:p>
            <a:pPr algn="l"/>
            <a:r>
              <a:rPr lang="en-US" altLang="en-US" dirty="0"/>
              <a:t>What good is the Law?</a:t>
            </a:r>
            <a:br>
              <a:rPr lang="en-US" altLang="en-US" dirty="0"/>
            </a:br>
            <a:br>
              <a:rPr lang="en-US" altLang="en-US" dirty="0"/>
            </a:br>
            <a:r>
              <a:rPr lang="en-US" altLang="en-US" dirty="0"/>
              <a:t>Righteousness</a:t>
            </a:r>
            <a:endParaRPr lang="en-US" dirty="0"/>
          </a:p>
        </p:txBody>
      </p:sp>
      <p:sp>
        <p:nvSpPr>
          <p:cNvPr id="3" name="Content Placeholder 2">
            <a:extLst>
              <a:ext uri="{FF2B5EF4-FFF2-40B4-BE49-F238E27FC236}">
                <a16:creationId xmlns:a16="http://schemas.microsoft.com/office/drawing/2014/main" id="{8C50F029-9BDF-BEE7-F28D-CE7DB6F40F3E}"/>
              </a:ext>
            </a:extLst>
          </p:cNvPr>
          <p:cNvSpPr>
            <a:spLocks noGrp="1"/>
          </p:cNvSpPr>
          <p:nvPr>
            <p:ph idx="1"/>
          </p:nvPr>
        </p:nvSpPr>
        <p:spPr>
          <a:xfrm>
            <a:off x="643468" y="2666999"/>
            <a:ext cx="5260680" cy="3124201"/>
          </a:xfrm>
        </p:spPr>
        <p:txBody>
          <a:bodyPr>
            <a:normAutofit/>
          </a:bodyPr>
          <a:lstStyle/>
          <a:p>
            <a:pPr marL="0" indent="0" fontAlgn="base">
              <a:buNone/>
            </a:pPr>
            <a:r>
              <a:rPr lang="en-US" sz="2000" b="1" i="0" dirty="0">
                <a:effectLst/>
                <a:latin typeface="Georgia" panose="02040502050405020303" pitchFamily="18" charset="0"/>
              </a:rPr>
              <a:t>12</a:t>
            </a:r>
            <a:r>
              <a:rPr lang="en-US" sz="2000" b="0" i="0" dirty="0">
                <a:effectLst/>
                <a:latin typeface="Georgia" panose="02040502050405020303" pitchFamily="18" charset="0"/>
              </a:rPr>
              <a:t> So then, the Law is holy, and the commandment is holy and righteous and good.</a:t>
            </a:r>
            <a:endParaRPr lang="en-US" sz="2000" b="0" i="0" dirty="0">
              <a:effectLst/>
              <a:latin typeface="Source Sans Pro" panose="020B0503030403020204" pitchFamily="34" charset="0"/>
            </a:endParaRPr>
          </a:p>
          <a:p>
            <a:pPr marL="0" indent="0">
              <a:buNone/>
            </a:pPr>
            <a:endParaRPr lang="en-US" sz="2000" dirty="0"/>
          </a:p>
        </p:txBody>
      </p:sp>
      <p:sp>
        <p:nvSpPr>
          <p:cNvPr id="5" name="Slide Number Placeholder 4">
            <a:extLst>
              <a:ext uri="{FF2B5EF4-FFF2-40B4-BE49-F238E27FC236}">
                <a16:creationId xmlns:a16="http://schemas.microsoft.com/office/drawing/2014/main" id="{EF72B00F-142A-1528-F7DA-4F9D9F898740}"/>
              </a:ext>
            </a:extLst>
          </p:cNvPr>
          <p:cNvSpPr>
            <a:spLocks noGrp="1"/>
          </p:cNvSpPr>
          <p:nvPr>
            <p:ph type="sldNum" sz="quarter" idx="12"/>
          </p:nvPr>
        </p:nvSpPr>
        <p:spPr/>
        <p:txBody>
          <a:bodyPr/>
          <a:lstStyle/>
          <a:p>
            <a:fld id="{3109D357-8067-4A1F-97B2-93C5160B78D9}" type="slidenum">
              <a:rPr lang="en-US" smtClean="0"/>
              <a:t>12</a:t>
            </a:fld>
            <a:endParaRPr lang="en-US"/>
          </a:p>
        </p:txBody>
      </p:sp>
    </p:spTree>
    <p:extLst>
      <p:ext uri="{BB962C8B-B14F-4D97-AF65-F5344CB8AC3E}">
        <p14:creationId xmlns:p14="http://schemas.microsoft.com/office/powerpoint/2010/main" val="236309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A47CF6F-27C2-43F3-AF69-E3D576363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2" name="Freeform 6">
              <a:extLst>
                <a:ext uri="{FF2B5EF4-FFF2-40B4-BE49-F238E27FC236}">
                  <a16:creationId xmlns:a16="http://schemas.microsoft.com/office/drawing/2014/main" id="{39EB00CB-5B69-438D-944F-2E0382BA0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6D931D9D-4C35-4CDF-BFF0-03DD03881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4" name="Freeform 9">
              <a:extLst>
                <a:ext uri="{FF2B5EF4-FFF2-40B4-BE49-F238E27FC236}">
                  <a16:creationId xmlns:a16="http://schemas.microsoft.com/office/drawing/2014/main" id="{26D9B8E3-CFAB-4428-9D62-576BF978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5" name="Freeform 10">
              <a:extLst>
                <a:ext uri="{FF2B5EF4-FFF2-40B4-BE49-F238E27FC236}">
                  <a16:creationId xmlns:a16="http://schemas.microsoft.com/office/drawing/2014/main" id="{F019DFF8-C5AB-45D0-8A70-627BFEF9A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6" name="Freeform 11">
              <a:extLst>
                <a:ext uri="{FF2B5EF4-FFF2-40B4-BE49-F238E27FC236}">
                  <a16:creationId xmlns:a16="http://schemas.microsoft.com/office/drawing/2014/main" id="{E548346E-CCE3-4C53-B753-ABF3C098B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7" name="Freeform 12">
              <a:extLst>
                <a:ext uri="{FF2B5EF4-FFF2-40B4-BE49-F238E27FC236}">
                  <a16:creationId xmlns:a16="http://schemas.microsoft.com/office/drawing/2014/main" id="{C19E6868-EA25-4961-B0E5-EF4F9DD2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19" name="Rectangle 18">
            <a:extLst>
              <a:ext uri="{FF2B5EF4-FFF2-40B4-BE49-F238E27FC236}">
                <a16:creationId xmlns:a16="http://schemas.microsoft.com/office/drawing/2014/main" id="{F64080D6-34DE-4277-97CC-2FB381284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lawn mower on grass&#10;&#10;Description automatically generated with medium confidence">
            <a:extLst>
              <a:ext uri="{FF2B5EF4-FFF2-40B4-BE49-F238E27FC236}">
                <a16:creationId xmlns:a16="http://schemas.microsoft.com/office/drawing/2014/main" id="{7625DA65-83A6-98F7-9E77-2033B274F2E9}"/>
              </a:ext>
            </a:extLst>
          </p:cNvPr>
          <p:cNvPicPr>
            <a:picLocks noGrp="1" noChangeAspect="1"/>
          </p:cNvPicPr>
          <p:nvPr>
            <p:ph idx="1"/>
          </p:nvPr>
        </p:nvPicPr>
        <p:blipFill rotWithShape="1">
          <a:blip r:embed="rId3">
            <a:alphaModFix amt="4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812" b="27939"/>
          <a:stretch/>
        </p:blipFill>
        <p:spPr>
          <a:xfrm>
            <a:off x="0" y="0"/>
            <a:ext cx="12191980" cy="7073778"/>
          </a:xfrm>
          <a:prstGeom prst="rect">
            <a:avLst/>
          </a:prstGeom>
        </p:spPr>
      </p:pic>
      <p:sp>
        <p:nvSpPr>
          <p:cNvPr id="2" name="Title 1">
            <a:extLst>
              <a:ext uri="{FF2B5EF4-FFF2-40B4-BE49-F238E27FC236}">
                <a16:creationId xmlns:a16="http://schemas.microsoft.com/office/drawing/2014/main" id="{AD984D1A-9B54-3DD2-1A5F-0AC107E1AE2F}"/>
              </a:ext>
            </a:extLst>
          </p:cNvPr>
          <p:cNvSpPr>
            <a:spLocks noGrp="1"/>
          </p:cNvSpPr>
          <p:nvPr>
            <p:ph type="title"/>
          </p:nvPr>
        </p:nvSpPr>
        <p:spPr>
          <a:xfrm>
            <a:off x="2928401" y="1380068"/>
            <a:ext cx="8574622" cy="2616199"/>
          </a:xfrm>
        </p:spPr>
        <p:txBody>
          <a:bodyPr vert="horz" lIns="91440" tIns="45720" rIns="91440" bIns="45720" rtlCol="0" anchor="b">
            <a:normAutofit/>
          </a:bodyPr>
          <a:lstStyle/>
          <a:p>
            <a:pPr algn="r"/>
            <a:r>
              <a:rPr lang="en-US" sz="6000"/>
              <a:t>Parable of Grass</a:t>
            </a:r>
          </a:p>
        </p:txBody>
      </p:sp>
      <p:sp>
        <p:nvSpPr>
          <p:cNvPr id="6" name="TextBox 5">
            <a:extLst>
              <a:ext uri="{FF2B5EF4-FFF2-40B4-BE49-F238E27FC236}">
                <a16:creationId xmlns:a16="http://schemas.microsoft.com/office/drawing/2014/main" id="{019CFB20-2B2C-05BB-A1EA-0CF9179B7D02}"/>
              </a:ext>
            </a:extLst>
          </p:cNvPr>
          <p:cNvSpPr txBox="1"/>
          <p:nvPr/>
        </p:nvSpPr>
        <p:spPr>
          <a:xfrm>
            <a:off x="9662141" y="6657945"/>
            <a:ext cx="25298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39684088@N00/574368565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3" name="Slide Number Placeholder 2">
            <a:extLst>
              <a:ext uri="{FF2B5EF4-FFF2-40B4-BE49-F238E27FC236}">
                <a16:creationId xmlns:a16="http://schemas.microsoft.com/office/drawing/2014/main" id="{5C312A4C-8027-A7B8-2A0C-EB88812C73F9}"/>
              </a:ext>
            </a:extLst>
          </p:cNvPr>
          <p:cNvSpPr>
            <a:spLocks noGrp="1"/>
          </p:cNvSpPr>
          <p:nvPr>
            <p:ph type="sldNum" sz="quarter" idx="12"/>
          </p:nvPr>
        </p:nvSpPr>
        <p:spPr/>
        <p:txBody>
          <a:bodyPr/>
          <a:lstStyle/>
          <a:p>
            <a:fld id="{3109D357-8067-4A1F-97B2-93C5160B78D9}" type="slidenum">
              <a:rPr lang="en-US" smtClean="0"/>
              <a:t>2</a:t>
            </a:fld>
            <a:endParaRPr lang="en-US"/>
          </a:p>
        </p:txBody>
      </p:sp>
    </p:spTree>
    <p:extLst>
      <p:ext uri="{BB962C8B-B14F-4D97-AF65-F5344CB8AC3E}">
        <p14:creationId xmlns:p14="http://schemas.microsoft.com/office/powerpoint/2010/main" val="126642004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BBF7-157D-DF13-6D52-6C6AF76D98E3}"/>
              </a:ext>
            </a:extLst>
          </p:cNvPr>
          <p:cNvSpPr>
            <a:spLocks noGrp="1"/>
          </p:cNvSpPr>
          <p:nvPr>
            <p:ph type="title"/>
          </p:nvPr>
        </p:nvSpPr>
        <p:spPr>
          <a:xfrm>
            <a:off x="1484310" y="76200"/>
            <a:ext cx="10018713" cy="923192"/>
          </a:xfrm>
        </p:spPr>
        <p:txBody>
          <a:bodyPr/>
          <a:lstStyle/>
          <a:p>
            <a:r>
              <a:rPr lang="en-US" dirty="0"/>
              <a:t>Romans 7:7-12</a:t>
            </a:r>
          </a:p>
        </p:txBody>
      </p:sp>
      <p:sp>
        <p:nvSpPr>
          <p:cNvPr id="5" name="Content Placeholder 4">
            <a:extLst>
              <a:ext uri="{FF2B5EF4-FFF2-40B4-BE49-F238E27FC236}">
                <a16:creationId xmlns:a16="http://schemas.microsoft.com/office/drawing/2014/main" id="{5B1A7ECA-5B18-0E41-FFFD-B673A257991B}"/>
              </a:ext>
            </a:extLst>
          </p:cNvPr>
          <p:cNvSpPr>
            <a:spLocks noGrp="1"/>
          </p:cNvSpPr>
          <p:nvPr>
            <p:ph idx="1"/>
          </p:nvPr>
        </p:nvSpPr>
        <p:spPr>
          <a:xfrm>
            <a:off x="1897548" y="864578"/>
            <a:ext cx="10200667" cy="5993422"/>
          </a:xfrm>
        </p:spPr>
        <p:txBody>
          <a:bodyPr anchor="t">
            <a:normAutofit/>
          </a:bodyPr>
          <a:lstStyle/>
          <a:p>
            <a:pPr marL="0" indent="0">
              <a:buNone/>
            </a:pPr>
            <a:r>
              <a:rPr lang="en-US" dirty="0">
                <a:latin typeface="+mj-lt"/>
              </a:rPr>
              <a:t>7 What shall </a:t>
            </a:r>
            <a:r>
              <a:rPr lang="en-US" b="1" dirty="0">
                <a:solidFill>
                  <a:srgbClr val="FF0000"/>
                </a:solidFill>
                <a:latin typeface="+mj-lt"/>
              </a:rPr>
              <a:t>we</a:t>
            </a:r>
            <a:r>
              <a:rPr lang="en-US" dirty="0">
                <a:latin typeface="+mj-lt"/>
              </a:rPr>
              <a:t> say then? Is the Law sin? May it never be! On the contrary,</a:t>
            </a:r>
            <a:r>
              <a:rPr lang="en-US" b="1" dirty="0">
                <a:solidFill>
                  <a:srgbClr val="FF0000"/>
                </a:solidFill>
                <a:latin typeface="+mj-lt"/>
              </a:rPr>
              <a:t> I</a:t>
            </a:r>
            <a:r>
              <a:rPr lang="en-US" dirty="0">
                <a:latin typeface="+mj-lt"/>
              </a:rPr>
              <a:t> would not have come to know sin except through the Law; for</a:t>
            </a:r>
            <a:r>
              <a:rPr lang="en-US" b="1" dirty="0">
                <a:latin typeface="+mj-lt"/>
              </a:rPr>
              <a:t> </a:t>
            </a:r>
            <a:r>
              <a:rPr lang="en-US" b="1" dirty="0">
                <a:solidFill>
                  <a:srgbClr val="FF0000"/>
                </a:solidFill>
                <a:latin typeface="+mj-lt"/>
              </a:rPr>
              <a:t>I</a:t>
            </a:r>
            <a:r>
              <a:rPr lang="en-US" b="1" dirty="0">
                <a:latin typeface="+mj-lt"/>
              </a:rPr>
              <a:t> </a:t>
            </a:r>
            <a:r>
              <a:rPr lang="en-US" dirty="0">
                <a:latin typeface="+mj-lt"/>
              </a:rPr>
              <a:t>would not have known about coveting if the Law had not said, "YOU SHALL NOT COVET."</a:t>
            </a:r>
          </a:p>
          <a:p>
            <a:pPr marL="0" indent="0">
              <a:buNone/>
            </a:pPr>
            <a:r>
              <a:rPr lang="en-US" dirty="0">
                <a:latin typeface="+mj-lt"/>
              </a:rPr>
              <a:t>8 But sin, taking opportunity through the commandment, produced in </a:t>
            </a:r>
            <a:r>
              <a:rPr lang="en-US" b="1" dirty="0">
                <a:solidFill>
                  <a:srgbClr val="FF0000"/>
                </a:solidFill>
                <a:latin typeface="+mj-lt"/>
              </a:rPr>
              <a:t>me</a:t>
            </a:r>
            <a:r>
              <a:rPr lang="en-US" dirty="0">
                <a:latin typeface="+mj-lt"/>
              </a:rPr>
              <a:t> coveting of every kind; for apart from the Law sin is dead.</a:t>
            </a:r>
          </a:p>
          <a:p>
            <a:pPr marL="0" indent="0">
              <a:buNone/>
            </a:pPr>
            <a:r>
              <a:rPr lang="en-US" dirty="0">
                <a:latin typeface="+mj-lt"/>
              </a:rPr>
              <a:t>9 </a:t>
            </a:r>
            <a:r>
              <a:rPr lang="en-US" b="1" dirty="0">
                <a:solidFill>
                  <a:srgbClr val="FF0000"/>
                </a:solidFill>
                <a:latin typeface="+mj-lt"/>
              </a:rPr>
              <a:t>I</a:t>
            </a:r>
            <a:r>
              <a:rPr lang="en-US" dirty="0">
                <a:solidFill>
                  <a:srgbClr val="FF0000"/>
                </a:solidFill>
                <a:latin typeface="+mj-lt"/>
              </a:rPr>
              <a:t> </a:t>
            </a:r>
            <a:r>
              <a:rPr lang="en-US" dirty="0">
                <a:latin typeface="+mj-lt"/>
              </a:rPr>
              <a:t>was once alive apart from the Law; but when the commandment came, sin became alive and </a:t>
            </a:r>
            <a:r>
              <a:rPr lang="en-US" b="1" i="1" dirty="0">
                <a:latin typeface="+mj-lt"/>
              </a:rPr>
              <a:t>I</a:t>
            </a:r>
            <a:r>
              <a:rPr lang="en-US" dirty="0">
                <a:latin typeface="+mj-lt"/>
              </a:rPr>
              <a:t> died;</a:t>
            </a:r>
          </a:p>
          <a:p>
            <a:pPr marL="0" indent="0">
              <a:buNone/>
            </a:pPr>
            <a:r>
              <a:rPr lang="en-US" dirty="0">
                <a:latin typeface="+mj-lt"/>
              </a:rPr>
              <a:t>10 and this commandment, which was to result in life, proved to result in death for </a:t>
            </a:r>
            <a:r>
              <a:rPr lang="en-US" b="1" dirty="0">
                <a:solidFill>
                  <a:srgbClr val="FF0000"/>
                </a:solidFill>
                <a:latin typeface="+mj-lt"/>
              </a:rPr>
              <a:t>me</a:t>
            </a:r>
            <a:r>
              <a:rPr lang="en-US" dirty="0">
                <a:latin typeface="+mj-lt"/>
              </a:rPr>
              <a:t>;</a:t>
            </a:r>
          </a:p>
          <a:p>
            <a:pPr marL="0" indent="0">
              <a:buNone/>
            </a:pPr>
            <a:r>
              <a:rPr lang="en-US" dirty="0">
                <a:latin typeface="+mj-lt"/>
              </a:rPr>
              <a:t>11 for sin, taking an opportunity through the commandment, deceived </a:t>
            </a:r>
            <a:r>
              <a:rPr lang="en-US" b="1" dirty="0">
                <a:solidFill>
                  <a:srgbClr val="FF0000"/>
                </a:solidFill>
                <a:latin typeface="+mj-lt"/>
              </a:rPr>
              <a:t>me</a:t>
            </a:r>
            <a:r>
              <a:rPr lang="en-US" dirty="0">
                <a:latin typeface="+mj-lt"/>
              </a:rPr>
              <a:t> and through it killed </a:t>
            </a:r>
            <a:r>
              <a:rPr lang="en-US" b="1" dirty="0">
                <a:solidFill>
                  <a:srgbClr val="FF0000"/>
                </a:solidFill>
                <a:latin typeface="+mj-lt"/>
              </a:rPr>
              <a:t>me</a:t>
            </a:r>
            <a:r>
              <a:rPr lang="en-US" dirty="0">
                <a:solidFill>
                  <a:srgbClr val="FF0000"/>
                </a:solidFill>
                <a:latin typeface="+mj-lt"/>
              </a:rPr>
              <a:t>.</a:t>
            </a:r>
          </a:p>
          <a:p>
            <a:pPr marL="0" indent="0">
              <a:buNone/>
            </a:pPr>
            <a:r>
              <a:rPr lang="en-US" dirty="0">
                <a:latin typeface="+mj-lt"/>
              </a:rPr>
              <a:t>12 So then, the Law is holy, and the commandment is holy and righteous and good.</a:t>
            </a:r>
          </a:p>
          <a:p>
            <a:pPr marL="0" indent="0">
              <a:buNone/>
            </a:pPr>
            <a:endParaRPr lang="en-US" dirty="0">
              <a:latin typeface="+mj-lt"/>
            </a:endParaRPr>
          </a:p>
        </p:txBody>
      </p:sp>
      <p:sp>
        <p:nvSpPr>
          <p:cNvPr id="3" name="Slide Number Placeholder 2">
            <a:extLst>
              <a:ext uri="{FF2B5EF4-FFF2-40B4-BE49-F238E27FC236}">
                <a16:creationId xmlns:a16="http://schemas.microsoft.com/office/drawing/2014/main" id="{D60B71E4-876C-F325-7C0D-0C6F9C4DDC57}"/>
              </a:ext>
            </a:extLst>
          </p:cNvPr>
          <p:cNvSpPr>
            <a:spLocks noGrp="1"/>
          </p:cNvSpPr>
          <p:nvPr>
            <p:ph type="sldNum" sz="quarter" idx="12"/>
          </p:nvPr>
        </p:nvSpPr>
        <p:spPr/>
        <p:txBody>
          <a:bodyPr/>
          <a:lstStyle/>
          <a:p>
            <a:fld id="{3109D357-8067-4A1F-97B2-93C5160B78D9}" type="slidenum">
              <a:rPr lang="en-US" smtClean="0"/>
              <a:t>3</a:t>
            </a:fld>
            <a:endParaRPr lang="en-US"/>
          </a:p>
        </p:txBody>
      </p:sp>
    </p:spTree>
    <p:extLst>
      <p:ext uri="{BB962C8B-B14F-4D97-AF65-F5344CB8AC3E}">
        <p14:creationId xmlns:p14="http://schemas.microsoft.com/office/powerpoint/2010/main" val="154722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A47CF6F-27C2-43F3-AF69-E3D576363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39EB00CB-5B69-438D-944F-2E0382BA0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6D931D9D-4C35-4CDF-BFF0-03DD03881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2" name="Freeform 9">
              <a:extLst>
                <a:ext uri="{FF2B5EF4-FFF2-40B4-BE49-F238E27FC236}">
                  <a16:creationId xmlns:a16="http://schemas.microsoft.com/office/drawing/2014/main" id="{26D9B8E3-CFAB-4428-9D62-576BF978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3" name="Freeform 10">
              <a:extLst>
                <a:ext uri="{FF2B5EF4-FFF2-40B4-BE49-F238E27FC236}">
                  <a16:creationId xmlns:a16="http://schemas.microsoft.com/office/drawing/2014/main" id="{F019DFF8-C5AB-45D0-8A70-627BFEF9A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4" name="Freeform 11">
              <a:extLst>
                <a:ext uri="{FF2B5EF4-FFF2-40B4-BE49-F238E27FC236}">
                  <a16:creationId xmlns:a16="http://schemas.microsoft.com/office/drawing/2014/main" id="{E548346E-CCE3-4C53-B753-ABF3C098B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5" name="Freeform 12">
              <a:extLst>
                <a:ext uri="{FF2B5EF4-FFF2-40B4-BE49-F238E27FC236}">
                  <a16:creationId xmlns:a16="http://schemas.microsoft.com/office/drawing/2014/main" id="{C19E6868-EA25-4961-B0E5-EF4F9DD2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pic>
        <p:nvPicPr>
          <p:cNvPr id="5" name="Picture 4" descr="A question mark of a typewriter type bar">
            <a:extLst>
              <a:ext uri="{FF2B5EF4-FFF2-40B4-BE49-F238E27FC236}">
                <a16:creationId xmlns:a16="http://schemas.microsoft.com/office/drawing/2014/main" id="{967E1022-BCD0-06FC-E16E-0DBDFD200824}"/>
              </a:ext>
            </a:extLst>
          </p:cNvPr>
          <p:cNvPicPr>
            <a:picLocks noChangeAspect="1"/>
          </p:cNvPicPr>
          <p:nvPr/>
        </p:nvPicPr>
        <p:blipFill rotWithShape="1">
          <a:blip r:embed="rId3"/>
          <a:srcRect t="13828" b="1902"/>
          <a:stretch/>
        </p:blipFill>
        <p:spPr>
          <a:xfrm>
            <a:off x="20" y="10"/>
            <a:ext cx="12191980" cy="6857990"/>
          </a:xfrm>
          <a:prstGeom prst="rect">
            <a:avLst/>
          </a:prstGeom>
          <a:solidFill>
            <a:schemeClr val="bg2">
              <a:lumMod val="50000"/>
              <a:lumOff val="50000"/>
            </a:schemeClr>
          </a:solidFill>
        </p:spPr>
      </p:pic>
      <p:sp>
        <p:nvSpPr>
          <p:cNvPr id="17" name="Rectangle 16">
            <a:extLst>
              <a:ext uri="{FF2B5EF4-FFF2-40B4-BE49-F238E27FC236}">
                <a16:creationId xmlns:a16="http://schemas.microsoft.com/office/drawing/2014/main" id="{C2A2366C-96BE-4587-BABC-529047265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557" y="3336063"/>
            <a:ext cx="7055369" cy="2286139"/>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6D8E0-D975-92CB-1335-7D6428206258}"/>
              </a:ext>
            </a:extLst>
          </p:cNvPr>
          <p:cNvSpPr>
            <a:spLocks noGrp="1"/>
          </p:cNvSpPr>
          <p:nvPr>
            <p:ph type="title"/>
          </p:nvPr>
        </p:nvSpPr>
        <p:spPr>
          <a:xfrm>
            <a:off x="4830184" y="3531612"/>
            <a:ext cx="6672838" cy="1414311"/>
          </a:xfrm>
        </p:spPr>
        <p:txBody>
          <a:bodyPr vert="horz" lIns="91440" tIns="45720" rIns="91440" bIns="45720" rtlCol="0" anchor="b">
            <a:normAutofit/>
          </a:bodyPr>
          <a:lstStyle/>
          <a:p>
            <a:pPr algn="r"/>
            <a:r>
              <a:rPr lang="en-US" sz="7200" dirty="0"/>
              <a:t>IS THE LAW SIN?</a:t>
            </a:r>
          </a:p>
        </p:txBody>
      </p:sp>
      <p:sp>
        <p:nvSpPr>
          <p:cNvPr id="4" name="TextBox 3">
            <a:extLst>
              <a:ext uri="{FF2B5EF4-FFF2-40B4-BE49-F238E27FC236}">
                <a16:creationId xmlns:a16="http://schemas.microsoft.com/office/drawing/2014/main" id="{D6BA4520-7C51-2F8D-7B57-A2FD4031213B}"/>
              </a:ext>
            </a:extLst>
          </p:cNvPr>
          <p:cNvSpPr txBox="1"/>
          <p:nvPr/>
        </p:nvSpPr>
        <p:spPr>
          <a:xfrm>
            <a:off x="195943" y="1012371"/>
            <a:ext cx="4259115" cy="4832092"/>
          </a:xfrm>
          <a:prstGeom prst="rect">
            <a:avLst/>
          </a:prstGeom>
          <a:solidFill>
            <a:schemeClr val="tx1">
              <a:lumMod val="50000"/>
            </a:schemeClr>
          </a:solidFill>
        </p:spPr>
        <p:txBody>
          <a:bodyPr wrap="square" rtlCol="0">
            <a:spAutoFit/>
          </a:bodyPr>
          <a:lstStyle/>
          <a:p>
            <a:pPr marL="0" indent="0">
              <a:buNone/>
            </a:pPr>
            <a:r>
              <a:rPr lang="en-US" sz="2800" dirty="0">
                <a:solidFill>
                  <a:srgbClr val="00B0F0"/>
                </a:solidFill>
                <a:effectLst>
                  <a:outerShdw blurRad="38100" dist="38100" dir="2700000" algn="tl">
                    <a:srgbClr val="000000">
                      <a:alpha val="43137"/>
                    </a:srgbClr>
                  </a:outerShdw>
                </a:effectLst>
                <a:latin typeface="+mj-lt"/>
              </a:rPr>
              <a:t> </a:t>
            </a:r>
            <a:r>
              <a:rPr lang="en-US" sz="2800" dirty="0">
                <a:solidFill>
                  <a:schemeClr val="bg1">
                    <a:lumMod val="95000"/>
                    <a:lumOff val="5000"/>
                  </a:schemeClr>
                </a:solidFill>
                <a:effectLst>
                  <a:outerShdw blurRad="38100" dist="38100" dir="2700000" algn="tl">
                    <a:srgbClr val="000000">
                      <a:alpha val="43137"/>
                    </a:srgbClr>
                  </a:outerShdw>
                </a:effectLst>
                <a:latin typeface="+mj-lt"/>
              </a:rPr>
              <a:t>What shall </a:t>
            </a:r>
            <a:r>
              <a:rPr lang="en-US" sz="2800" b="1" dirty="0">
                <a:solidFill>
                  <a:schemeClr val="bg1">
                    <a:lumMod val="95000"/>
                    <a:lumOff val="5000"/>
                  </a:schemeClr>
                </a:solidFill>
                <a:effectLst>
                  <a:outerShdw blurRad="38100" dist="38100" dir="2700000" algn="tl">
                    <a:srgbClr val="000000">
                      <a:alpha val="43137"/>
                    </a:srgbClr>
                  </a:outerShdw>
                </a:effectLst>
                <a:latin typeface="+mj-lt"/>
              </a:rPr>
              <a:t>we</a:t>
            </a:r>
            <a:r>
              <a:rPr lang="en-US" sz="2800" dirty="0">
                <a:solidFill>
                  <a:schemeClr val="bg1">
                    <a:lumMod val="95000"/>
                    <a:lumOff val="5000"/>
                  </a:schemeClr>
                </a:solidFill>
                <a:effectLst>
                  <a:outerShdw blurRad="38100" dist="38100" dir="2700000" algn="tl">
                    <a:srgbClr val="000000">
                      <a:alpha val="43137"/>
                    </a:srgbClr>
                  </a:outerShdw>
                </a:effectLst>
                <a:latin typeface="+mj-lt"/>
              </a:rPr>
              <a:t> say then? </a:t>
            </a:r>
          </a:p>
          <a:p>
            <a:pPr marL="0" indent="0">
              <a:buNone/>
            </a:pPr>
            <a:r>
              <a:rPr lang="en-US" sz="2800" dirty="0">
                <a:solidFill>
                  <a:schemeClr val="bg1">
                    <a:lumMod val="95000"/>
                    <a:lumOff val="5000"/>
                  </a:schemeClr>
                </a:solidFill>
                <a:effectLst>
                  <a:outerShdw blurRad="38100" dist="38100" dir="2700000" algn="tl">
                    <a:srgbClr val="000000">
                      <a:alpha val="43137"/>
                    </a:srgbClr>
                  </a:outerShdw>
                </a:effectLst>
                <a:latin typeface="+mj-lt"/>
              </a:rPr>
              <a:t>Is the Law sin? </a:t>
            </a:r>
          </a:p>
          <a:p>
            <a:pPr marL="0" indent="0">
              <a:buNone/>
            </a:pPr>
            <a:r>
              <a:rPr lang="en-US" sz="2800" dirty="0">
                <a:solidFill>
                  <a:schemeClr val="bg1">
                    <a:lumMod val="95000"/>
                    <a:lumOff val="5000"/>
                  </a:schemeClr>
                </a:solidFill>
                <a:effectLst>
                  <a:outerShdw blurRad="38100" dist="38100" dir="2700000" algn="tl">
                    <a:srgbClr val="000000">
                      <a:alpha val="43137"/>
                    </a:srgbClr>
                  </a:outerShdw>
                </a:effectLst>
                <a:latin typeface="+mj-lt"/>
              </a:rPr>
              <a:t>May it never be! </a:t>
            </a:r>
          </a:p>
          <a:p>
            <a:pPr marL="0" indent="0">
              <a:buNone/>
            </a:pPr>
            <a:r>
              <a:rPr lang="en-US" sz="2800" dirty="0">
                <a:solidFill>
                  <a:schemeClr val="bg1">
                    <a:lumMod val="95000"/>
                    <a:lumOff val="5000"/>
                  </a:schemeClr>
                </a:solidFill>
                <a:effectLst>
                  <a:outerShdw blurRad="38100" dist="38100" dir="2700000" algn="tl">
                    <a:srgbClr val="000000">
                      <a:alpha val="43137"/>
                    </a:srgbClr>
                  </a:outerShdw>
                </a:effectLst>
                <a:latin typeface="+mj-lt"/>
              </a:rPr>
              <a:t>On the contrary,</a:t>
            </a:r>
            <a:r>
              <a:rPr lang="en-US" sz="2800" b="1" dirty="0">
                <a:solidFill>
                  <a:schemeClr val="bg1">
                    <a:lumMod val="95000"/>
                    <a:lumOff val="5000"/>
                  </a:schemeClr>
                </a:solidFill>
                <a:effectLst>
                  <a:outerShdw blurRad="38100" dist="38100" dir="2700000" algn="tl">
                    <a:srgbClr val="000000">
                      <a:alpha val="43137"/>
                    </a:srgbClr>
                  </a:outerShdw>
                </a:effectLst>
                <a:latin typeface="+mj-lt"/>
              </a:rPr>
              <a:t> </a:t>
            </a:r>
          </a:p>
          <a:p>
            <a:pPr marL="0" indent="0">
              <a:buNone/>
            </a:pPr>
            <a:r>
              <a:rPr lang="en-US" sz="2800" b="1" dirty="0">
                <a:solidFill>
                  <a:schemeClr val="bg1">
                    <a:lumMod val="95000"/>
                    <a:lumOff val="5000"/>
                  </a:schemeClr>
                </a:solidFill>
                <a:effectLst>
                  <a:outerShdw blurRad="38100" dist="38100" dir="2700000" algn="tl">
                    <a:srgbClr val="000000">
                      <a:alpha val="43137"/>
                    </a:srgbClr>
                  </a:outerShdw>
                </a:effectLst>
                <a:latin typeface="+mj-lt"/>
              </a:rPr>
              <a:t>I</a:t>
            </a:r>
            <a:r>
              <a:rPr lang="en-US" sz="2800" dirty="0">
                <a:solidFill>
                  <a:schemeClr val="bg1">
                    <a:lumMod val="95000"/>
                    <a:lumOff val="5000"/>
                  </a:schemeClr>
                </a:solidFill>
                <a:effectLst>
                  <a:outerShdw blurRad="38100" dist="38100" dir="2700000" algn="tl">
                    <a:srgbClr val="000000">
                      <a:alpha val="43137"/>
                    </a:srgbClr>
                  </a:outerShdw>
                </a:effectLst>
                <a:latin typeface="+mj-lt"/>
              </a:rPr>
              <a:t> would not have come to know sin except through the Law; </a:t>
            </a:r>
          </a:p>
          <a:p>
            <a:pPr marL="0" indent="0">
              <a:buNone/>
            </a:pPr>
            <a:r>
              <a:rPr lang="en-US" sz="2800" dirty="0">
                <a:solidFill>
                  <a:schemeClr val="bg1">
                    <a:lumMod val="95000"/>
                    <a:lumOff val="5000"/>
                  </a:schemeClr>
                </a:solidFill>
                <a:effectLst>
                  <a:outerShdw blurRad="38100" dist="38100" dir="2700000" algn="tl">
                    <a:srgbClr val="000000">
                      <a:alpha val="43137"/>
                    </a:srgbClr>
                  </a:outerShdw>
                </a:effectLst>
                <a:latin typeface="+mj-lt"/>
              </a:rPr>
              <a:t>for</a:t>
            </a:r>
            <a:r>
              <a:rPr lang="en-US" sz="2800" b="1" dirty="0">
                <a:solidFill>
                  <a:schemeClr val="bg1">
                    <a:lumMod val="95000"/>
                    <a:lumOff val="5000"/>
                  </a:schemeClr>
                </a:solidFill>
                <a:effectLst>
                  <a:outerShdw blurRad="38100" dist="38100" dir="2700000" algn="tl">
                    <a:srgbClr val="000000">
                      <a:alpha val="43137"/>
                    </a:srgbClr>
                  </a:outerShdw>
                </a:effectLst>
                <a:latin typeface="+mj-lt"/>
              </a:rPr>
              <a:t> I </a:t>
            </a:r>
            <a:r>
              <a:rPr lang="en-US" sz="2800" dirty="0">
                <a:solidFill>
                  <a:schemeClr val="bg1">
                    <a:lumMod val="95000"/>
                    <a:lumOff val="5000"/>
                  </a:schemeClr>
                </a:solidFill>
                <a:effectLst>
                  <a:outerShdw blurRad="38100" dist="38100" dir="2700000" algn="tl">
                    <a:srgbClr val="000000">
                      <a:alpha val="43137"/>
                    </a:srgbClr>
                  </a:outerShdw>
                </a:effectLst>
                <a:latin typeface="+mj-lt"/>
              </a:rPr>
              <a:t>would not have known about coveting if the Law had not said, "YOU SHALL NOT COVET."</a:t>
            </a:r>
          </a:p>
        </p:txBody>
      </p:sp>
      <p:sp>
        <p:nvSpPr>
          <p:cNvPr id="6" name="Slide Number Placeholder 5">
            <a:extLst>
              <a:ext uri="{FF2B5EF4-FFF2-40B4-BE49-F238E27FC236}">
                <a16:creationId xmlns:a16="http://schemas.microsoft.com/office/drawing/2014/main" id="{6948921D-DDC3-25CA-9617-B6D110F15B7E}"/>
              </a:ext>
            </a:extLst>
          </p:cNvPr>
          <p:cNvSpPr>
            <a:spLocks noGrp="1"/>
          </p:cNvSpPr>
          <p:nvPr>
            <p:ph type="sldNum" sz="quarter" idx="12"/>
          </p:nvPr>
        </p:nvSpPr>
        <p:spPr/>
        <p:txBody>
          <a:bodyPr/>
          <a:lstStyle/>
          <a:p>
            <a:fld id="{3109D357-8067-4A1F-97B2-93C5160B78D9}" type="slidenum">
              <a:rPr lang="en-US" smtClean="0"/>
              <a:t>4</a:t>
            </a:fld>
            <a:endParaRPr lang="en-US"/>
          </a:p>
        </p:txBody>
      </p:sp>
    </p:spTree>
    <p:extLst>
      <p:ext uri="{BB962C8B-B14F-4D97-AF65-F5344CB8AC3E}">
        <p14:creationId xmlns:p14="http://schemas.microsoft.com/office/powerpoint/2010/main" val="158374862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E78692F-5249-A867-0492-D6F1A7DB08E6}"/>
              </a:ext>
            </a:extLst>
          </p:cNvPr>
          <p:cNvPicPr>
            <a:picLocks noChangeAspect="1"/>
          </p:cNvPicPr>
          <p:nvPr/>
        </p:nvPicPr>
        <p:blipFill rotWithShape="1">
          <a:blip r:embed="rId4"/>
          <a:srcRect l="40705" r="1583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2" name="Group 11">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3"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C829775E-E5A4-B0B8-DA84-24332570B198}"/>
              </a:ext>
            </a:extLst>
          </p:cNvPr>
          <p:cNvSpPr>
            <a:spLocks noGrp="1"/>
          </p:cNvSpPr>
          <p:nvPr>
            <p:ph type="title"/>
          </p:nvPr>
        </p:nvSpPr>
        <p:spPr>
          <a:xfrm>
            <a:off x="7604360" y="1788319"/>
            <a:ext cx="5260680" cy="1752599"/>
          </a:xfrm>
        </p:spPr>
        <p:txBody>
          <a:bodyPr vert="horz" lIns="91440" tIns="45720" rIns="91440" bIns="45720" rtlCol="0" anchor="ctr">
            <a:normAutofit/>
          </a:bodyPr>
          <a:lstStyle/>
          <a:p>
            <a:pPr algn="l"/>
            <a:r>
              <a:rPr lang="en-US" dirty="0"/>
              <a:t>Absolutely NOT!</a:t>
            </a:r>
          </a:p>
        </p:txBody>
      </p:sp>
      <p:sp>
        <p:nvSpPr>
          <p:cNvPr id="4" name="TextBox 3">
            <a:extLst>
              <a:ext uri="{FF2B5EF4-FFF2-40B4-BE49-F238E27FC236}">
                <a16:creationId xmlns:a16="http://schemas.microsoft.com/office/drawing/2014/main" id="{D2C77D22-D533-CCCE-612E-61A9E4A86B20}"/>
              </a:ext>
            </a:extLst>
          </p:cNvPr>
          <p:cNvSpPr txBox="1"/>
          <p:nvPr/>
        </p:nvSpPr>
        <p:spPr>
          <a:xfrm>
            <a:off x="407872" y="0"/>
            <a:ext cx="5260680" cy="6651171"/>
          </a:xfrm>
          <a:prstGeom prst="rect">
            <a:avLst/>
          </a:prstGeom>
        </p:spPr>
        <p:txBody>
          <a:bodyPr vert="horz" lIns="91440" tIns="45720" rIns="91440" bIns="45720" rtlCol="0" anchor="ctr">
            <a:normAutofit/>
          </a:bodyPr>
          <a:lstStyle/>
          <a:p>
            <a:pPr algn="ctr">
              <a:spcBef>
                <a:spcPct val="20000"/>
              </a:spcBef>
              <a:spcAft>
                <a:spcPts val="600"/>
              </a:spcAft>
              <a:buClr>
                <a:schemeClr val="accent1">
                  <a:lumMod val="75000"/>
                </a:schemeClr>
              </a:buClr>
              <a:buSzPct val="145000"/>
            </a:pPr>
            <a:r>
              <a:rPr lang="en-US" sz="3600" b="1" dirty="0"/>
              <a:t>Every American knows there are government expenses that are </a:t>
            </a:r>
            <a:r>
              <a:rPr lang="en-US" sz="3600" b="1" i="1" u="sng" dirty="0">
                <a:effectLst>
                  <a:outerShdw blurRad="38100" dist="38100" dir="2700000" algn="tl">
                    <a:srgbClr val="000000">
                      <a:alpha val="43137"/>
                    </a:srgbClr>
                  </a:outerShdw>
                </a:effectLst>
              </a:rPr>
              <a:t>absolutely not </a:t>
            </a:r>
            <a:r>
              <a:rPr lang="en-US" sz="3600" b="1" dirty="0"/>
              <a:t>necessary.  It is impossible that every one of the 2.4 trillion dollars is being spent in the most efficient and necessary manner.</a:t>
            </a:r>
          </a:p>
        </p:txBody>
      </p:sp>
      <p:sp>
        <p:nvSpPr>
          <p:cNvPr id="5" name="Slide Number Placeholder 4">
            <a:extLst>
              <a:ext uri="{FF2B5EF4-FFF2-40B4-BE49-F238E27FC236}">
                <a16:creationId xmlns:a16="http://schemas.microsoft.com/office/drawing/2014/main" id="{D9D2BBF2-34B3-BF5B-1317-E2C09212EAF6}"/>
              </a:ext>
            </a:extLst>
          </p:cNvPr>
          <p:cNvSpPr>
            <a:spLocks noGrp="1"/>
          </p:cNvSpPr>
          <p:nvPr>
            <p:ph type="sldNum" sz="quarter" idx="12"/>
          </p:nvPr>
        </p:nvSpPr>
        <p:spPr/>
        <p:txBody>
          <a:bodyPr/>
          <a:lstStyle/>
          <a:p>
            <a:fld id="{3109D357-8067-4A1F-97B2-93C5160B78D9}" type="slidenum">
              <a:rPr lang="en-US" smtClean="0"/>
              <a:t>5</a:t>
            </a:fld>
            <a:endParaRPr lang="en-US"/>
          </a:p>
        </p:txBody>
      </p:sp>
    </p:spTree>
    <p:extLst>
      <p:ext uri="{BB962C8B-B14F-4D97-AF65-F5344CB8AC3E}">
        <p14:creationId xmlns:p14="http://schemas.microsoft.com/office/powerpoint/2010/main" val="238000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38C663-A642-F298-C3E4-90D3860CCB35}"/>
              </a:ext>
            </a:extLst>
          </p:cNvPr>
          <p:cNvSpPr>
            <a:spLocks noGrp="1"/>
          </p:cNvSpPr>
          <p:nvPr>
            <p:ph idx="4294967295"/>
          </p:nvPr>
        </p:nvSpPr>
        <p:spPr>
          <a:xfrm>
            <a:off x="1371600" y="347296"/>
            <a:ext cx="4811486" cy="6664568"/>
          </a:xfrm>
        </p:spPr>
        <p:txBody>
          <a:bodyPr>
            <a:normAutofit/>
          </a:bodyPr>
          <a:lstStyle/>
          <a:p>
            <a:pPr>
              <a:lnSpc>
                <a:spcPct val="80000"/>
              </a:lnSpc>
              <a:buFont typeface="Arial" panose="020B0604020202020204" pitchFamily="34" charset="0"/>
              <a:buNone/>
            </a:pPr>
            <a:r>
              <a:rPr lang="en-US" altLang="en-US" sz="5400" dirty="0"/>
              <a:t>Romans 7:7-12</a:t>
            </a:r>
            <a:r>
              <a:rPr lang="en-US" altLang="en-US" sz="2800" dirty="0"/>
              <a:t> </a:t>
            </a:r>
            <a:endParaRPr lang="en-US" altLang="en-US" sz="1600" dirty="0"/>
          </a:p>
          <a:p>
            <a:pPr>
              <a:lnSpc>
                <a:spcPct val="80000"/>
              </a:lnSpc>
              <a:buFont typeface="Arial" panose="020B0604020202020204" pitchFamily="34" charset="0"/>
              <a:buNone/>
            </a:pPr>
            <a:r>
              <a:rPr lang="en-US" altLang="en-US" sz="2800" b="1" dirty="0"/>
              <a:t>How do we know we are justified before Christ?</a:t>
            </a:r>
          </a:p>
          <a:p>
            <a:pPr>
              <a:lnSpc>
                <a:spcPct val="80000"/>
              </a:lnSpc>
              <a:buFont typeface="Arial" panose="020B0604020202020204" pitchFamily="34" charset="0"/>
              <a:buNone/>
            </a:pPr>
            <a:endParaRPr lang="en-US" altLang="en-US" sz="2800" b="1" dirty="0"/>
          </a:p>
          <a:p>
            <a:pPr>
              <a:lnSpc>
                <a:spcPct val="80000"/>
              </a:lnSpc>
            </a:pPr>
            <a:r>
              <a:rPr lang="en-US" altLang="en-US" sz="2800" b="1" dirty="0" err="1"/>
              <a:t>WDJD</a:t>
            </a:r>
            <a:r>
              <a:rPr lang="en-US" altLang="en-US" sz="2800" b="1" dirty="0"/>
              <a:t> (What did Jesus do?” - JUSTIFIES</a:t>
            </a:r>
          </a:p>
          <a:p>
            <a:pPr>
              <a:lnSpc>
                <a:spcPct val="80000"/>
              </a:lnSpc>
            </a:pPr>
            <a:r>
              <a:rPr lang="en-US" altLang="en-US" sz="2800" b="1" dirty="0" err="1"/>
              <a:t>WWJD</a:t>
            </a:r>
            <a:r>
              <a:rPr lang="en-US" altLang="en-US" sz="2800" b="1" dirty="0"/>
              <a:t> (what would Jesus do?) - LAW</a:t>
            </a:r>
          </a:p>
          <a:p>
            <a:pPr>
              <a:lnSpc>
                <a:spcPct val="80000"/>
              </a:lnSpc>
            </a:pPr>
            <a:r>
              <a:rPr lang="en-US" altLang="en-US" sz="2800" b="1" dirty="0" err="1"/>
              <a:t>WWJW</a:t>
            </a:r>
            <a:r>
              <a:rPr lang="en-US" altLang="en-US" sz="2800" b="1" dirty="0"/>
              <a:t> (what would Jesus want?) - FRUIT</a:t>
            </a:r>
            <a:endParaRPr lang="en-US" altLang="en-US" sz="2800" dirty="0"/>
          </a:p>
          <a:p>
            <a:pPr>
              <a:lnSpc>
                <a:spcPct val="80000"/>
              </a:lnSpc>
              <a:buFont typeface="Arial" panose="020B0604020202020204" pitchFamily="34" charset="0"/>
              <a:buNone/>
            </a:pPr>
            <a:r>
              <a:rPr lang="en-US" altLang="en-US" sz="2800" dirty="0"/>
              <a:t> </a:t>
            </a:r>
            <a:endParaRPr lang="en-US" altLang="en-US" sz="1600" dirty="0"/>
          </a:p>
          <a:p>
            <a:pPr>
              <a:lnSpc>
                <a:spcPct val="80000"/>
              </a:lnSpc>
              <a:buFont typeface="Arial" panose="020B0604020202020204" pitchFamily="34" charset="0"/>
              <a:buNone/>
            </a:pPr>
            <a:endParaRPr lang="en-US" altLang="en-US" sz="2800" dirty="0"/>
          </a:p>
        </p:txBody>
      </p:sp>
      <p:pic>
        <p:nvPicPr>
          <p:cNvPr id="4" name="Picture 3" descr="A picture containing text, mounted, close&#10;&#10;Description automatically generated">
            <a:extLst>
              <a:ext uri="{FF2B5EF4-FFF2-40B4-BE49-F238E27FC236}">
                <a16:creationId xmlns:a16="http://schemas.microsoft.com/office/drawing/2014/main" id="{1BEB667A-A236-3468-B510-B7C834614AA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13714" y="347296"/>
            <a:ext cx="5590077" cy="6163408"/>
          </a:xfrm>
          <a:prstGeom prst="rect">
            <a:avLst/>
          </a:prstGeom>
        </p:spPr>
      </p:pic>
      <p:sp>
        <p:nvSpPr>
          <p:cNvPr id="3" name="Slide Number Placeholder 2">
            <a:extLst>
              <a:ext uri="{FF2B5EF4-FFF2-40B4-BE49-F238E27FC236}">
                <a16:creationId xmlns:a16="http://schemas.microsoft.com/office/drawing/2014/main" id="{8A3B5264-E202-F739-FF5F-D6EBD81D104C}"/>
              </a:ext>
            </a:extLst>
          </p:cNvPr>
          <p:cNvSpPr>
            <a:spLocks noGrp="1"/>
          </p:cNvSpPr>
          <p:nvPr>
            <p:ph type="sldNum" sz="quarter" idx="12"/>
          </p:nvPr>
        </p:nvSpPr>
        <p:spPr/>
        <p:txBody>
          <a:bodyPr/>
          <a:lstStyle/>
          <a:p>
            <a:fld id="{3109D357-8067-4A1F-97B2-93C5160B78D9}" type="slidenum">
              <a:rPr lang="en-US" smtClean="0"/>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vintage weighing scales">
            <a:extLst>
              <a:ext uri="{FF2B5EF4-FFF2-40B4-BE49-F238E27FC236}">
                <a16:creationId xmlns:a16="http://schemas.microsoft.com/office/drawing/2014/main" id="{721D4E12-9102-BCA1-AF8F-149AF7702F60}"/>
              </a:ext>
            </a:extLst>
          </p:cNvPr>
          <p:cNvPicPr>
            <a:picLocks noChangeAspect="1"/>
          </p:cNvPicPr>
          <p:nvPr/>
        </p:nvPicPr>
        <p:blipFill rotWithShape="1">
          <a:blip r:embed="rId3">
            <a:alphaModFix amt="25000"/>
          </a:blip>
          <a:srcRect t="18896" b="43604"/>
          <a:stretch/>
        </p:blipFill>
        <p:spPr>
          <a:xfrm>
            <a:off x="20" y="10"/>
            <a:ext cx="12191980" cy="6857990"/>
          </a:xfrm>
          <a:prstGeom prst="rect">
            <a:avLst/>
          </a:prstGeom>
        </p:spPr>
      </p:pic>
      <p:sp>
        <p:nvSpPr>
          <p:cNvPr id="4" name="Title 3">
            <a:extLst>
              <a:ext uri="{FF2B5EF4-FFF2-40B4-BE49-F238E27FC236}">
                <a16:creationId xmlns:a16="http://schemas.microsoft.com/office/drawing/2014/main" id="{0F69F4AA-297D-28F2-28D2-ECDB59B9F4A3}"/>
              </a:ext>
            </a:extLst>
          </p:cNvPr>
          <p:cNvSpPr>
            <a:spLocks noGrp="1"/>
          </p:cNvSpPr>
          <p:nvPr>
            <p:ph type="title"/>
          </p:nvPr>
        </p:nvSpPr>
        <p:spPr>
          <a:xfrm>
            <a:off x="1484311" y="685800"/>
            <a:ext cx="10018713" cy="1752599"/>
          </a:xfrm>
        </p:spPr>
        <p:txBody>
          <a:bodyPr anchor="b">
            <a:normAutofit/>
          </a:bodyPr>
          <a:lstStyle/>
          <a:p>
            <a:pPr algn="l"/>
            <a:r>
              <a:rPr lang="en-US" dirty="0"/>
              <a:t>So what do we do with the Law?</a:t>
            </a:r>
            <a:endParaRPr lang="en-US"/>
          </a:p>
        </p:txBody>
      </p:sp>
      <p:sp>
        <p:nvSpPr>
          <p:cNvPr id="5" name="Content Placeholder 4">
            <a:extLst>
              <a:ext uri="{FF2B5EF4-FFF2-40B4-BE49-F238E27FC236}">
                <a16:creationId xmlns:a16="http://schemas.microsoft.com/office/drawing/2014/main" id="{9FE5CC0D-E99A-63A8-3B1A-D242877E4FA2}"/>
              </a:ext>
            </a:extLst>
          </p:cNvPr>
          <p:cNvSpPr>
            <a:spLocks noGrp="1"/>
          </p:cNvSpPr>
          <p:nvPr>
            <p:ph idx="1"/>
          </p:nvPr>
        </p:nvSpPr>
        <p:spPr>
          <a:xfrm>
            <a:off x="1269402" y="2666999"/>
            <a:ext cx="10233621" cy="3124201"/>
          </a:xfrm>
        </p:spPr>
        <p:txBody>
          <a:bodyPr anchor="t">
            <a:normAutofit/>
          </a:bodyPr>
          <a:lstStyle/>
          <a:p>
            <a:r>
              <a:rPr lang="en-US" sz="3600" dirty="0"/>
              <a:t>The Law is Good</a:t>
            </a:r>
          </a:p>
          <a:p>
            <a:r>
              <a:rPr lang="en-US" sz="3600" dirty="0"/>
              <a:t>Demands obedience</a:t>
            </a:r>
          </a:p>
          <a:p>
            <a:r>
              <a:rPr lang="en-US" sz="3600" dirty="0"/>
              <a:t>It gives Sin its deadly force</a:t>
            </a:r>
          </a:p>
          <a:p>
            <a:r>
              <a:rPr lang="en-US" sz="3600" dirty="0"/>
              <a:t>Does not supply hope</a:t>
            </a:r>
          </a:p>
        </p:txBody>
      </p:sp>
      <p:sp>
        <p:nvSpPr>
          <p:cNvPr id="6" name="Slide Number Placeholder 5">
            <a:extLst>
              <a:ext uri="{FF2B5EF4-FFF2-40B4-BE49-F238E27FC236}">
                <a16:creationId xmlns:a16="http://schemas.microsoft.com/office/drawing/2014/main" id="{0288594D-F841-E3EE-B20D-E40FC3D99B5A}"/>
              </a:ext>
            </a:extLst>
          </p:cNvPr>
          <p:cNvSpPr>
            <a:spLocks noGrp="1"/>
          </p:cNvSpPr>
          <p:nvPr>
            <p:ph type="sldNum" sz="quarter" idx="12"/>
          </p:nvPr>
        </p:nvSpPr>
        <p:spPr/>
        <p:txBody>
          <a:bodyPr/>
          <a:lstStyle/>
          <a:p>
            <a:fld id="{3109D357-8067-4A1F-97B2-93C5160B78D9}" type="slidenum">
              <a:rPr lang="en-US" smtClean="0"/>
              <a:t>7</a:t>
            </a:fld>
            <a:endParaRPr lang="en-US"/>
          </a:p>
        </p:txBody>
      </p:sp>
    </p:spTree>
    <p:extLst>
      <p:ext uri="{BB962C8B-B14F-4D97-AF65-F5344CB8AC3E}">
        <p14:creationId xmlns:p14="http://schemas.microsoft.com/office/powerpoint/2010/main" val="251059515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707C-0EB6-0E43-386B-069BD891729C}"/>
              </a:ext>
            </a:extLst>
          </p:cNvPr>
          <p:cNvSpPr>
            <a:spLocks noGrp="1"/>
          </p:cNvSpPr>
          <p:nvPr>
            <p:ph type="title"/>
          </p:nvPr>
        </p:nvSpPr>
        <p:spPr>
          <a:xfrm>
            <a:off x="1510688" y="96715"/>
            <a:ext cx="10018713" cy="1752599"/>
          </a:xfrm>
        </p:spPr>
        <p:txBody>
          <a:bodyPr/>
          <a:lstStyle/>
          <a:p>
            <a:r>
              <a:rPr lang="en-US" altLang="en-US" sz="4000" dirty="0">
                <a:solidFill>
                  <a:srgbClr val="FF0000"/>
                </a:solidFill>
              </a:rPr>
              <a:t>What Good is the Law?</a:t>
            </a:r>
            <a:br>
              <a:rPr lang="en-US" altLang="en-US" sz="4000" dirty="0"/>
            </a:br>
            <a:r>
              <a:rPr lang="en-US" altLang="en-US" sz="4000" dirty="0"/>
              <a:t>1. Reveals</a:t>
            </a:r>
            <a:endParaRPr lang="en-US" dirty="0"/>
          </a:p>
        </p:txBody>
      </p:sp>
      <p:sp>
        <p:nvSpPr>
          <p:cNvPr id="3" name="Content Placeholder 2">
            <a:extLst>
              <a:ext uri="{FF2B5EF4-FFF2-40B4-BE49-F238E27FC236}">
                <a16:creationId xmlns:a16="http://schemas.microsoft.com/office/drawing/2014/main" id="{8C50F029-9BDF-BEE7-F28D-CE7DB6F40F3E}"/>
              </a:ext>
            </a:extLst>
          </p:cNvPr>
          <p:cNvSpPr>
            <a:spLocks noGrp="1"/>
          </p:cNvSpPr>
          <p:nvPr>
            <p:ph idx="1"/>
          </p:nvPr>
        </p:nvSpPr>
        <p:spPr>
          <a:xfrm>
            <a:off x="1504461" y="2103650"/>
            <a:ext cx="6121035" cy="2905037"/>
          </a:xfrm>
        </p:spPr>
        <p:txBody>
          <a:bodyPr>
            <a:normAutofit fontScale="92500" lnSpcReduction="20000"/>
          </a:bodyPr>
          <a:lstStyle/>
          <a:p>
            <a:pPr marL="0" indent="0">
              <a:buNone/>
            </a:pPr>
            <a:r>
              <a:rPr lang="en-US" altLang="en-US" sz="3200" dirty="0"/>
              <a:t>7:7 </a:t>
            </a:r>
            <a:r>
              <a:rPr lang="en-US" sz="3200" b="0" i="0" dirty="0">
                <a:solidFill>
                  <a:srgbClr val="000000"/>
                </a:solidFill>
                <a:effectLst/>
                <a:latin typeface="system-ui"/>
              </a:rPr>
              <a:t>What shall </a:t>
            </a:r>
            <a:r>
              <a:rPr lang="en-US" sz="3200" b="0" i="0" dirty="0">
                <a:solidFill>
                  <a:srgbClr val="FF0000"/>
                </a:solidFill>
                <a:effectLst/>
                <a:latin typeface="system-ui"/>
              </a:rPr>
              <a:t>we</a:t>
            </a:r>
            <a:r>
              <a:rPr lang="en-US" sz="3200" b="0" i="0" dirty="0">
                <a:solidFill>
                  <a:srgbClr val="000000"/>
                </a:solidFill>
                <a:effectLst/>
                <a:latin typeface="system-ui"/>
              </a:rPr>
              <a:t> say then? Is the Law sin? Far from it! On the contrary,</a:t>
            </a:r>
            <a:r>
              <a:rPr lang="en-US" sz="3200" b="0" i="0" dirty="0">
                <a:solidFill>
                  <a:srgbClr val="FF0000"/>
                </a:solidFill>
                <a:effectLst/>
                <a:latin typeface="system-ui"/>
              </a:rPr>
              <a:t> I</a:t>
            </a:r>
            <a:r>
              <a:rPr lang="en-US" sz="3200" b="0" i="0" dirty="0">
                <a:solidFill>
                  <a:srgbClr val="000000"/>
                </a:solidFill>
                <a:effectLst/>
                <a:latin typeface="system-ui"/>
              </a:rPr>
              <a:t> would not have come to know sin except through the Law; for </a:t>
            </a:r>
            <a:r>
              <a:rPr lang="en-US" sz="3200" b="0" i="0" dirty="0">
                <a:solidFill>
                  <a:srgbClr val="FF0000"/>
                </a:solidFill>
                <a:effectLst/>
                <a:latin typeface="system-ui"/>
              </a:rPr>
              <a:t>I</a:t>
            </a:r>
            <a:r>
              <a:rPr lang="en-US" sz="3200" b="0" i="0" dirty="0">
                <a:solidFill>
                  <a:srgbClr val="000000"/>
                </a:solidFill>
                <a:effectLst/>
                <a:latin typeface="system-ui"/>
              </a:rPr>
              <a:t> would not have known about coveting if the Law had not said, “</a:t>
            </a:r>
            <a:r>
              <a:rPr lang="en-US" sz="3200" b="0" i="0" cap="small" dirty="0">
                <a:solidFill>
                  <a:srgbClr val="000000"/>
                </a:solidFill>
                <a:effectLst/>
                <a:latin typeface="system-ui"/>
              </a:rPr>
              <a:t>You shall not</a:t>
            </a:r>
            <a:r>
              <a:rPr lang="en-US" sz="3200" b="0" i="0" dirty="0">
                <a:solidFill>
                  <a:srgbClr val="000000"/>
                </a:solidFill>
                <a:effectLst/>
                <a:latin typeface="system-ui"/>
              </a:rPr>
              <a:t> </a:t>
            </a:r>
            <a:r>
              <a:rPr lang="en-US" sz="3200" b="0" i="0" cap="small" dirty="0">
                <a:solidFill>
                  <a:srgbClr val="000000"/>
                </a:solidFill>
                <a:effectLst/>
                <a:latin typeface="system-ui"/>
              </a:rPr>
              <a:t>covet</a:t>
            </a:r>
            <a:r>
              <a:rPr lang="en-US" sz="3200" b="0" i="0" dirty="0">
                <a:solidFill>
                  <a:srgbClr val="000000"/>
                </a:solidFill>
                <a:effectLst/>
                <a:latin typeface="system-ui"/>
              </a:rPr>
              <a:t>.”</a:t>
            </a:r>
            <a:endParaRPr lang="en-US" sz="3200" dirty="0"/>
          </a:p>
        </p:txBody>
      </p:sp>
      <p:sp>
        <p:nvSpPr>
          <p:cNvPr id="4" name="TextBox 3">
            <a:extLst>
              <a:ext uri="{FF2B5EF4-FFF2-40B4-BE49-F238E27FC236}">
                <a16:creationId xmlns:a16="http://schemas.microsoft.com/office/drawing/2014/main" id="{00901A43-D05F-84D3-95C5-56E0C2FAE675}"/>
              </a:ext>
            </a:extLst>
          </p:cNvPr>
          <p:cNvSpPr txBox="1"/>
          <p:nvPr/>
        </p:nvSpPr>
        <p:spPr>
          <a:xfrm>
            <a:off x="1994265" y="5184532"/>
            <a:ext cx="10726616" cy="1200329"/>
          </a:xfrm>
          <a:prstGeom prst="rect">
            <a:avLst/>
          </a:prstGeom>
          <a:noFill/>
        </p:spPr>
        <p:txBody>
          <a:bodyPr wrap="square" rtlCol="0">
            <a:spAutoFit/>
          </a:bodyPr>
          <a:lstStyle/>
          <a:p>
            <a:r>
              <a:rPr lang="en-US" sz="3600" dirty="0"/>
              <a:t>Any wild guesses why Paul picked coveting as his example?</a:t>
            </a:r>
          </a:p>
        </p:txBody>
      </p:sp>
      <p:pic>
        <p:nvPicPr>
          <p:cNvPr id="1026" name="Picture 2">
            <a:extLst>
              <a:ext uri="{FF2B5EF4-FFF2-40B4-BE49-F238E27FC236}">
                <a16:creationId xmlns:a16="http://schemas.microsoft.com/office/drawing/2014/main" id="{050530DE-CFE4-3E72-D432-101E4A002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344" y="1733550"/>
            <a:ext cx="4514850" cy="33909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5FF22EB-9734-F133-DD97-95F584490CBF}"/>
              </a:ext>
            </a:extLst>
          </p:cNvPr>
          <p:cNvSpPr>
            <a:spLocks noGrp="1"/>
          </p:cNvSpPr>
          <p:nvPr>
            <p:ph type="sldNum" sz="quarter" idx="12"/>
          </p:nvPr>
        </p:nvSpPr>
        <p:spPr/>
        <p:txBody>
          <a:bodyPr/>
          <a:lstStyle/>
          <a:p>
            <a:fld id="{3109D357-8067-4A1F-97B2-93C5160B78D9}" type="slidenum">
              <a:rPr lang="en-US" smtClean="0"/>
              <a:t>8</a:t>
            </a:fld>
            <a:endParaRPr lang="en-US"/>
          </a:p>
        </p:txBody>
      </p:sp>
    </p:spTree>
    <p:extLst>
      <p:ext uri="{BB962C8B-B14F-4D97-AF65-F5344CB8AC3E}">
        <p14:creationId xmlns:p14="http://schemas.microsoft.com/office/powerpoint/2010/main" val="3611381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xclamation mark on a yellow background">
            <a:extLst>
              <a:ext uri="{FF2B5EF4-FFF2-40B4-BE49-F238E27FC236}">
                <a16:creationId xmlns:a16="http://schemas.microsoft.com/office/drawing/2014/main" id="{E114EF78-3459-743D-7C50-D50125D48E75}"/>
              </a:ext>
            </a:extLst>
          </p:cNvPr>
          <p:cNvPicPr>
            <a:picLocks noChangeAspect="1"/>
          </p:cNvPicPr>
          <p:nvPr/>
        </p:nvPicPr>
        <p:blipFill rotWithShape="1">
          <a:blip r:embed="rId3">
            <a:alphaModFix amt="25000"/>
          </a:blip>
          <a:srcRect t="25000"/>
          <a:stretch/>
        </p:blipFill>
        <p:spPr>
          <a:xfrm>
            <a:off x="0" y="-761996"/>
            <a:ext cx="12191980" cy="6857990"/>
          </a:xfrm>
          <a:prstGeom prst="rect">
            <a:avLst/>
          </a:prstGeom>
        </p:spPr>
      </p:pic>
      <p:sp>
        <p:nvSpPr>
          <p:cNvPr id="2" name="Title 1">
            <a:extLst>
              <a:ext uri="{FF2B5EF4-FFF2-40B4-BE49-F238E27FC236}">
                <a16:creationId xmlns:a16="http://schemas.microsoft.com/office/drawing/2014/main" id="{2240DAC7-E7E9-B17D-7CCC-CB5D5D47DCFC}"/>
              </a:ext>
            </a:extLst>
          </p:cNvPr>
          <p:cNvSpPr>
            <a:spLocks noGrp="1"/>
          </p:cNvSpPr>
          <p:nvPr>
            <p:ph type="title"/>
          </p:nvPr>
        </p:nvSpPr>
        <p:spPr>
          <a:xfrm>
            <a:off x="1086643" y="400053"/>
            <a:ext cx="10018713" cy="1257299"/>
          </a:xfrm>
        </p:spPr>
        <p:txBody>
          <a:bodyPr anchor="b">
            <a:normAutofit/>
          </a:bodyPr>
          <a:lstStyle/>
          <a:p>
            <a:pPr algn="l"/>
            <a:r>
              <a:rPr lang="en-US" dirty="0"/>
              <a:t>Is the Law the problem or is it sin?</a:t>
            </a:r>
          </a:p>
        </p:txBody>
      </p:sp>
      <p:sp>
        <p:nvSpPr>
          <p:cNvPr id="4" name="Content Placeholder 3">
            <a:extLst>
              <a:ext uri="{FF2B5EF4-FFF2-40B4-BE49-F238E27FC236}">
                <a16:creationId xmlns:a16="http://schemas.microsoft.com/office/drawing/2014/main" id="{BDAF1219-5BDC-39F9-7E9A-7A60A1822B3B}"/>
              </a:ext>
            </a:extLst>
          </p:cNvPr>
          <p:cNvSpPr txBox="1">
            <a:spLocks noGrp="1"/>
          </p:cNvSpPr>
          <p:nvPr>
            <p:ph idx="1"/>
          </p:nvPr>
        </p:nvSpPr>
        <p:spPr>
          <a:xfrm>
            <a:off x="1269402" y="2666999"/>
            <a:ext cx="10233621" cy="4060372"/>
          </a:xfrm>
          <a:prstGeom prst="rect">
            <a:avLst/>
          </a:prstGeom>
        </p:spPr>
        <p:txBody>
          <a:bodyPr rtlCol="0" anchor="t">
            <a:normAutofit/>
          </a:bodyPr>
          <a:lstStyle/>
          <a:p>
            <a:pPr marL="0" indent="0">
              <a:lnSpc>
                <a:spcPct val="90000"/>
              </a:lnSpc>
              <a:buNone/>
            </a:pPr>
            <a:r>
              <a:rPr lang="en-US" dirty="0"/>
              <a:t>Timeline understanding:</a:t>
            </a:r>
          </a:p>
          <a:p>
            <a:pPr>
              <a:lnSpc>
                <a:spcPct val="90000"/>
              </a:lnSpc>
            </a:pPr>
            <a:r>
              <a:rPr lang="en-US" dirty="0"/>
              <a:t>When was Paul once alive apart from the Law?</a:t>
            </a:r>
          </a:p>
          <a:p>
            <a:pPr>
              <a:lnSpc>
                <a:spcPct val="90000"/>
              </a:lnSpc>
            </a:pPr>
            <a:r>
              <a:rPr lang="en-US" dirty="0"/>
              <a:t>When did Paul die?</a:t>
            </a:r>
          </a:p>
          <a:p>
            <a:pPr lvl="1">
              <a:lnSpc>
                <a:spcPct val="90000"/>
              </a:lnSpc>
            </a:pPr>
            <a:r>
              <a:rPr lang="en-US" sz="2400" dirty="0"/>
              <a:t>At birth.  </a:t>
            </a:r>
          </a:p>
          <a:p>
            <a:pPr lvl="1">
              <a:lnSpc>
                <a:spcPct val="90000"/>
              </a:lnSpc>
            </a:pPr>
            <a:r>
              <a:rPr lang="en-US" sz="2400" dirty="0"/>
              <a:t>At the presentation of the Law</a:t>
            </a:r>
          </a:p>
          <a:p>
            <a:pPr lvl="1">
              <a:lnSpc>
                <a:spcPct val="90000"/>
              </a:lnSpc>
            </a:pPr>
            <a:r>
              <a:rPr lang="en-US" sz="2400" dirty="0"/>
              <a:t>At the encounter with Jesus on the road to Damascus</a:t>
            </a:r>
          </a:p>
          <a:p>
            <a:pPr lvl="1">
              <a:lnSpc>
                <a:spcPct val="90000"/>
              </a:lnSpc>
            </a:pPr>
            <a:r>
              <a:rPr lang="en-US" sz="2400" dirty="0"/>
              <a:t>When He saw what the law was doing to him.</a:t>
            </a:r>
          </a:p>
          <a:p>
            <a:pPr lvl="1">
              <a:lnSpc>
                <a:spcPct val="90000"/>
              </a:lnSpc>
            </a:pPr>
            <a:r>
              <a:rPr lang="en-US" sz="2400" dirty="0"/>
              <a:t>In Rome</a:t>
            </a:r>
          </a:p>
        </p:txBody>
      </p:sp>
      <p:sp>
        <p:nvSpPr>
          <p:cNvPr id="15" name="Slide Number Placeholder 14">
            <a:extLst>
              <a:ext uri="{FF2B5EF4-FFF2-40B4-BE49-F238E27FC236}">
                <a16:creationId xmlns:a16="http://schemas.microsoft.com/office/drawing/2014/main" id="{6959971D-2325-4561-FBAD-6A49E4104AD4}"/>
              </a:ext>
            </a:extLst>
          </p:cNvPr>
          <p:cNvSpPr>
            <a:spLocks noGrp="1"/>
          </p:cNvSpPr>
          <p:nvPr>
            <p:ph type="sldNum" sz="quarter" idx="12"/>
          </p:nvPr>
        </p:nvSpPr>
        <p:spPr/>
        <p:txBody>
          <a:bodyPr/>
          <a:lstStyle/>
          <a:p>
            <a:fld id="{3109D357-8067-4A1F-97B2-93C5160B78D9}" type="slidenum">
              <a:rPr lang="en-US" smtClean="0"/>
              <a:t>9</a:t>
            </a:fld>
            <a:endParaRPr lang="en-US"/>
          </a:p>
        </p:txBody>
      </p:sp>
    </p:spTree>
    <p:extLst>
      <p:ext uri="{BB962C8B-B14F-4D97-AF65-F5344CB8AC3E}">
        <p14:creationId xmlns:p14="http://schemas.microsoft.com/office/powerpoint/2010/main" val="1131565737"/>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6367</TotalTime>
  <Words>3805</Words>
  <Application>Microsoft Office PowerPoint</Application>
  <PresentationFormat>Widescreen</PresentationFormat>
  <Paragraphs>388</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Bitter</vt:lpstr>
      <vt:lpstr>Calibri</vt:lpstr>
      <vt:lpstr>Corbel</vt:lpstr>
      <vt:lpstr>Georgia</vt:lpstr>
      <vt:lpstr>HelveticaNeue</vt:lpstr>
      <vt:lpstr>Source Sans Pro</vt:lpstr>
      <vt:lpstr>system-ui</vt:lpstr>
      <vt:lpstr>Parallax</vt:lpstr>
      <vt:lpstr>Romans 7:7-13 </vt:lpstr>
      <vt:lpstr>Parable of Grass</vt:lpstr>
      <vt:lpstr>Romans 7:7-12</vt:lpstr>
      <vt:lpstr>IS THE LAW SIN?</vt:lpstr>
      <vt:lpstr>Absolutely NOT!</vt:lpstr>
      <vt:lpstr>PowerPoint Presentation</vt:lpstr>
      <vt:lpstr>So what do we do with the Law?</vt:lpstr>
      <vt:lpstr>What Good is the Law? 1. Reveals</vt:lpstr>
      <vt:lpstr>Is the Law the problem or is it sin?</vt:lpstr>
      <vt:lpstr>What Good is the Law?   Rejection</vt:lpstr>
      <vt:lpstr>What Good is the Law?   Results</vt:lpstr>
      <vt:lpstr>What good is the Law?  Righteousness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Forgiveness</dc:title>
  <dc:creator>Larry Monson SR.</dc:creator>
  <cp:lastModifiedBy>Larry Monson SR.</cp:lastModifiedBy>
  <cp:revision>88</cp:revision>
  <cp:lastPrinted>2023-09-05T21:44:10Z</cp:lastPrinted>
  <dcterms:created xsi:type="dcterms:W3CDTF">2023-01-16T17:47:50Z</dcterms:created>
  <dcterms:modified xsi:type="dcterms:W3CDTF">2023-09-05T21:46:07Z</dcterms:modified>
</cp:coreProperties>
</file>